
<file path=[Content_Types].xml><?xml version="1.0" encoding="utf-8"?>
<Types xmlns="http://schemas.openxmlformats.org/package/2006/content-types">
  <Default Extension="jpeg" ContentType="image/jpeg"/>
  <Default Extension="tiff" ContentType="image/tiff"/>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 id="2147483672" r:id="rId4"/>
  </p:sldMasterIdLst>
  <p:notesMasterIdLst>
    <p:notesMasterId r:id="rId6"/>
  </p:notesMasterIdLst>
  <p:sldIdLst>
    <p:sldId id="257" r:id="rId5"/>
    <p:sldId id="7593" r:id="rId7"/>
    <p:sldId id="7595" r:id="rId8"/>
    <p:sldId id="7596" r:id="rId9"/>
    <p:sldId id="7597" r:id="rId10"/>
    <p:sldId id="7605" r:id="rId11"/>
    <p:sldId id="7642" r:id="rId12"/>
    <p:sldId id="7598" r:id="rId13"/>
    <p:sldId id="7604" r:id="rId14"/>
    <p:sldId id="7599" r:id="rId15"/>
    <p:sldId id="7659" r:id="rId16"/>
    <p:sldId id="7641" r:id="rId17"/>
    <p:sldId id="7600" r:id="rId18"/>
    <p:sldId id="7655" r:id="rId19"/>
    <p:sldId id="7601" r:id="rId20"/>
    <p:sldId id="7602" r:id="rId21"/>
    <p:sldId id="7607" r:id="rId22"/>
    <p:sldId id="7608" r:id="rId23"/>
    <p:sldId id="7656" r:id="rId24"/>
    <p:sldId id="7609" r:id="rId25"/>
    <p:sldId id="7610" r:id="rId26"/>
    <p:sldId id="7611" r:id="rId27"/>
    <p:sldId id="7657" r:id="rId28"/>
    <p:sldId id="7612" r:id="rId29"/>
    <p:sldId id="7614" r:id="rId30"/>
    <p:sldId id="7615" r:id="rId31"/>
    <p:sldId id="7616" r:id="rId32"/>
    <p:sldId id="7617" r:id="rId33"/>
    <p:sldId id="7618" r:id="rId34"/>
    <p:sldId id="7643" r:id="rId35"/>
    <p:sldId id="7619" r:id="rId36"/>
    <p:sldId id="7622" r:id="rId37"/>
    <p:sldId id="7623" r:id="rId38"/>
    <p:sldId id="7624" r:id="rId39"/>
    <p:sldId id="7625" r:id="rId40"/>
    <p:sldId id="7626" r:id="rId41"/>
    <p:sldId id="7627" r:id="rId42"/>
    <p:sldId id="7628" r:id="rId43"/>
    <p:sldId id="7629" r:id="rId44"/>
    <p:sldId id="7631" r:id="rId45"/>
    <p:sldId id="7632" r:id="rId46"/>
    <p:sldId id="7653" r:id="rId47"/>
    <p:sldId id="7658" r:id="rId48"/>
    <p:sldId id="7654" r:id="rId49"/>
    <p:sldId id="7633" r:id="rId50"/>
    <p:sldId id="7634" r:id="rId51"/>
    <p:sldId id="7644" r:id="rId52"/>
    <p:sldId id="7645" r:id="rId53"/>
    <p:sldId id="7646" r:id="rId54"/>
    <p:sldId id="7647" r:id="rId55"/>
    <p:sldId id="7648" r:id="rId56"/>
    <p:sldId id="7650" r:id="rId57"/>
    <p:sldId id="7660" r:id="rId58"/>
    <p:sldId id="7637" r:id="rId59"/>
    <p:sldId id="7638" r:id="rId60"/>
    <p:sldId id="7639" r:id="rId61"/>
    <p:sldId id="7640" r:id="rId62"/>
  </p:sldIdLst>
  <p:sldSz cx="12192000" cy="6858000"/>
  <p:notesSz cx="6858000" cy="9144000"/>
  <p:custDataLst>
    <p:tags r:id="rId66"/>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05F2C04-C923-438B-8C0F-E0CD2BADF298}">
      <wppc:fontMiss xmlns:wppc="http://www.wps.cn/officeDocument/PresentationCustomData" type="true"/>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00000"/>
    <a:srgbClr val="FABB8B"/>
    <a:srgbClr val="F78D3C"/>
    <a:srgbClr val="F9A567"/>
    <a:srgbClr val="A0D0F8"/>
    <a:srgbClr val="FD8C80"/>
    <a:srgbClr val="FFFFB5"/>
    <a:srgbClr val="FBE5B2"/>
    <a:srgbClr val="448AD7"/>
    <a:srgbClr val="F6802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220" autoAdjust="0"/>
    <p:restoredTop sz="94660"/>
  </p:normalViewPr>
  <p:slideViewPr>
    <p:cSldViewPr snapToGrid="0">
      <p:cViewPr varScale="1">
        <p:scale>
          <a:sx n="119" d="100"/>
          <a:sy n="119" d="100"/>
        </p:scale>
        <p:origin x="568"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4.xml"/><Relationship Id="rId8" Type="http://schemas.openxmlformats.org/officeDocument/2006/relationships/slide" Target="slides/slide3.xml"/><Relationship Id="rId7" Type="http://schemas.openxmlformats.org/officeDocument/2006/relationships/slide" Target="slides/slide2.xml"/><Relationship Id="rId66" Type="http://schemas.openxmlformats.org/officeDocument/2006/relationships/tags" Target="tags/tag5.xml"/><Relationship Id="rId65" Type="http://schemas.openxmlformats.org/officeDocument/2006/relationships/tableStyles" Target="tableStyles.xml"/><Relationship Id="rId64" Type="http://schemas.openxmlformats.org/officeDocument/2006/relationships/viewProps" Target="viewProps.xml"/><Relationship Id="rId63" Type="http://schemas.openxmlformats.org/officeDocument/2006/relationships/presProps" Target="presProps.xml"/><Relationship Id="rId62" Type="http://schemas.openxmlformats.org/officeDocument/2006/relationships/slide" Target="slides/slide57.xml"/><Relationship Id="rId61" Type="http://schemas.openxmlformats.org/officeDocument/2006/relationships/slide" Target="slides/slide56.xml"/><Relationship Id="rId60" Type="http://schemas.openxmlformats.org/officeDocument/2006/relationships/slide" Target="slides/slide55.xml"/><Relationship Id="rId6" Type="http://schemas.openxmlformats.org/officeDocument/2006/relationships/notesMaster" Target="notesMasters/notesMaster1.xml"/><Relationship Id="rId59" Type="http://schemas.openxmlformats.org/officeDocument/2006/relationships/slide" Target="slides/slide54.xml"/><Relationship Id="rId58" Type="http://schemas.openxmlformats.org/officeDocument/2006/relationships/slide" Target="slides/slide53.xml"/><Relationship Id="rId57" Type="http://schemas.openxmlformats.org/officeDocument/2006/relationships/slide" Target="slides/slide52.xml"/><Relationship Id="rId56" Type="http://schemas.openxmlformats.org/officeDocument/2006/relationships/slide" Target="slides/slide51.xml"/><Relationship Id="rId55" Type="http://schemas.openxmlformats.org/officeDocument/2006/relationships/slide" Target="slides/slide50.xml"/><Relationship Id="rId54" Type="http://schemas.openxmlformats.org/officeDocument/2006/relationships/slide" Target="slides/slide49.xml"/><Relationship Id="rId53" Type="http://schemas.openxmlformats.org/officeDocument/2006/relationships/slide" Target="slides/slide48.xml"/><Relationship Id="rId52" Type="http://schemas.openxmlformats.org/officeDocument/2006/relationships/slide" Target="slides/slide47.xml"/><Relationship Id="rId51" Type="http://schemas.openxmlformats.org/officeDocument/2006/relationships/slide" Target="slides/slide46.xml"/><Relationship Id="rId50" Type="http://schemas.openxmlformats.org/officeDocument/2006/relationships/slide" Target="slides/slide45.xml"/><Relationship Id="rId5" Type="http://schemas.openxmlformats.org/officeDocument/2006/relationships/slide" Target="slides/slide1.xml"/><Relationship Id="rId49" Type="http://schemas.openxmlformats.org/officeDocument/2006/relationships/slide" Target="slides/slide44.xml"/><Relationship Id="rId48" Type="http://schemas.openxmlformats.org/officeDocument/2006/relationships/slide" Target="slides/slide43.xml"/><Relationship Id="rId47" Type="http://schemas.openxmlformats.org/officeDocument/2006/relationships/slide" Target="slides/slide42.xml"/><Relationship Id="rId46" Type="http://schemas.openxmlformats.org/officeDocument/2006/relationships/slide" Target="slides/slide41.xml"/><Relationship Id="rId45" Type="http://schemas.openxmlformats.org/officeDocument/2006/relationships/slide" Target="slides/slide40.xml"/><Relationship Id="rId44" Type="http://schemas.openxmlformats.org/officeDocument/2006/relationships/slide" Target="slides/slide39.xml"/><Relationship Id="rId43" Type="http://schemas.openxmlformats.org/officeDocument/2006/relationships/slide" Target="slides/slide38.xml"/><Relationship Id="rId42" Type="http://schemas.openxmlformats.org/officeDocument/2006/relationships/slide" Target="slides/slide37.xml"/><Relationship Id="rId41" Type="http://schemas.openxmlformats.org/officeDocument/2006/relationships/slide" Target="slides/slide36.xml"/><Relationship Id="rId40" Type="http://schemas.openxmlformats.org/officeDocument/2006/relationships/slide" Target="slides/slide35.xml"/><Relationship Id="rId4" Type="http://schemas.openxmlformats.org/officeDocument/2006/relationships/slideMaster" Target="slideMasters/slideMaster3.xml"/><Relationship Id="rId39" Type="http://schemas.openxmlformats.org/officeDocument/2006/relationships/slide" Target="slides/slide34.xml"/><Relationship Id="rId38" Type="http://schemas.openxmlformats.org/officeDocument/2006/relationships/slide" Target="slides/slide33.xml"/><Relationship Id="rId37" Type="http://schemas.openxmlformats.org/officeDocument/2006/relationships/slide" Target="slides/slide32.xml"/><Relationship Id="rId36" Type="http://schemas.openxmlformats.org/officeDocument/2006/relationships/slide" Target="slides/slide31.xml"/><Relationship Id="rId35" Type="http://schemas.openxmlformats.org/officeDocument/2006/relationships/slide" Target="slides/slide30.xml"/><Relationship Id="rId34" Type="http://schemas.openxmlformats.org/officeDocument/2006/relationships/slide" Target="slides/slide29.xml"/><Relationship Id="rId33" Type="http://schemas.openxmlformats.org/officeDocument/2006/relationships/slide" Target="slides/slide28.xml"/><Relationship Id="rId32" Type="http://schemas.openxmlformats.org/officeDocument/2006/relationships/slide" Target="slides/slide27.xml"/><Relationship Id="rId31" Type="http://schemas.openxmlformats.org/officeDocument/2006/relationships/slide" Target="slides/slide26.xml"/><Relationship Id="rId30" Type="http://schemas.openxmlformats.org/officeDocument/2006/relationships/slide" Target="slides/slide25.xml"/><Relationship Id="rId3" Type="http://schemas.openxmlformats.org/officeDocument/2006/relationships/slideMaster" Target="slideMasters/slideMaster2.xml"/><Relationship Id="rId29" Type="http://schemas.openxmlformats.org/officeDocument/2006/relationships/slide" Target="slides/slide24.xml"/><Relationship Id="rId28" Type="http://schemas.openxmlformats.org/officeDocument/2006/relationships/slide" Target="slides/slide23.xml"/><Relationship Id="rId27" Type="http://schemas.openxmlformats.org/officeDocument/2006/relationships/slide" Target="slides/slide22.xml"/><Relationship Id="rId26" Type="http://schemas.openxmlformats.org/officeDocument/2006/relationships/slide" Target="slides/slide21.xml"/><Relationship Id="rId25" Type="http://schemas.openxmlformats.org/officeDocument/2006/relationships/slide" Target="slides/slide20.xml"/><Relationship Id="rId24" Type="http://schemas.openxmlformats.org/officeDocument/2006/relationships/slide" Target="slides/slide19.xml"/><Relationship Id="rId23" Type="http://schemas.openxmlformats.org/officeDocument/2006/relationships/slide" Target="slides/slide18.xml"/><Relationship Id="rId22" Type="http://schemas.openxmlformats.org/officeDocument/2006/relationships/slide" Target="slides/slide17.xml"/><Relationship Id="rId21" Type="http://schemas.openxmlformats.org/officeDocument/2006/relationships/slide" Target="slides/slide16.xml"/><Relationship Id="rId20" Type="http://schemas.openxmlformats.org/officeDocument/2006/relationships/slide" Target="slides/slide15.xml"/><Relationship Id="rId2" Type="http://schemas.openxmlformats.org/officeDocument/2006/relationships/theme" Target="theme/theme1.xml"/><Relationship Id="rId19" Type="http://schemas.openxmlformats.org/officeDocument/2006/relationships/slide" Target="slides/slide14.xml"/><Relationship Id="rId18" Type="http://schemas.openxmlformats.org/officeDocument/2006/relationships/slide" Target="slides/slide13.xml"/><Relationship Id="rId17" Type="http://schemas.openxmlformats.org/officeDocument/2006/relationships/slide" Target="slides/slide12.xml"/><Relationship Id="rId16" Type="http://schemas.openxmlformats.org/officeDocument/2006/relationships/slide" Target="slides/slide11.xml"/><Relationship Id="rId15" Type="http://schemas.openxmlformats.org/officeDocument/2006/relationships/slide" Target="slides/slide10.xml"/><Relationship Id="rId14" Type="http://schemas.openxmlformats.org/officeDocument/2006/relationships/slide" Target="slides/slide9.xml"/><Relationship Id="rId13" Type="http://schemas.openxmlformats.org/officeDocument/2006/relationships/slide" Target="slides/slide8.xml"/><Relationship Id="rId12" Type="http://schemas.openxmlformats.org/officeDocument/2006/relationships/slide" Target="slides/slide7.xml"/><Relationship Id="rId11" Type="http://schemas.openxmlformats.org/officeDocument/2006/relationships/slide" Target="slides/slide6.xml"/><Relationship Id="rId10" Type="http://schemas.openxmlformats.org/officeDocument/2006/relationships/slide" Target="slides/slide5.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思源黑体 CN Bold" panose="020B0800000000000000" pitchFamily="34" charset="-122"/>
                <a:ea typeface="思源黑体 CN Bold" panose="020B0800000000000000" pitchFamily="34" charset="-122"/>
              </a:defRPr>
            </a:lvl1pPr>
          </a:lstStyle>
          <a:p>
            <a:endParaRPr lang="zh-CN" altLang="en-US" dirty="0"/>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思源黑体 CN Bold" panose="020B0800000000000000" pitchFamily="34" charset="-122"/>
                <a:ea typeface="思源黑体 CN Bold" panose="020B0800000000000000" pitchFamily="34" charset="-122"/>
              </a:defRPr>
            </a:lvl1pPr>
          </a:lstStyle>
          <a:p>
            <a:fld id="{CD284ADE-AD0F-49E3-B182-3F53996E1CCE}" type="datetimeFigureOut">
              <a:rPr lang="zh-CN" altLang="en-US" smtClean="0"/>
            </a:fld>
            <a:endParaRPr lang="zh-CN" altLang="en-US" dirty="0"/>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dirty="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dirty="0"/>
              <a:t>单击此处编辑母版文本样式</a:t>
            </a:r>
            <a:endParaRPr lang="zh-CN" altLang="en-US" dirty="0"/>
          </a:p>
          <a:p>
            <a:pPr lvl="1"/>
            <a:r>
              <a:rPr lang="zh-CN" altLang="en-US" dirty="0"/>
              <a:t>二级</a:t>
            </a:r>
            <a:endParaRPr lang="zh-CN" altLang="en-US" dirty="0"/>
          </a:p>
          <a:p>
            <a:pPr lvl="2"/>
            <a:r>
              <a:rPr lang="zh-CN" altLang="en-US" dirty="0"/>
              <a:t>三级</a:t>
            </a:r>
            <a:endParaRPr lang="zh-CN" altLang="en-US" dirty="0"/>
          </a:p>
          <a:p>
            <a:pPr lvl="3"/>
            <a:r>
              <a:rPr lang="zh-CN" altLang="en-US" dirty="0"/>
              <a:t>四级</a:t>
            </a:r>
            <a:endParaRPr lang="zh-CN" altLang="en-US" dirty="0"/>
          </a:p>
          <a:p>
            <a:pPr lvl="4"/>
            <a:r>
              <a:rPr lang="zh-CN" altLang="en-US" dirty="0"/>
              <a:t>五级</a:t>
            </a:r>
            <a:endParaRPr lang="zh-CN" altLang="en-US" dirty="0"/>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思源黑体 CN Bold" panose="020B0800000000000000" pitchFamily="34" charset="-122"/>
                <a:ea typeface="思源黑体 CN Bold" panose="020B0800000000000000" pitchFamily="34" charset="-122"/>
              </a:defRPr>
            </a:lvl1pPr>
          </a:lstStyle>
          <a:p>
            <a:endParaRPr lang="zh-CN" altLang="en-US" dirty="0"/>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思源黑体 CN Bold" panose="020B0800000000000000" pitchFamily="34" charset="-122"/>
                <a:ea typeface="思源黑体 CN Bold" panose="020B0800000000000000" pitchFamily="34" charset="-122"/>
              </a:defRPr>
            </a:lvl1pPr>
          </a:lstStyle>
          <a:p>
            <a:fld id="{1D3E7D1D-F11F-4AB3-9CEB-FAED0D653310}" type="slidenum">
              <a:rPr lang="zh-CN" altLang="en-US" smtClean="0"/>
            </a:fld>
            <a:endParaRPr lang="zh-CN" altLang="en-US" dirty="0"/>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思源黑体 CN Bold" panose="020B0800000000000000" pitchFamily="34" charset="-122"/>
        <a:ea typeface="思源黑体 CN Bold" panose="020B0800000000000000" pitchFamily="34" charset="-122"/>
        <a:cs typeface="+mn-cs"/>
      </a:defRPr>
    </a:lvl1pPr>
    <a:lvl2pPr marL="457200" algn="l" defTabSz="914400" rtl="0" eaLnBrk="1" latinLnBrk="0" hangingPunct="1">
      <a:defRPr sz="1200" kern="1200">
        <a:solidFill>
          <a:schemeClr val="tx1"/>
        </a:solidFill>
        <a:latin typeface="思源黑体 CN Bold" panose="020B0800000000000000" pitchFamily="34" charset="-122"/>
        <a:ea typeface="思源黑体 CN Bold" panose="020B0800000000000000" pitchFamily="34" charset="-122"/>
        <a:cs typeface="+mn-cs"/>
      </a:defRPr>
    </a:lvl2pPr>
    <a:lvl3pPr marL="914400" algn="l" defTabSz="914400" rtl="0" eaLnBrk="1" latinLnBrk="0" hangingPunct="1">
      <a:defRPr sz="1200" kern="1200">
        <a:solidFill>
          <a:schemeClr val="tx1"/>
        </a:solidFill>
        <a:latin typeface="思源黑体 CN Bold" panose="020B0800000000000000" pitchFamily="34" charset="-122"/>
        <a:ea typeface="思源黑体 CN Bold" panose="020B0800000000000000" pitchFamily="34" charset="-122"/>
        <a:cs typeface="+mn-cs"/>
      </a:defRPr>
    </a:lvl3pPr>
    <a:lvl4pPr marL="1371600" algn="l" defTabSz="914400" rtl="0" eaLnBrk="1" latinLnBrk="0" hangingPunct="1">
      <a:defRPr sz="1200" kern="1200">
        <a:solidFill>
          <a:schemeClr val="tx1"/>
        </a:solidFill>
        <a:latin typeface="思源黑体 CN Bold" panose="020B0800000000000000" pitchFamily="34" charset="-122"/>
        <a:ea typeface="思源黑体 CN Bold" panose="020B0800000000000000" pitchFamily="34" charset="-122"/>
        <a:cs typeface="+mn-cs"/>
      </a:defRPr>
    </a:lvl4pPr>
    <a:lvl5pPr marL="1828800" algn="l" defTabSz="914400" rtl="0" eaLnBrk="1" latinLnBrk="0" hangingPunct="1">
      <a:defRPr sz="1200" kern="1200">
        <a:solidFill>
          <a:schemeClr val="tx1"/>
        </a:solidFill>
        <a:latin typeface="思源黑体 CN Bold" panose="020B0800000000000000" pitchFamily="34" charset="-122"/>
        <a:ea typeface="思源黑体 CN Bold" panose="020B0800000000000000"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8998766-6A9C-4F2F-8D78-A8B7F422C2B3}" type="slidenum">
              <a:rPr kumimoji="0" lang="zh-CN" altLang="en-US" sz="1200" b="0" i="0" u="none" strike="noStrike" kern="1200" cap="none" spc="0" normalizeH="0" baseline="0" noProof="0" smtClean="0">
                <a:ln>
                  <a:noFill/>
                </a:ln>
                <a:solidFill>
                  <a:prstClr val="black"/>
                </a:solidFill>
                <a:effectLst/>
                <a:uLnTx/>
                <a:uFillTx/>
                <a:cs typeface="+mn-cs"/>
              </a:rPr>
            </a:fld>
            <a:endParaRPr kumimoji="0" lang="zh-CN" altLang="en-US" sz="1200" b="0" i="0" u="none" strike="noStrike" kern="1200" cap="none" spc="0" normalizeH="0" baseline="0" noProof="0" dirty="0">
              <a:ln>
                <a:noFill/>
              </a:ln>
              <a:solidFill>
                <a:prstClr val="black"/>
              </a:solidFill>
              <a:effectLst/>
              <a:uLnTx/>
              <a:uFillTx/>
              <a:cs typeface="+mn-c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8998766-6A9C-4F2F-8D78-A8B7F422C2B3}" type="slidenum">
              <a:rPr kumimoji="0" lang="zh-CN" altLang="en-US" sz="1200" b="0" i="0" u="none" strike="noStrike" kern="1200" cap="none" spc="0" normalizeH="0" baseline="0" noProof="0" smtClean="0">
                <a:ln>
                  <a:noFill/>
                </a:ln>
                <a:solidFill>
                  <a:prstClr val="black"/>
                </a:solidFill>
                <a:effectLst/>
                <a:uLnTx/>
                <a:uFillTx/>
                <a:cs typeface="+mn-cs"/>
              </a:rPr>
            </a:fld>
            <a:endParaRPr kumimoji="0" lang="zh-CN" altLang="en-US" sz="1200" b="0" i="0" u="none" strike="noStrike" kern="1200" cap="none" spc="0" normalizeH="0" baseline="0" noProof="0" dirty="0">
              <a:ln>
                <a:noFill/>
              </a:ln>
              <a:solidFill>
                <a:prstClr val="black"/>
              </a:solidFill>
              <a:effectLst/>
              <a:uLnTx/>
              <a:uFillTx/>
              <a:cs typeface="+mn-c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8998766-6A9C-4F2F-8D78-A8B7F422C2B3}" type="slidenum">
              <a:rPr kumimoji="0" lang="zh-CN" altLang="en-US" sz="1200" b="0" i="0" u="none" strike="noStrike" kern="1200" cap="none" spc="0" normalizeH="0" baseline="0" noProof="0" smtClean="0">
                <a:ln>
                  <a:noFill/>
                </a:ln>
                <a:solidFill>
                  <a:prstClr val="black"/>
                </a:solidFill>
                <a:effectLst/>
                <a:uLnTx/>
                <a:uFillTx/>
                <a:cs typeface="+mn-cs"/>
              </a:rPr>
            </a:fld>
            <a:endParaRPr kumimoji="0" lang="zh-CN" altLang="en-US" sz="1200" b="0" i="0" u="none" strike="noStrike" kern="1200" cap="none" spc="0" normalizeH="0" baseline="0" noProof="0" dirty="0">
              <a:ln>
                <a:noFill/>
              </a:ln>
              <a:solidFill>
                <a:prstClr val="black"/>
              </a:solidFill>
              <a:effectLst/>
              <a:uLnTx/>
              <a:uFillTx/>
              <a:cs typeface="+mn-c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8998766-6A9C-4F2F-8D78-A8B7F422C2B3}" type="slidenum">
              <a:rPr kumimoji="0" lang="zh-CN" altLang="en-US" sz="1200" b="0" i="0" u="none" strike="noStrike" kern="1200" cap="none" spc="0" normalizeH="0" baseline="0" noProof="0" smtClean="0">
                <a:ln>
                  <a:noFill/>
                </a:ln>
                <a:solidFill>
                  <a:prstClr val="black"/>
                </a:solidFill>
                <a:effectLst/>
                <a:uLnTx/>
                <a:uFillTx/>
                <a:cs typeface="+mn-cs"/>
              </a:rPr>
            </a:fld>
            <a:endParaRPr kumimoji="0" lang="zh-CN" altLang="en-US" sz="1200" b="0" i="0" u="none" strike="noStrike" kern="1200" cap="none" spc="0" normalizeH="0" baseline="0" noProof="0" dirty="0">
              <a:ln>
                <a:noFill/>
              </a:ln>
              <a:solidFill>
                <a:prstClr val="black"/>
              </a:solidFill>
              <a:effectLst/>
              <a:uLnTx/>
              <a:uFillTx/>
              <a:cs typeface="+mn-c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8998766-6A9C-4F2F-8D78-A8B7F422C2B3}" type="slidenum">
              <a:rPr kumimoji="0" lang="zh-CN" altLang="en-US" sz="1200" b="0" i="0" u="none" strike="noStrike" kern="1200" cap="none" spc="0" normalizeH="0" baseline="0" noProof="0" smtClean="0">
                <a:ln>
                  <a:noFill/>
                </a:ln>
                <a:solidFill>
                  <a:prstClr val="black"/>
                </a:solidFill>
                <a:effectLst/>
                <a:uLnTx/>
                <a:uFillTx/>
                <a:cs typeface="+mn-cs"/>
              </a:rPr>
            </a:fld>
            <a:endParaRPr kumimoji="0" lang="zh-CN" altLang="en-US" sz="1200" b="0" i="0" u="none" strike="noStrike" kern="1200" cap="none" spc="0" normalizeH="0" baseline="0" noProof="0" dirty="0">
              <a:ln>
                <a:noFill/>
              </a:ln>
              <a:solidFill>
                <a:prstClr val="black"/>
              </a:solidFill>
              <a:effectLst/>
              <a:uLnTx/>
              <a:uFillTx/>
              <a:cs typeface="+mn-c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8998766-6A9C-4F2F-8D78-A8B7F422C2B3}" type="slidenum">
              <a:rPr kumimoji="0" lang="zh-CN" altLang="en-US" sz="1200" b="0" i="0" u="none" strike="noStrike" kern="1200" cap="none" spc="0" normalizeH="0" baseline="0" noProof="0" smtClean="0">
                <a:ln>
                  <a:noFill/>
                </a:ln>
                <a:solidFill>
                  <a:prstClr val="black"/>
                </a:solidFill>
                <a:effectLst/>
                <a:uLnTx/>
                <a:uFillTx/>
                <a:cs typeface="+mn-cs"/>
              </a:rPr>
            </a:fld>
            <a:endParaRPr kumimoji="0" lang="zh-CN" altLang="en-US" sz="1200" b="0" i="0" u="none" strike="noStrike" kern="1200" cap="none" spc="0" normalizeH="0" baseline="0" noProof="0" dirty="0">
              <a:ln>
                <a:noFill/>
              </a:ln>
              <a:solidFill>
                <a:prstClr val="black"/>
              </a:solidFill>
              <a:effectLst/>
              <a:uLnTx/>
              <a:uFillTx/>
              <a:cs typeface="+mn-c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8998766-6A9C-4F2F-8D78-A8B7F422C2B3}" type="slidenum">
              <a:rPr kumimoji="0" lang="zh-CN" altLang="en-US" sz="1200" b="0" i="0" u="none" strike="noStrike" kern="1200" cap="none" spc="0" normalizeH="0" baseline="0" noProof="0" smtClean="0">
                <a:ln>
                  <a:noFill/>
                </a:ln>
                <a:solidFill>
                  <a:prstClr val="black"/>
                </a:solidFill>
                <a:effectLst/>
                <a:uLnTx/>
                <a:uFillTx/>
                <a:cs typeface="+mn-cs"/>
              </a:rPr>
            </a:fld>
            <a:endParaRPr kumimoji="0" lang="zh-CN" altLang="en-US" sz="1200" b="0" i="0" u="none" strike="noStrike" kern="1200" cap="none" spc="0" normalizeH="0" baseline="0" noProof="0" dirty="0">
              <a:ln>
                <a:noFill/>
              </a:ln>
              <a:solidFill>
                <a:prstClr val="black"/>
              </a:solidFill>
              <a:effectLst/>
              <a:uLnTx/>
              <a:uFillTx/>
              <a:cs typeface="+mn-c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8998766-6A9C-4F2F-8D78-A8B7F422C2B3}" type="slidenum">
              <a:rPr kumimoji="0" lang="zh-CN" altLang="en-US" sz="1200" b="0" i="0" u="none" strike="noStrike" kern="1200" cap="none" spc="0" normalizeH="0" baseline="0" noProof="0" smtClean="0">
                <a:ln>
                  <a:noFill/>
                </a:ln>
                <a:solidFill>
                  <a:prstClr val="black"/>
                </a:solidFill>
                <a:effectLst/>
                <a:uLnTx/>
                <a:uFillTx/>
                <a:cs typeface="+mn-cs"/>
              </a:rPr>
            </a:fld>
            <a:endParaRPr kumimoji="0" lang="zh-CN" altLang="en-US" sz="1200" b="0" i="0" u="none" strike="noStrike" kern="1200" cap="none" spc="0" normalizeH="0" baseline="0" noProof="0" dirty="0">
              <a:ln>
                <a:noFill/>
              </a:ln>
              <a:solidFill>
                <a:prstClr val="black"/>
              </a:solidFill>
              <a:effectLst/>
              <a:uLnTx/>
              <a:uFillTx/>
              <a:cs typeface="+mn-c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8998766-6A9C-4F2F-8D78-A8B7F422C2B3}" type="slidenum">
              <a:rPr kumimoji="0" lang="zh-CN" altLang="en-US" sz="1200" b="0" i="0" u="none" strike="noStrike" kern="1200" cap="none" spc="0" normalizeH="0" baseline="0" noProof="0" smtClean="0">
                <a:ln>
                  <a:noFill/>
                </a:ln>
                <a:solidFill>
                  <a:prstClr val="black"/>
                </a:solidFill>
                <a:effectLst/>
                <a:uLnTx/>
                <a:uFillTx/>
                <a:cs typeface="+mn-cs"/>
              </a:rPr>
            </a:fld>
            <a:endParaRPr kumimoji="0" lang="zh-CN" altLang="en-US" sz="1200" b="0" i="0" u="none" strike="noStrike" kern="1200" cap="none" spc="0" normalizeH="0" baseline="0" noProof="0" dirty="0">
              <a:ln>
                <a:noFill/>
              </a:ln>
              <a:solidFill>
                <a:prstClr val="black"/>
              </a:solidFill>
              <a:effectLst/>
              <a:uLnTx/>
              <a:uFillTx/>
              <a:cs typeface="+mn-c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8998766-6A9C-4F2F-8D78-A8B7F422C2B3}" type="slidenum">
              <a:rPr kumimoji="0" lang="zh-CN" altLang="en-US" sz="1200" b="0" i="0" u="none" strike="noStrike" kern="1200" cap="none" spc="0" normalizeH="0" baseline="0" noProof="0" smtClean="0">
                <a:ln>
                  <a:noFill/>
                </a:ln>
                <a:solidFill>
                  <a:prstClr val="black"/>
                </a:solidFill>
                <a:effectLst/>
                <a:uLnTx/>
                <a:uFillTx/>
                <a:cs typeface="+mn-cs"/>
              </a:rPr>
            </a:fld>
            <a:endParaRPr kumimoji="0" lang="zh-CN" altLang="en-US" sz="1200" b="0" i="0" u="none" strike="noStrike" kern="1200" cap="none" spc="0" normalizeH="0" baseline="0" noProof="0" dirty="0">
              <a:ln>
                <a:noFill/>
              </a:ln>
              <a:solidFill>
                <a:prstClr val="black"/>
              </a:solidFill>
              <a:effectLst/>
              <a:uLnTx/>
              <a:uFillTx/>
              <a:cs typeface="+mn-c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8998766-6A9C-4F2F-8D78-A8B7F422C2B3}" type="slidenum">
              <a:rPr kumimoji="0" lang="zh-CN" altLang="en-US" sz="1200" b="0" i="0" u="none" strike="noStrike" kern="1200" cap="none" spc="0" normalizeH="0" baseline="0" noProof="0" smtClean="0">
                <a:ln>
                  <a:noFill/>
                </a:ln>
                <a:solidFill>
                  <a:prstClr val="black"/>
                </a:solidFill>
                <a:effectLst/>
                <a:uLnTx/>
                <a:uFillTx/>
                <a:cs typeface="+mn-cs"/>
              </a:rPr>
            </a:fld>
            <a:endParaRPr kumimoji="0" lang="zh-CN" altLang="en-US" sz="1200" b="0" i="0" u="none" strike="noStrike" kern="1200" cap="none" spc="0" normalizeH="0" baseline="0" noProof="0" dirty="0">
              <a:ln>
                <a:noFill/>
              </a:ln>
              <a:solidFill>
                <a:prstClr val="black"/>
              </a:solidFill>
              <a:effectLst/>
              <a:uLnTx/>
              <a:uFillTx/>
              <a:cs typeface="+mn-c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8998766-6A9C-4F2F-8D78-A8B7F422C2B3}" type="slidenum">
              <a:rPr kumimoji="0" lang="zh-CN" altLang="en-US" sz="1200" b="0" i="0" u="none" strike="noStrike" kern="1200" cap="none" spc="0" normalizeH="0" baseline="0" noProof="0" smtClean="0">
                <a:ln>
                  <a:noFill/>
                </a:ln>
                <a:solidFill>
                  <a:prstClr val="black"/>
                </a:solidFill>
                <a:effectLst/>
                <a:uLnTx/>
                <a:uFillTx/>
                <a:cs typeface="+mn-cs"/>
              </a:rPr>
            </a:fld>
            <a:endParaRPr kumimoji="0" lang="zh-CN" altLang="en-US" sz="1200" b="0" i="0" u="none" strike="noStrike" kern="1200" cap="none" spc="0" normalizeH="0" baseline="0" noProof="0" dirty="0">
              <a:ln>
                <a:noFill/>
              </a:ln>
              <a:solidFill>
                <a:prstClr val="black"/>
              </a:solidFill>
              <a:effectLst/>
              <a:uLnTx/>
              <a:uFillTx/>
              <a:cs typeface="+mn-c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8998766-6A9C-4F2F-8D78-A8B7F422C2B3}" type="slidenum">
              <a:rPr kumimoji="0" lang="zh-CN" altLang="en-US" sz="1200" b="0" i="0" u="none" strike="noStrike" kern="1200" cap="none" spc="0" normalizeH="0" baseline="0" noProof="0" smtClean="0">
                <a:ln>
                  <a:noFill/>
                </a:ln>
                <a:solidFill>
                  <a:prstClr val="black"/>
                </a:solidFill>
                <a:effectLst/>
                <a:uLnTx/>
                <a:uFillTx/>
                <a:cs typeface="+mn-cs"/>
              </a:rPr>
            </a:fld>
            <a:endParaRPr kumimoji="0" lang="zh-CN" altLang="en-US" sz="1200" b="0" i="0" u="none" strike="noStrike" kern="1200" cap="none" spc="0" normalizeH="0" baseline="0" noProof="0" dirty="0">
              <a:ln>
                <a:noFill/>
              </a:ln>
              <a:solidFill>
                <a:prstClr val="black"/>
              </a:solidFill>
              <a:effectLst/>
              <a:uLnTx/>
              <a:uFillTx/>
              <a:cs typeface="+mn-cs"/>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8998766-6A9C-4F2F-8D78-A8B7F422C2B3}" type="slidenum">
              <a:rPr kumimoji="0" lang="zh-CN" altLang="en-US" sz="1200" b="0" i="0" u="none" strike="noStrike" kern="1200" cap="none" spc="0" normalizeH="0" baseline="0" noProof="0" smtClean="0">
                <a:ln>
                  <a:noFill/>
                </a:ln>
                <a:solidFill>
                  <a:prstClr val="black"/>
                </a:solidFill>
                <a:effectLst/>
                <a:uLnTx/>
                <a:uFillTx/>
                <a:cs typeface="+mn-cs"/>
              </a:rPr>
            </a:fld>
            <a:endParaRPr kumimoji="0" lang="zh-CN" altLang="en-US" sz="1200" b="0" i="0" u="none" strike="noStrike" kern="1200" cap="none" spc="0" normalizeH="0" baseline="0" noProof="0" dirty="0">
              <a:ln>
                <a:noFill/>
              </a:ln>
              <a:solidFill>
                <a:prstClr val="black"/>
              </a:solidFill>
              <a:effectLst/>
              <a:uLnTx/>
              <a:uFillTx/>
              <a:cs typeface="+mn-cs"/>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8998766-6A9C-4F2F-8D78-A8B7F422C2B3}" type="slidenum">
              <a:rPr kumimoji="0" lang="zh-CN" altLang="en-US" sz="1200" b="0" i="0" u="none" strike="noStrike" kern="1200" cap="none" spc="0" normalizeH="0" baseline="0" noProof="0" smtClean="0">
                <a:ln>
                  <a:noFill/>
                </a:ln>
                <a:solidFill>
                  <a:prstClr val="black"/>
                </a:solidFill>
                <a:effectLst/>
                <a:uLnTx/>
                <a:uFillTx/>
                <a:cs typeface="+mn-cs"/>
              </a:rPr>
            </a:fld>
            <a:endParaRPr kumimoji="0" lang="zh-CN" altLang="en-US" sz="1200" b="0" i="0" u="none" strike="noStrike" kern="1200" cap="none" spc="0" normalizeH="0" baseline="0" noProof="0" dirty="0">
              <a:ln>
                <a:noFill/>
              </a:ln>
              <a:solidFill>
                <a:prstClr val="black"/>
              </a:solidFill>
              <a:effectLst/>
              <a:uLnTx/>
              <a:uFillTx/>
              <a:cs typeface="+mn-cs"/>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8998766-6A9C-4F2F-8D78-A8B7F422C2B3}" type="slidenum">
              <a:rPr kumimoji="0" lang="zh-CN" altLang="en-US" sz="1200" b="0" i="0" u="none" strike="noStrike" kern="1200" cap="none" spc="0" normalizeH="0" baseline="0" noProof="0" smtClean="0">
                <a:ln>
                  <a:noFill/>
                </a:ln>
                <a:solidFill>
                  <a:prstClr val="black"/>
                </a:solidFill>
                <a:effectLst/>
                <a:uLnTx/>
                <a:uFillTx/>
                <a:cs typeface="+mn-cs"/>
              </a:rPr>
            </a:fld>
            <a:endParaRPr kumimoji="0" lang="zh-CN" altLang="en-US" sz="1200" b="0" i="0" u="none" strike="noStrike" kern="1200" cap="none" spc="0" normalizeH="0" baseline="0" noProof="0" dirty="0">
              <a:ln>
                <a:noFill/>
              </a:ln>
              <a:solidFill>
                <a:prstClr val="black"/>
              </a:solidFill>
              <a:effectLst/>
              <a:uLnTx/>
              <a:uFillTx/>
              <a:cs typeface="+mn-cs"/>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8998766-6A9C-4F2F-8D78-A8B7F422C2B3}" type="slidenum">
              <a:rPr kumimoji="0" lang="zh-CN" altLang="en-US" sz="1200" b="0" i="0" u="none" strike="noStrike" kern="1200" cap="none" spc="0" normalizeH="0" baseline="0" noProof="0" smtClean="0">
                <a:ln>
                  <a:noFill/>
                </a:ln>
                <a:solidFill>
                  <a:prstClr val="black"/>
                </a:solidFill>
                <a:effectLst/>
                <a:uLnTx/>
                <a:uFillTx/>
                <a:cs typeface="+mn-cs"/>
              </a:rPr>
            </a:fld>
            <a:endParaRPr kumimoji="0" lang="zh-CN" altLang="en-US" sz="1200" b="0" i="0" u="none" strike="noStrike" kern="1200" cap="none" spc="0" normalizeH="0" baseline="0" noProof="0" dirty="0">
              <a:ln>
                <a:noFill/>
              </a:ln>
              <a:solidFill>
                <a:prstClr val="black"/>
              </a:solidFill>
              <a:effectLst/>
              <a:uLnTx/>
              <a:uFillTx/>
              <a:cs typeface="+mn-cs"/>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8998766-6A9C-4F2F-8D78-A8B7F422C2B3}" type="slidenum">
              <a:rPr kumimoji="0" lang="zh-CN" altLang="en-US" sz="1200" b="0" i="0" u="none" strike="noStrike" kern="1200" cap="none" spc="0" normalizeH="0" baseline="0" noProof="0" smtClean="0">
                <a:ln>
                  <a:noFill/>
                </a:ln>
                <a:solidFill>
                  <a:prstClr val="black"/>
                </a:solidFill>
                <a:effectLst/>
                <a:uLnTx/>
                <a:uFillTx/>
                <a:cs typeface="+mn-cs"/>
              </a:rPr>
            </a:fld>
            <a:endParaRPr kumimoji="0" lang="zh-CN" altLang="en-US" sz="1200" b="0" i="0" u="none" strike="noStrike" kern="1200" cap="none" spc="0" normalizeH="0" baseline="0" noProof="0" dirty="0">
              <a:ln>
                <a:noFill/>
              </a:ln>
              <a:solidFill>
                <a:prstClr val="black"/>
              </a:solidFill>
              <a:effectLst/>
              <a:uLnTx/>
              <a:uFillTx/>
              <a:cs typeface="+mn-cs"/>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8998766-6A9C-4F2F-8D78-A8B7F422C2B3}" type="slidenum">
              <a:rPr kumimoji="0" lang="zh-CN" altLang="en-US" sz="1200" b="0" i="0" u="none" strike="noStrike" kern="1200" cap="none" spc="0" normalizeH="0" baseline="0" noProof="0" smtClean="0">
                <a:ln>
                  <a:noFill/>
                </a:ln>
                <a:solidFill>
                  <a:prstClr val="black"/>
                </a:solidFill>
                <a:effectLst/>
                <a:uLnTx/>
                <a:uFillTx/>
                <a:cs typeface="+mn-cs"/>
              </a:rPr>
            </a:fld>
            <a:endParaRPr kumimoji="0" lang="zh-CN" altLang="en-US" sz="1200" b="0" i="0" u="none" strike="noStrike" kern="1200" cap="none" spc="0" normalizeH="0" baseline="0" noProof="0" dirty="0">
              <a:ln>
                <a:noFill/>
              </a:ln>
              <a:solidFill>
                <a:prstClr val="black"/>
              </a:solidFill>
              <a:effectLst/>
              <a:uLnTx/>
              <a:uFillTx/>
              <a:cs typeface="+mn-cs"/>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8998766-6A9C-4F2F-8D78-A8B7F422C2B3}" type="slidenum">
              <a:rPr kumimoji="0" lang="zh-CN" altLang="en-US" sz="1200" b="0" i="0" u="none" strike="noStrike" kern="1200" cap="none" spc="0" normalizeH="0" baseline="0" noProof="0" smtClean="0">
                <a:ln>
                  <a:noFill/>
                </a:ln>
                <a:solidFill>
                  <a:prstClr val="black"/>
                </a:solidFill>
                <a:effectLst/>
                <a:uLnTx/>
                <a:uFillTx/>
                <a:cs typeface="+mn-cs"/>
              </a:rPr>
            </a:fld>
            <a:endParaRPr kumimoji="0" lang="zh-CN" altLang="en-US" sz="1200" b="0" i="0" u="none" strike="noStrike" kern="1200" cap="none" spc="0" normalizeH="0" baseline="0" noProof="0" dirty="0">
              <a:ln>
                <a:noFill/>
              </a:ln>
              <a:solidFill>
                <a:prstClr val="black"/>
              </a:solidFill>
              <a:effectLst/>
              <a:uLnTx/>
              <a:uFillTx/>
              <a:cs typeface="+mn-cs"/>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8998766-6A9C-4F2F-8D78-A8B7F422C2B3}" type="slidenum">
              <a:rPr kumimoji="0" lang="zh-CN" altLang="en-US" sz="1200" b="0" i="0" u="none" strike="noStrike" kern="1200" cap="none" spc="0" normalizeH="0" baseline="0" noProof="0" smtClean="0">
                <a:ln>
                  <a:noFill/>
                </a:ln>
                <a:solidFill>
                  <a:prstClr val="black"/>
                </a:solidFill>
                <a:effectLst/>
                <a:uLnTx/>
                <a:uFillTx/>
                <a:cs typeface="+mn-cs"/>
              </a:rPr>
            </a:fld>
            <a:endParaRPr kumimoji="0" lang="zh-CN" altLang="en-US" sz="1200" b="0" i="0" u="none" strike="noStrike" kern="1200" cap="none" spc="0" normalizeH="0" baseline="0" noProof="0" dirty="0">
              <a:ln>
                <a:noFill/>
              </a:ln>
              <a:solidFill>
                <a:prstClr val="black"/>
              </a:solidFill>
              <a:effectLst/>
              <a:uLnTx/>
              <a:uFillTx/>
              <a:cs typeface="+mn-cs"/>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8998766-6A9C-4F2F-8D78-A8B7F422C2B3}" type="slidenum">
              <a:rPr kumimoji="0" lang="zh-CN" altLang="en-US" sz="1200" b="0" i="0" u="none" strike="noStrike" kern="1200" cap="none" spc="0" normalizeH="0" baseline="0" noProof="0" smtClean="0">
                <a:ln>
                  <a:noFill/>
                </a:ln>
                <a:solidFill>
                  <a:prstClr val="black"/>
                </a:solidFill>
                <a:effectLst/>
                <a:uLnTx/>
                <a:uFillTx/>
                <a:cs typeface="+mn-cs"/>
              </a:rPr>
            </a:fld>
            <a:endParaRPr kumimoji="0" lang="zh-CN" altLang="en-US" sz="1200" b="0" i="0" u="none" strike="noStrike" kern="1200" cap="none" spc="0" normalizeH="0" baseline="0" noProof="0" dirty="0">
              <a:ln>
                <a:noFill/>
              </a:ln>
              <a:solidFill>
                <a:prstClr val="black"/>
              </a:solidFill>
              <a:effectLst/>
              <a:uLnTx/>
              <a:uFillTx/>
              <a:cs typeface="+mn-c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8998766-6A9C-4F2F-8D78-A8B7F422C2B3}" type="slidenum">
              <a:rPr kumimoji="0" lang="zh-CN" altLang="en-US" sz="1200" b="0" i="0" u="none" strike="noStrike" kern="1200" cap="none" spc="0" normalizeH="0" baseline="0" noProof="0" smtClean="0">
                <a:ln>
                  <a:noFill/>
                </a:ln>
                <a:solidFill>
                  <a:prstClr val="black"/>
                </a:solidFill>
                <a:effectLst/>
                <a:uLnTx/>
                <a:uFillTx/>
                <a:cs typeface="+mn-cs"/>
              </a:rPr>
            </a:fld>
            <a:endParaRPr kumimoji="0" lang="zh-CN" altLang="en-US" sz="1200" b="0" i="0" u="none" strike="noStrike" kern="1200" cap="none" spc="0" normalizeH="0" baseline="0" noProof="0" dirty="0">
              <a:ln>
                <a:noFill/>
              </a:ln>
              <a:solidFill>
                <a:prstClr val="black"/>
              </a:solidFill>
              <a:effectLst/>
              <a:uLnTx/>
              <a:uFillTx/>
              <a:cs typeface="+mn-cs"/>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8998766-6A9C-4F2F-8D78-A8B7F422C2B3}" type="slidenum">
              <a:rPr kumimoji="0" lang="zh-CN" altLang="en-US" sz="1200" b="0" i="0" u="none" strike="noStrike" kern="1200" cap="none" spc="0" normalizeH="0" baseline="0" noProof="0" smtClean="0">
                <a:ln>
                  <a:noFill/>
                </a:ln>
                <a:solidFill>
                  <a:prstClr val="black"/>
                </a:solidFill>
                <a:effectLst/>
                <a:uLnTx/>
                <a:uFillTx/>
                <a:cs typeface="+mn-cs"/>
              </a:rPr>
            </a:fld>
            <a:endParaRPr kumimoji="0" lang="zh-CN" altLang="en-US" sz="1200" b="0" i="0" u="none" strike="noStrike" kern="1200" cap="none" spc="0" normalizeH="0" baseline="0" noProof="0" dirty="0">
              <a:ln>
                <a:noFill/>
              </a:ln>
              <a:solidFill>
                <a:prstClr val="black"/>
              </a:solidFill>
              <a:effectLst/>
              <a:uLnTx/>
              <a:uFillTx/>
              <a:cs typeface="+mn-cs"/>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8998766-6A9C-4F2F-8D78-A8B7F422C2B3}" type="slidenum">
              <a:rPr kumimoji="0" lang="zh-CN" altLang="en-US" sz="1200" b="0" i="0" u="none" strike="noStrike" kern="1200" cap="none" spc="0" normalizeH="0" baseline="0" noProof="0" smtClean="0">
                <a:ln>
                  <a:noFill/>
                </a:ln>
                <a:solidFill>
                  <a:prstClr val="black"/>
                </a:solidFill>
                <a:effectLst/>
                <a:uLnTx/>
                <a:uFillTx/>
                <a:cs typeface="+mn-cs"/>
              </a:rPr>
            </a:fld>
            <a:endParaRPr kumimoji="0" lang="zh-CN" altLang="en-US" sz="1200" b="0" i="0" u="none" strike="noStrike" kern="1200" cap="none" spc="0" normalizeH="0" baseline="0" noProof="0" dirty="0">
              <a:ln>
                <a:noFill/>
              </a:ln>
              <a:solidFill>
                <a:prstClr val="black"/>
              </a:solidFill>
              <a:effectLst/>
              <a:uLnTx/>
              <a:uFillTx/>
              <a:cs typeface="+mn-cs"/>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8998766-6A9C-4F2F-8D78-A8B7F422C2B3}" type="slidenum">
              <a:rPr kumimoji="0" lang="zh-CN" altLang="en-US" sz="1200" b="0" i="0" u="none" strike="noStrike" kern="1200" cap="none" spc="0" normalizeH="0" baseline="0" noProof="0" smtClean="0">
                <a:ln>
                  <a:noFill/>
                </a:ln>
                <a:solidFill>
                  <a:prstClr val="black"/>
                </a:solidFill>
                <a:effectLst/>
                <a:uLnTx/>
                <a:uFillTx/>
                <a:cs typeface="+mn-cs"/>
              </a:rPr>
            </a:fld>
            <a:endParaRPr kumimoji="0" lang="zh-CN" altLang="en-US" sz="1200" b="0" i="0" u="none" strike="noStrike" kern="1200" cap="none" spc="0" normalizeH="0" baseline="0" noProof="0" dirty="0">
              <a:ln>
                <a:noFill/>
              </a:ln>
              <a:solidFill>
                <a:prstClr val="black"/>
              </a:solidFill>
              <a:effectLst/>
              <a:uLnTx/>
              <a:uFillTx/>
              <a:cs typeface="+mn-cs"/>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8998766-6A9C-4F2F-8D78-A8B7F422C2B3}" type="slidenum">
              <a:rPr kumimoji="0" lang="zh-CN" altLang="en-US" sz="1200" b="0" i="0" u="none" strike="noStrike" kern="1200" cap="none" spc="0" normalizeH="0" baseline="0" noProof="0" smtClean="0">
                <a:ln>
                  <a:noFill/>
                </a:ln>
                <a:solidFill>
                  <a:prstClr val="black"/>
                </a:solidFill>
                <a:effectLst/>
                <a:uLnTx/>
                <a:uFillTx/>
                <a:cs typeface="+mn-cs"/>
              </a:rPr>
            </a:fld>
            <a:endParaRPr kumimoji="0" lang="zh-CN" altLang="en-US" sz="1200" b="0" i="0" u="none" strike="noStrike" kern="1200" cap="none" spc="0" normalizeH="0" baseline="0" noProof="0" dirty="0">
              <a:ln>
                <a:noFill/>
              </a:ln>
              <a:solidFill>
                <a:prstClr val="black"/>
              </a:solidFill>
              <a:effectLst/>
              <a:uLnTx/>
              <a:uFillTx/>
              <a:cs typeface="+mn-cs"/>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8998766-6A9C-4F2F-8D78-A8B7F422C2B3}" type="slidenum">
              <a:rPr kumimoji="0" lang="zh-CN" altLang="en-US" sz="1200" b="0" i="0" u="none" strike="noStrike" kern="1200" cap="none" spc="0" normalizeH="0" baseline="0" noProof="0" smtClean="0">
                <a:ln>
                  <a:noFill/>
                </a:ln>
                <a:solidFill>
                  <a:prstClr val="black"/>
                </a:solidFill>
                <a:effectLst/>
                <a:uLnTx/>
                <a:uFillTx/>
                <a:cs typeface="+mn-cs"/>
              </a:rPr>
            </a:fld>
            <a:endParaRPr kumimoji="0" lang="zh-CN" altLang="en-US" sz="1200" b="0" i="0" u="none" strike="noStrike" kern="1200" cap="none" spc="0" normalizeH="0" baseline="0" noProof="0" dirty="0">
              <a:ln>
                <a:noFill/>
              </a:ln>
              <a:solidFill>
                <a:prstClr val="black"/>
              </a:solidFill>
              <a:effectLst/>
              <a:uLnTx/>
              <a:uFillTx/>
              <a:cs typeface="+mn-cs"/>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8998766-6A9C-4F2F-8D78-A8B7F422C2B3}" type="slidenum">
              <a:rPr kumimoji="0" lang="zh-CN" altLang="en-US" sz="1200" b="0" i="0" u="none" strike="noStrike" kern="1200" cap="none" spc="0" normalizeH="0" baseline="0" noProof="0" smtClean="0">
                <a:ln>
                  <a:noFill/>
                </a:ln>
                <a:solidFill>
                  <a:prstClr val="black"/>
                </a:solidFill>
                <a:effectLst/>
                <a:uLnTx/>
                <a:uFillTx/>
                <a:cs typeface="+mn-cs"/>
              </a:rPr>
            </a:fld>
            <a:endParaRPr kumimoji="0" lang="zh-CN" altLang="en-US" sz="1200" b="0" i="0" u="none" strike="noStrike" kern="1200" cap="none" spc="0" normalizeH="0" baseline="0" noProof="0" dirty="0">
              <a:ln>
                <a:noFill/>
              </a:ln>
              <a:solidFill>
                <a:prstClr val="black"/>
              </a:solidFill>
              <a:effectLst/>
              <a:uLnTx/>
              <a:uFillTx/>
              <a:cs typeface="+mn-cs"/>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8998766-6A9C-4F2F-8D78-A8B7F422C2B3}" type="slidenum">
              <a:rPr kumimoji="0" lang="zh-CN" altLang="en-US" sz="1200" b="0" i="0" u="none" strike="noStrike" kern="1200" cap="none" spc="0" normalizeH="0" baseline="0" noProof="0" smtClean="0">
                <a:ln>
                  <a:noFill/>
                </a:ln>
                <a:solidFill>
                  <a:prstClr val="black"/>
                </a:solidFill>
                <a:effectLst/>
                <a:uLnTx/>
                <a:uFillTx/>
                <a:cs typeface="+mn-cs"/>
              </a:rPr>
            </a:fld>
            <a:endParaRPr kumimoji="0" lang="zh-CN" altLang="en-US" sz="1200" b="0" i="0" u="none" strike="noStrike" kern="1200" cap="none" spc="0" normalizeH="0" baseline="0" noProof="0" dirty="0">
              <a:ln>
                <a:noFill/>
              </a:ln>
              <a:solidFill>
                <a:prstClr val="black"/>
              </a:solidFill>
              <a:effectLst/>
              <a:uLnTx/>
              <a:uFillTx/>
              <a:cs typeface="+mn-cs"/>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8998766-6A9C-4F2F-8D78-A8B7F422C2B3}" type="slidenum">
              <a:rPr kumimoji="0" lang="zh-CN" altLang="en-US" sz="1200" b="0" i="0" u="none" strike="noStrike" kern="1200" cap="none" spc="0" normalizeH="0" baseline="0" noProof="0" smtClean="0">
                <a:ln>
                  <a:noFill/>
                </a:ln>
                <a:solidFill>
                  <a:prstClr val="black"/>
                </a:solidFill>
                <a:effectLst/>
                <a:uLnTx/>
                <a:uFillTx/>
                <a:cs typeface="+mn-cs"/>
              </a:rPr>
            </a:fld>
            <a:endParaRPr kumimoji="0" lang="zh-CN" altLang="en-US" sz="1200" b="0" i="0" u="none" strike="noStrike" kern="1200" cap="none" spc="0" normalizeH="0" baseline="0" noProof="0" dirty="0">
              <a:ln>
                <a:noFill/>
              </a:ln>
              <a:solidFill>
                <a:prstClr val="black"/>
              </a:solidFill>
              <a:effectLst/>
              <a:uLnTx/>
              <a:uFillTx/>
              <a:cs typeface="+mn-cs"/>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8998766-6A9C-4F2F-8D78-A8B7F422C2B3}" type="slidenum">
              <a:rPr kumimoji="0" lang="zh-CN" altLang="en-US" sz="1200" b="0" i="0" u="none" strike="noStrike" kern="1200" cap="none" spc="0" normalizeH="0" baseline="0" noProof="0" smtClean="0">
                <a:ln>
                  <a:noFill/>
                </a:ln>
                <a:solidFill>
                  <a:prstClr val="black"/>
                </a:solidFill>
                <a:effectLst/>
                <a:uLnTx/>
                <a:uFillTx/>
                <a:cs typeface="+mn-cs"/>
              </a:rPr>
            </a:fld>
            <a:endParaRPr kumimoji="0" lang="zh-CN" altLang="en-US" sz="1200" b="0" i="0" u="none" strike="noStrike" kern="1200" cap="none" spc="0" normalizeH="0" baseline="0" noProof="0" dirty="0">
              <a:ln>
                <a:noFill/>
              </a:ln>
              <a:solidFill>
                <a:prstClr val="black"/>
              </a:solidFill>
              <a:effectLst/>
              <a:uLnTx/>
              <a:uFillTx/>
              <a:cs typeface="+mn-cs"/>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8998766-6A9C-4F2F-8D78-A8B7F422C2B3}" type="slidenum">
              <a:rPr kumimoji="0" lang="zh-CN" altLang="en-US" sz="1200" b="0" i="0" u="none" strike="noStrike" kern="1200" cap="none" spc="0" normalizeH="0" baseline="0" noProof="0" smtClean="0">
                <a:ln>
                  <a:noFill/>
                </a:ln>
                <a:solidFill>
                  <a:prstClr val="black"/>
                </a:solidFill>
                <a:effectLst/>
                <a:uLnTx/>
                <a:uFillTx/>
                <a:cs typeface="+mn-cs"/>
              </a:rPr>
            </a:fld>
            <a:endParaRPr kumimoji="0" lang="zh-CN" altLang="en-US" sz="1200" b="0" i="0" u="none" strike="noStrike" kern="1200" cap="none" spc="0" normalizeH="0" baseline="0" noProof="0" dirty="0">
              <a:ln>
                <a:noFill/>
              </a:ln>
              <a:solidFill>
                <a:prstClr val="black"/>
              </a:solidFill>
              <a:effectLst/>
              <a:uLnTx/>
              <a:uFillTx/>
              <a:cs typeface="+mn-c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8998766-6A9C-4F2F-8D78-A8B7F422C2B3}" type="slidenum">
              <a:rPr kumimoji="0" lang="zh-CN" altLang="en-US" sz="1200" b="0" i="0" u="none" strike="noStrike" kern="1200" cap="none" spc="0" normalizeH="0" baseline="0" noProof="0" smtClean="0">
                <a:ln>
                  <a:noFill/>
                </a:ln>
                <a:solidFill>
                  <a:prstClr val="black"/>
                </a:solidFill>
                <a:effectLst/>
                <a:uLnTx/>
                <a:uFillTx/>
                <a:cs typeface="+mn-cs"/>
              </a:rPr>
            </a:fld>
            <a:endParaRPr kumimoji="0" lang="zh-CN" altLang="en-US" sz="1200" b="0" i="0" u="none" strike="noStrike" kern="1200" cap="none" spc="0" normalizeH="0" baseline="0" noProof="0" dirty="0">
              <a:ln>
                <a:noFill/>
              </a:ln>
              <a:solidFill>
                <a:prstClr val="black"/>
              </a:solidFill>
              <a:effectLst/>
              <a:uLnTx/>
              <a:uFillTx/>
              <a:cs typeface="+mn-cs"/>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8998766-6A9C-4F2F-8D78-A8B7F422C2B3}" type="slidenum">
              <a:rPr kumimoji="0" lang="zh-CN" altLang="en-US" sz="1200" b="0" i="0" u="none" strike="noStrike" kern="1200" cap="none" spc="0" normalizeH="0" baseline="0" noProof="0" smtClean="0">
                <a:ln>
                  <a:noFill/>
                </a:ln>
                <a:solidFill>
                  <a:prstClr val="black"/>
                </a:solidFill>
                <a:effectLst/>
                <a:uLnTx/>
                <a:uFillTx/>
                <a:cs typeface="+mn-cs"/>
              </a:rPr>
            </a:fld>
            <a:endParaRPr kumimoji="0" lang="zh-CN" altLang="en-US" sz="1200" b="0" i="0" u="none" strike="noStrike" kern="1200" cap="none" spc="0" normalizeH="0" baseline="0" noProof="0" dirty="0">
              <a:ln>
                <a:noFill/>
              </a:ln>
              <a:solidFill>
                <a:prstClr val="black"/>
              </a:solidFill>
              <a:effectLst/>
              <a:uLnTx/>
              <a:uFillTx/>
              <a:cs typeface="+mn-cs"/>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8998766-6A9C-4F2F-8D78-A8B7F422C2B3}" type="slidenum">
              <a:rPr kumimoji="0" lang="zh-CN" altLang="en-US" sz="1200" b="0" i="0" u="none" strike="noStrike" kern="1200" cap="none" spc="0" normalizeH="0" baseline="0" noProof="0" smtClean="0">
                <a:ln>
                  <a:noFill/>
                </a:ln>
                <a:solidFill>
                  <a:prstClr val="black"/>
                </a:solidFill>
                <a:effectLst/>
                <a:uLnTx/>
                <a:uFillTx/>
                <a:cs typeface="+mn-cs"/>
              </a:rPr>
            </a:fld>
            <a:endParaRPr kumimoji="0" lang="zh-CN" altLang="en-US" sz="1200" b="0" i="0" u="none" strike="noStrike" kern="1200" cap="none" spc="0" normalizeH="0" baseline="0" noProof="0" dirty="0">
              <a:ln>
                <a:noFill/>
              </a:ln>
              <a:solidFill>
                <a:prstClr val="black"/>
              </a:solidFill>
              <a:effectLst/>
              <a:uLnTx/>
              <a:uFillTx/>
              <a:cs typeface="+mn-cs"/>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8998766-6A9C-4F2F-8D78-A8B7F422C2B3}" type="slidenum">
              <a:rPr kumimoji="0" lang="zh-CN" altLang="en-US" sz="1200" b="0" i="0" u="none" strike="noStrike" kern="1200" cap="none" spc="0" normalizeH="0" baseline="0" noProof="0" smtClean="0">
                <a:ln>
                  <a:noFill/>
                </a:ln>
                <a:solidFill>
                  <a:prstClr val="black"/>
                </a:solidFill>
                <a:effectLst/>
                <a:uLnTx/>
                <a:uFillTx/>
                <a:cs typeface="+mn-cs"/>
              </a:rPr>
            </a:fld>
            <a:endParaRPr kumimoji="0" lang="zh-CN" altLang="en-US" sz="1200" b="0" i="0" u="none" strike="noStrike" kern="1200" cap="none" spc="0" normalizeH="0" baseline="0" noProof="0" dirty="0">
              <a:ln>
                <a:noFill/>
              </a:ln>
              <a:solidFill>
                <a:prstClr val="black"/>
              </a:solidFill>
              <a:effectLst/>
              <a:uLnTx/>
              <a:uFillTx/>
              <a:cs typeface="+mn-cs"/>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8998766-6A9C-4F2F-8D78-A8B7F422C2B3}" type="slidenum">
              <a:rPr kumimoji="0" lang="zh-CN" altLang="en-US" sz="1200" b="0" i="0" u="none" strike="noStrike" kern="1200" cap="none" spc="0" normalizeH="0" baseline="0" noProof="0" smtClean="0">
                <a:ln>
                  <a:noFill/>
                </a:ln>
                <a:solidFill>
                  <a:prstClr val="black"/>
                </a:solidFill>
                <a:effectLst/>
                <a:uLnTx/>
                <a:uFillTx/>
                <a:cs typeface="+mn-cs"/>
              </a:rPr>
            </a:fld>
            <a:endParaRPr kumimoji="0" lang="zh-CN" altLang="en-US" sz="1200" b="0" i="0" u="none" strike="noStrike" kern="1200" cap="none" spc="0" normalizeH="0" baseline="0" noProof="0" dirty="0">
              <a:ln>
                <a:noFill/>
              </a:ln>
              <a:solidFill>
                <a:prstClr val="black"/>
              </a:solidFill>
              <a:effectLst/>
              <a:uLnTx/>
              <a:uFillTx/>
              <a:cs typeface="+mn-cs"/>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8998766-6A9C-4F2F-8D78-A8B7F422C2B3}" type="slidenum">
              <a:rPr kumimoji="0" lang="zh-CN" altLang="en-US" sz="1200" b="0" i="0" u="none" strike="noStrike" kern="1200" cap="none" spc="0" normalizeH="0" baseline="0" noProof="0" smtClean="0">
                <a:ln>
                  <a:noFill/>
                </a:ln>
                <a:solidFill>
                  <a:prstClr val="black"/>
                </a:solidFill>
                <a:effectLst/>
                <a:uLnTx/>
                <a:uFillTx/>
                <a:cs typeface="+mn-cs"/>
              </a:rPr>
            </a:fld>
            <a:endParaRPr kumimoji="0" lang="zh-CN" altLang="en-US" sz="1200" b="0" i="0" u="none" strike="noStrike" kern="1200" cap="none" spc="0" normalizeH="0" baseline="0" noProof="0" dirty="0">
              <a:ln>
                <a:noFill/>
              </a:ln>
              <a:solidFill>
                <a:prstClr val="black"/>
              </a:solidFill>
              <a:effectLst/>
              <a:uLnTx/>
              <a:uFillTx/>
              <a:cs typeface="+mn-cs"/>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8998766-6A9C-4F2F-8D78-A8B7F422C2B3}" type="slidenum">
              <a:rPr kumimoji="0" lang="zh-CN" altLang="en-US" sz="1200" b="0" i="0" u="none" strike="noStrike" kern="1200" cap="none" spc="0" normalizeH="0" baseline="0" noProof="0" smtClean="0">
                <a:ln>
                  <a:noFill/>
                </a:ln>
                <a:solidFill>
                  <a:prstClr val="black"/>
                </a:solidFill>
                <a:effectLst/>
                <a:uLnTx/>
                <a:uFillTx/>
                <a:cs typeface="+mn-cs"/>
              </a:rPr>
            </a:fld>
            <a:endParaRPr kumimoji="0" lang="zh-CN" altLang="en-US" sz="1200" b="0" i="0" u="none" strike="noStrike" kern="1200" cap="none" spc="0" normalizeH="0" baseline="0" noProof="0" dirty="0">
              <a:ln>
                <a:noFill/>
              </a:ln>
              <a:solidFill>
                <a:prstClr val="black"/>
              </a:solidFill>
              <a:effectLst/>
              <a:uLnTx/>
              <a:uFillTx/>
              <a:cs typeface="+mn-cs"/>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8998766-6A9C-4F2F-8D78-A8B7F422C2B3}" type="slidenum">
              <a:rPr kumimoji="0" lang="zh-CN" altLang="en-US" sz="1200" b="0" i="0" u="none" strike="noStrike" kern="1200" cap="none" spc="0" normalizeH="0" baseline="0" noProof="0" smtClean="0">
                <a:ln>
                  <a:noFill/>
                </a:ln>
                <a:solidFill>
                  <a:prstClr val="black"/>
                </a:solidFill>
                <a:effectLst/>
                <a:uLnTx/>
                <a:uFillTx/>
                <a:cs typeface="+mn-cs"/>
              </a:rPr>
            </a:fld>
            <a:endParaRPr kumimoji="0" lang="zh-CN" altLang="en-US" sz="1200" b="0" i="0" u="none" strike="noStrike" kern="1200" cap="none" spc="0" normalizeH="0" baseline="0" noProof="0" dirty="0">
              <a:ln>
                <a:noFill/>
              </a:ln>
              <a:solidFill>
                <a:prstClr val="black"/>
              </a:solidFill>
              <a:effectLst/>
              <a:uLnTx/>
              <a:uFillTx/>
              <a:cs typeface="+mn-cs"/>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8998766-6A9C-4F2F-8D78-A8B7F422C2B3}" type="slidenum">
              <a:rPr kumimoji="0" lang="zh-CN" altLang="en-US" sz="1200" b="0" i="0" u="none" strike="noStrike" kern="1200" cap="none" spc="0" normalizeH="0" baseline="0" noProof="0" smtClean="0">
                <a:ln>
                  <a:noFill/>
                </a:ln>
                <a:solidFill>
                  <a:prstClr val="black"/>
                </a:solidFill>
                <a:effectLst/>
                <a:uLnTx/>
                <a:uFillTx/>
                <a:cs typeface="+mn-cs"/>
              </a:rPr>
            </a:fld>
            <a:endParaRPr kumimoji="0" lang="zh-CN" altLang="en-US" sz="1200" b="0" i="0" u="none" strike="noStrike" kern="1200" cap="none" spc="0" normalizeH="0" baseline="0" noProof="0" dirty="0">
              <a:ln>
                <a:noFill/>
              </a:ln>
              <a:solidFill>
                <a:prstClr val="black"/>
              </a:solidFill>
              <a:effectLst/>
              <a:uLnTx/>
              <a:uFillTx/>
              <a:cs typeface="+mn-cs"/>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8998766-6A9C-4F2F-8D78-A8B7F422C2B3}" type="slidenum">
              <a:rPr kumimoji="0" lang="zh-CN" altLang="en-US" sz="1200" b="0" i="0" u="none" strike="noStrike" kern="1200" cap="none" spc="0" normalizeH="0" baseline="0" noProof="0" smtClean="0">
                <a:ln>
                  <a:noFill/>
                </a:ln>
                <a:solidFill>
                  <a:prstClr val="black"/>
                </a:solidFill>
                <a:effectLst/>
                <a:uLnTx/>
                <a:uFillTx/>
                <a:cs typeface="+mn-cs"/>
              </a:rPr>
            </a:fld>
            <a:endParaRPr kumimoji="0" lang="zh-CN" altLang="en-US" sz="1200" b="0" i="0" u="none" strike="noStrike" kern="1200" cap="none" spc="0" normalizeH="0" baseline="0" noProof="0" dirty="0">
              <a:ln>
                <a:noFill/>
              </a:ln>
              <a:solidFill>
                <a:prstClr val="black"/>
              </a:solidFill>
              <a:effectLst/>
              <a:uLnTx/>
              <a:uFillTx/>
              <a:cs typeface="+mn-cs"/>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8998766-6A9C-4F2F-8D78-A8B7F422C2B3}" type="slidenum">
              <a:rPr kumimoji="0" lang="zh-CN" altLang="en-US" sz="1200" b="0" i="0" u="none" strike="noStrike" kern="1200" cap="none" spc="0" normalizeH="0" baseline="0" noProof="0" smtClean="0">
                <a:ln>
                  <a:noFill/>
                </a:ln>
                <a:solidFill>
                  <a:prstClr val="black"/>
                </a:solidFill>
                <a:effectLst/>
                <a:uLnTx/>
                <a:uFillTx/>
                <a:cs typeface="+mn-cs"/>
              </a:rPr>
            </a:fld>
            <a:endParaRPr kumimoji="0" lang="zh-CN" altLang="en-US" sz="1200" b="0" i="0" u="none" strike="noStrike" kern="1200" cap="none" spc="0" normalizeH="0" baseline="0" noProof="0" dirty="0">
              <a:ln>
                <a:noFill/>
              </a:ln>
              <a:solidFill>
                <a:prstClr val="black"/>
              </a:solidFill>
              <a:effectLst/>
              <a:uLnTx/>
              <a:uFillTx/>
              <a:cs typeface="+mn-c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8998766-6A9C-4F2F-8D78-A8B7F422C2B3}" type="slidenum">
              <a:rPr kumimoji="0" lang="zh-CN" altLang="en-US" sz="1200" b="0" i="0" u="none" strike="noStrike" kern="1200" cap="none" spc="0" normalizeH="0" baseline="0" noProof="0" smtClean="0">
                <a:ln>
                  <a:noFill/>
                </a:ln>
                <a:solidFill>
                  <a:prstClr val="black"/>
                </a:solidFill>
                <a:effectLst/>
                <a:uLnTx/>
                <a:uFillTx/>
                <a:cs typeface="+mn-cs"/>
              </a:rPr>
            </a:fld>
            <a:endParaRPr kumimoji="0" lang="zh-CN" altLang="en-US" sz="1200" b="0" i="0" u="none" strike="noStrike" kern="1200" cap="none" spc="0" normalizeH="0" baseline="0" noProof="0" dirty="0">
              <a:ln>
                <a:noFill/>
              </a:ln>
              <a:solidFill>
                <a:prstClr val="black"/>
              </a:solidFill>
              <a:effectLst/>
              <a:uLnTx/>
              <a:uFillTx/>
              <a:cs typeface="+mn-cs"/>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8998766-6A9C-4F2F-8D78-A8B7F422C2B3}" type="slidenum">
              <a:rPr kumimoji="0" lang="zh-CN" altLang="en-US" sz="1200" b="0" i="0" u="none" strike="noStrike" kern="1200" cap="none" spc="0" normalizeH="0" baseline="0" noProof="0" smtClean="0">
                <a:ln>
                  <a:noFill/>
                </a:ln>
                <a:solidFill>
                  <a:prstClr val="black"/>
                </a:solidFill>
                <a:effectLst/>
                <a:uLnTx/>
                <a:uFillTx/>
                <a:cs typeface="+mn-cs"/>
              </a:rPr>
            </a:fld>
            <a:endParaRPr kumimoji="0" lang="zh-CN" altLang="en-US" sz="1200" b="0" i="0" u="none" strike="noStrike" kern="1200" cap="none" spc="0" normalizeH="0" baseline="0" noProof="0" dirty="0">
              <a:ln>
                <a:noFill/>
              </a:ln>
              <a:solidFill>
                <a:prstClr val="black"/>
              </a:solidFill>
              <a:effectLst/>
              <a:uLnTx/>
              <a:uFillTx/>
              <a:cs typeface="+mn-cs"/>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8998766-6A9C-4F2F-8D78-A8B7F422C2B3}" type="slidenum">
              <a:rPr kumimoji="0" lang="zh-CN" altLang="en-US" sz="1200" b="0" i="0" u="none" strike="noStrike" kern="1200" cap="none" spc="0" normalizeH="0" baseline="0" noProof="0" smtClean="0">
                <a:ln>
                  <a:noFill/>
                </a:ln>
                <a:solidFill>
                  <a:prstClr val="black"/>
                </a:solidFill>
                <a:effectLst/>
                <a:uLnTx/>
                <a:uFillTx/>
                <a:cs typeface="+mn-cs"/>
              </a:rPr>
            </a:fld>
            <a:endParaRPr kumimoji="0" lang="zh-CN" altLang="en-US" sz="1200" b="0" i="0" u="none" strike="noStrike" kern="1200" cap="none" spc="0" normalizeH="0" baseline="0" noProof="0" dirty="0">
              <a:ln>
                <a:noFill/>
              </a:ln>
              <a:solidFill>
                <a:prstClr val="black"/>
              </a:solidFill>
              <a:effectLst/>
              <a:uLnTx/>
              <a:uFillTx/>
              <a:cs typeface="+mn-cs"/>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8998766-6A9C-4F2F-8D78-A8B7F422C2B3}" type="slidenum">
              <a:rPr kumimoji="0" lang="zh-CN" altLang="en-US" sz="1200" b="0" i="0" u="none" strike="noStrike" kern="1200" cap="none" spc="0" normalizeH="0" baseline="0" noProof="0" smtClean="0">
                <a:ln>
                  <a:noFill/>
                </a:ln>
                <a:solidFill>
                  <a:prstClr val="black"/>
                </a:solidFill>
                <a:effectLst/>
                <a:uLnTx/>
                <a:uFillTx/>
                <a:cs typeface="+mn-cs"/>
              </a:rPr>
            </a:fld>
            <a:endParaRPr kumimoji="0" lang="zh-CN" altLang="en-US" sz="1200" b="0" i="0" u="none" strike="noStrike" kern="1200" cap="none" spc="0" normalizeH="0" baseline="0" noProof="0" dirty="0">
              <a:ln>
                <a:noFill/>
              </a:ln>
              <a:solidFill>
                <a:prstClr val="black"/>
              </a:solidFill>
              <a:effectLst/>
              <a:uLnTx/>
              <a:uFillTx/>
              <a:cs typeface="+mn-cs"/>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8998766-6A9C-4F2F-8D78-A8B7F422C2B3}" type="slidenum">
              <a:rPr kumimoji="0" lang="zh-CN" altLang="en-US" sz="1200" b="0" i="0" u="none" strike="noStrike" kern="1200" cap="none" spc="0" normalizeH="0" baseline="0" noProof="0" smtClean="0">
                <a:ln>
                  <a:noFill/>
                </a:ln>
                <a:solidFill>
                  <a:prstClr val="black"/>
                </a:solidFill>
                <a:effectLst/>
                <a:uLnTx/>
                <a:uFillTx/>
                <a:cs typeface="+mn-cs"/>
              </a:rPr>
            </a:fld>
            <a:endParaRPr kumimoji="0" lang="zh-CN" altLang="en-US" sz="1200" b="0" i="0" u="none" strike="noStrike" kern="1200" cap="none" spc="0" normalizeH="0" baseline="0" noProof="0" dirty="0">
              <a:ln>
                <a:noFill/>
              </a:ln>
              <a:solidFill>
                <a:prstClr val="black"/>
              </a:solidFill>
              <a:effectLst/>
              <a:uLnTx/>
              <a:uFillTx/>
              <a:cs typeface="+mn-cs"/>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8998766-6A9C-4F2F-8D78-A8B7F422C2B3}" type="slidenum">
              <a:rPr kumimoji="0" lang="zh-CN" altLang="en-US" sz="1200" b="0" i="0" u="none" strike="noStrike" kern="1200" cap="none" spc="0" normalizeH="0" baseline="0" noProof="0" smtClean="0">
                <a:ln>
                  <a:noFill/>
                </a:ln>
                <a:solidFill>
                  <a:prstClr val="black"/>
                </a:solidFill>
                <a:effectLst/>
                <a:uLnTx/>
                <a:uFillTx/>
                <a:cs typeface="+mn-cs"/>
              </a:rPr>
            </a:fld>
            <a:endParaRPr kumimoji="0" lang="zh-CN" altLang="en-US" sz="1200" b="0" i="0" u="none" strike="noStrike" kern="1200" cap="none" spc="0" normalizeH="0" baseline="0" noProof="0" dirty="0">
              <a:ln>
                <a:noFill/>
              </a:ln>
              <a:solidFill>
                <a:prstClr val="black"/>
              </a:solidFill>
              <a:effectLst/>
              <a:uLnTx/>
              <a:uFillTx/>
              <a:cs typeface="+mn-cs"/>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8998766-6A9C-4F2F-8D78-A8B7F422C2B3}" type="slidenum">
              <a:rPr kumimoji="0" lang="zh-CN" altLang="en-US" sz="1200" b="0" i="0" u="none" strike="noStrike" kern="1200" cap="none" spc="0" normalizeH="0" baseline="0" noProof="0" smtClean="0">
                <a:ln>
                  <a:noFill/>
                </a:ln>
                <a:solidFill>
                  <a:prstClr val="black"/>
                </a:solidFill>
                <a:effectLst/>
                <a:uLnTx/>
                <a:uFillTx/>
                <a:cs typeface="+mn-cs"/>
              </a:rPr>
            </a:fld>
            <a:endParaRPr kumimoji="0" lang="zh-CN" altLang="en-US" sz="1200" b="0" i="0" u="none" strike="noStrike" kern="1200" cap="none" spc="0" normalizeH="0" baseline="0" noProof="0" dirty="0">
              <a:ln>
                <a:noFill/>
              </a:ln>
              <a:solidFill>
                <a:prstClr val="black"/>
              </a:solidFill>
              <a:effectLst/>
              <a:uLnTx/>
              <a:uFillTx/>
              <a:cs typeface="+mn-cs"/>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8998766-6A9C-4F2F-8D78-A8B7F422C2B3}" type="slidenum">
              <a:rPr kumimoji="0" lang="zh-CN" altLang="en-US" sz="1200" b="0" i="0" u="none" strike="noStrike" kern="1200" cap="none" spc="0" normalizeH="0" baseline="0" noProof="0" smtClean="0">
                <a:ln>
                  <a:noFill/>
                </a:ln>
                <a:solidFill>
                  <a:prstClr val="black"/>
                </a:solidFill>
                <a:effectLst/>
                <a:uLnTx/>
                <a:uFillTx/>
                <a:cs typeface="+mn-cs"/>
              </a:rPr>
            </a:fld>
            <a:endParaRPr kumimoji="0" lang="zh-CN" altLang="en-US" sz="1200" b="0" i="0" u="none" strike="noStrike" kern="1200" cap="none" spc="0" normalizeH="0" baseline="0" noProof="0" dirty="0">
              <a:ln>
                <a:noFill/>
              </a:ln>
              <a:solidFill>
                <a:prstClr val="black"/>
              </a:solidFill>
              <a:effectLst/>
              <a:uLnTx/>
              <a:uFillTx/>
              <a:cs typeface="+mn-c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8998766-6A9C-4F2F-8D78-A8B7F422C2B3}" type="slidenum">
              <a:rPr kumimoji="0" lang="zh-CN" altLang="en-US" sz="1200" b="0" i="0" u="none" strike="noStrike" kern="1200" cap="none" spc="0" normalizeH="0" baseline="0" noProof="0" smtClean="0">
                <a:ln>
                  <a:noFill/>
                </a:ln>
                <a:solidFill>
                  <a:prstClr val="black"/>
                </a:solidFill>
                <a:effectLst/>
                <a:uLnTx/>
                <a:uFillTx/>
                <a:cs typeface="+mn-cs"/>
              </a:rPr>
            </a:fld>
            <a:endParaRPr kumimoji="0" lang="zh-CN" altLang="en-US" sz="1200" b="0" i="0" u="none" strike="noStrike" kern="1200" cap="none" spc="0" normalizeH="0" baseline="0" noProof="0" dirty="0">
              <a:ln>
                <a:noFill/>
              </a:ln>
              <a:solidFill>
                <a:prstClr val="black"/>
              </a:solidFill>
              <a:effectLst/>
              <a:uLnTx/>
              <a:uFillTx/>
              <a:cs typeface="+mn-c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8998766-6A9C-4F2F-8D78-A8B7F422C2B3}" type="slidenum">
              <a:rPr kumimoji="0" lang="zh-CN" altLang="en-US" sz="1200" b="0" i="0" u="none" strike="noStrike" kern="1200" cap="none" spc="0" normalizeH="0" baseline="0" noProof="0" smtClean="0">
                <a:ln>
                  <a:noFill/>
                </a:ln>
                <a:solidFill>
                  <a:prstClr val="black"/>
                </a:solidFill>
                <a:effectLst/>
                <a:uLnTx/>
                <a:uFillTx/>
                <a:cs typeface="+mn-cs"/>
              </a:rPr>
            </a:fld>
            <a:endParaRPr kumimoji="0" lang="zh-CN" altLang="en-US" sz="1200" b="0" i="0" u="none" strike="noStrike" kern="1200" cap="none" spc="0" normalizeH="0" baseline="0" noProof="0" dirty="0">
              <a:ln>
                <a:noFill/>
              </a:ln>
              <a:solidFill>
                <a:prstClr val="black"/>
              </a:solidFill>
              <a:effectLst/>
              <a:uLnTx/>
              <a:uFillTx/>
              <a:cs typeface="+mn-c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8998766-6A9C-4F2F-8D78-A8B7F422C2B3}" type="slidenum">
              <a:rPr kumimoji="0" lang="zh-CN" altLang="en-US" sz="1200" b="0" i="0" u="none" strike="noStrike" kern="1200" cap="none" spc="0" normalizeH="0" baseline="0" noProof="0" smtClean="0">
                <a:ln>
                  <a:noFill/>
                </a:ln>
                <a:solidFill>
                  <a:prstClr val="black"/>
                </a:solidFill>
                <a:effectLst/>
                <a:uLnTx/>
                <a:uFillTx/>
                <a:cs typeface="+mn-cs"/>
              </a:rPr>
            </a:fld>
            <a:endParaRPr kumimoji="0" lang="zh-CN" altLang="en-US" sz="1200" b="0" i="0" u="none" strike="noStrike" kern="1200" cap="none" spc="0" normalizeH="0" baseline="0" noProof="0" dirty="0">
              <a:ln>
                <a:noFill/>
              </a:ln>
              <a:solidFill>
                <a:prstClr val="black"/>
              </a:solidFill>
              <a:effectLst/>
              <a:uLnTx/>
              <a:uFillTx/>
              <a:cs typeface="+mn-c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8998766-6A9C-4F2F-8D78-A8B7F422C2B3}" type="slidenum">
              <a:rPr kumimoji="0" lang="zh-CN" altLang="en-US" sz="1200" b="0" i="0" u="none" strike="noStrike" kern="1200" cap="none" spc="0" normalizeH="0" baseline="0" noProof="0" smtClean="0">
                <a:ln>
                  <a:noFill/>
                </a:ln>
                <a:solidFill>
                  <a:prstClr val="black"/>
                </a:solidFill>
                <a:effectLst/>
                <a:uLnTx/>
                <a:uFillTx/>
                <a:cs typeface="+mn-cs"/>
              </a:rPr>
            </a:fld>
            <a:endParaRPr kumimoji="0" lang="zh-CN" altLang="en-US" sz="1200" b="0" i="0" u="none" strike="noStrike" kern="1200" cap="none" spc="0" normalizeH="0" baseline="0" noProof="0" dirty="0">
              <a:ln>
                <a:noFill/>
              </a:ln>
              <a:solidFill>
                <a:prstClr val="black"/>
              </a:solidFill>
              <a:effectLst/>
              <a:uLnTx/>
              <a:uFillTx/>
              <a:cs typeface="+mn-c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tags" Target="../tags/tag1.xml"/><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tags" Target="../tags/tag2.xml"/><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tags" Target="../tags/tag3.xml"/><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tags" Target="../tags/tag4.xml"/><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B63A6840-FA4E-4170-890B-623F9546C1B8}"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12ECC92-2D1A-4AE0-B67C-E64DF760D97C}"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200" advTm="3000">
        <p14:prism/>
      </p:transition>
    </mc:Choice>
    <mc:Fallback>
      <p:transition spd="slow" advTm="300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B63A6840-FA4E-4170-890B-623F9546C1B8}"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12ECC92-2D1A-4AE0-B67C-E64DF760D97C}"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200" advTm="3000">
        <p14:prism/>
      </p:transition>
    </mc:Choice>
    <mc:Fallback>
      <p:transition spd="slow" advTm="300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B63A6840-FA4E-4170-890B-623F9546C1B8}"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12ECC92-2D1A-4AE0-B67C-E64DF760D97C}"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200" advTm="3000">
        <p14:prism/>
      </p:transition>
    </mc:Choice>
    <mc:Fallback>
      <p:transition spd="slow" advTm="3000">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1" y="1122363"/>
            <a:ext cx="91440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524001"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0965" indent="0" algn="ctr">
              <a:buNone/>
              <a:defRPr sz="1600"/>
            </a:lvl4pPr>
            <a:lvl5pPr marL="1828165" indent="0" algn="ctr">
              <a:buNone/>
              <a:defRPr sz="1600"/>
            </a:lvl5pPr>
            <a:lvl6pPr marL="2285365" indent="0" algn="ctr">
              <a:buNone/>
              <a:defRPr sz="1600"/>
            </a:lvl6pPr>
            <a:lvl7pPr marL="2742565" indent="0" algn="ctr">
              <a:buNone/>
              <a:defRPr sz="1600"/>
            </a:lvl7pPr>
            <a:lvl8pPr marL="3199130" indent="0" algn="ctr">
              <a:buNone/>
              <a:defRPr sz="1600"/>
            </a:lvl8pPr>
            <a:lvl9pPr marL="365633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0FC304BD-32ED-4569-95E0-79139CDFBD25}"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27FEBCE-7B8C-4726-BE9D-7E547D7921B7}"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200" advTm="3000">
        <p14:prism/>
      </p:transition>
    </mc:Choice>
    <mc:Fallback>
      <p:transition spd="slow" advTm="3000">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10"/>
          </p:nvPr>
        </p:nvSpPr>
        <p:spPr/>
        <p:txBody>
          <a:bodyPr/>
          <a:lstStyle/>
          <a:p>
            <a:fld id="{0FC304BD-32ED-4569-95E0-79139CDFBD25}"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27FEBCE-7B8C-4726-BE9D-7E547D7921B7}"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200" advTm="3000">
        <p14:prism/>
      </p:transition>
    </mc:Choice>
    <mc:Fallback>
      <p:transition spd="slow" advTm="3000">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40"/>
            <a:ext cx="105156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831850" y="4589465"/>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0965" indent="0">
              <a:buNone/>
              <a:defRPr sz="1600">
                <a:solidFill>
                  <a:schemeClr val="tx1">
                    <a:tint val="75000"/>
                  </a:schemeClr>
                </a:solidFill>
              </a:defRPr>
            </a:lvl4pPr>
            <a:lvl5pPr marL="1828165" indent="0">
              <a:buNone/>
              <a:defRPr sz="1600">
                <a:solidFill>
                  <a:schemeClr val="tx1">
                    <a:tint val="75000"/>
                  </a:schemeClr>
                </a:solidFill>
              </a:defRPr>
            </a:lvl5pPr>
            <a:lvl6pPr marL="2285365" indent="0">
              <a:buNone/>
              <a:defRPr sz="1600">
                <a:solidFill>
                  <a:schemeClr val="tx1">
                    <a:tint val="75000"/>
                  </a:schemeClr>
                </a:solidFill>
              </a:defRPr>
            </a:lvl6pPr>
            <a:lvl7pPr marL="2742565" indent="0">
              <a:buNone/>
              <a:defRPr sz="1600">
                <a:solidFill>
                  <a:schemeClr val="tx1">
                    <a:tint val="75000"/>
                  </a:schemeClr>
                </a:solidFill>
              </a:defRPr>
            </a:lvl7pPr>
            <a:lvl8pPr marL="3199130" indent="0">
              <a:buNone/>
              <a:defRPr sz="1600">
                <a:solidFill>
                  <a:schemeClr val="tx1">
                    <a:tint val="75000"/>
                  </a:schemeClr>
                </a:solidFill>
              </a:defRPr>
            </a:lvl8pPr>
            <a:lvl9pPr marL="365633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Date Placeholder 3"/>
          <p:cNvSpPr>
            <a:spLocks noGrp="1"/>
          </p:cNvSpPr>
          <p:nvPr>
            <p:ph type="dt" sz="half" idx="10"/>
          </p:nvPr>
        </p:nvSpPr>
        <p:spPr/>
        <p:txBody>
          <a:bodyPr/>
          <a:lstStyle/>
          <a:p>
            <a:fld id="{0FC304BD-32ED-4569-95E0-79139CDFBD25}"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27FEBCE-7B8C-4726-BE9D-7E547D7921B7}"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200" advTm="3000">
        <p14:prism/>
      </p:transition>
    </mc:Choice>
    <mc:Fallback>
      <p:transition spd="slow" advTm="3000">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38201"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5" name="Date Placeholder 4"/>
          <p:cNvSpPr>
            <a:spLocks noGrp="1"/>
          </p:cNvSpPr>
          <p:nvPr>
            <p:ph type="dt" sz="half" idx="10"/>
          </p:nvPr>
        </p:nvSpPr>
        <p:spPr/>
        <p:txBody>
          <a:bodyPr/>
          <a:lstStyle/>
          <a:p>
            <a:fld id="{0FC304BD-32ED-4569-95E0-79139CDFBD25}"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427FEBCE-7B8C-4726-BE9D-7E547D7921B7}"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200" advTm="3000">
        <p14:prism/>
      </p:transition>
    </mc:Choice>
    <mc:Fallback>
      <p:transition spd="slow" advTm="3000">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0965" indent="0">
              <a:buNone/>
              <a:defRPr sz="1600" b="1"/>
            </a:lvl4pPr>
            <a:lvl5pPr marL="1828165" indent="0">
              <a:buNone/>
              <a:defRPr sz="1600" b="1"/>
            </a:lvl5pPr>
            <a:lvl6pPr marL="2285365" indent="0">
              <a:buNone/>
              <a:defRPr sz="1600" b="1"/>
            </a:lvl6pPr>
            <a:lvl7pPr marL="2742565" indent="0">
              <a:buNone/>
              <a:defRPr sz="1600" b="1"/>
            </a:lvl7pPr>
            <a:lvl8pPr marL="3199130" indent="0">
              <a:buNone/>
              <a:defRPr sz="1600" b="1"/>
            </a:lvl8pPr>
            <a:lvl9pPr marL="3656330" indent="0">
              <a:buNone/>
              <a:defRPr sz="1600" b="1"/>
            </a:lvl9pPr>
          </a:lstStyle>
          <a:p>
            <a:pPr lvl="0"/>
            <a:r>
              <a:rPr lang="zh-CN" altLang="en-US"/>
              <a:t>单击此处编辑母版文本样式</a:t>
            </a:r>
            <a:endParaRPr lang="zh-CN" altLang="en-US"/>
          </a:p>
        </p:txBody>
      </p:sp>
      <p:sp>
        <p:nvSpPr>
          <p:cNvPr id="4" name="Content Placeholder 3"/>
          <p:cNvSpPr>
            <a:spLocks noGrp="1"/>
          </p:cNvSpPr>
          <p:nvPr>
            <p:ph sz="half" idx="2"/>
          </p:nvPr>
        </p:nvSpPr>
        <p:spPr>
          <a:xfrm>
            <a:off x="839789"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0965" indent="0">
              <a:buNone/>
              <a:defRPr sz="1600" b="1"/>
            </a:lvl4pPr>
            <a:lvl5pPr marL="1828165" indent="0">
              <a:buNone/>
              <a:defRPr sz="1600" b="1"/>
            </a:lvl5pPr>
            <a:lvl6pPr marL="2285365" indent="0">
              <a:buNone/>
              <a:defRPr sz="1600" b="1"/>
            </a:lvl6pPr>
            <a:lvl7pPr marL="2742565" indent="0">
              <a:buNone/>
              <a:defRPr sz="1600" b="1"/>
            </a:lvl7pPr>
            <a:lvl8pPr marL="3199130" indent="0">
              <a:buNone/>
              <a:defRPr sz="1600" b="1"/>
            </a:lvl8pPr>
            <a:lvl9pPr marL="3656330" indent="0">
              <a:buNone/>
              <a:defRPr sz="1600" b="1"/>
            </a:lvl9pPr>
          </a:lstStyle>
          <a:p>
            <a:pPr lvl="0"/>
            <a:r>
              <a:rPr lang="zh-CN" altLang="en-US"/>
              <a:t>单击此处编辑母版文本样式</a:t>
            </a:r>
            <a:endParaRPr lang="zh-CN" altLang="en-US"/>
          </a:p>
        </p:txBody>
      </p:sp>
      <p:sp>
        <p:nvSpPr>
          <p:cNvPr id="6" name="Content Placeholder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7" name="Date Placeholder 6"/>
          <p:cNvSpPr>
            <a:spLocks noGrp="1"/>
          </p:cNvSpPr>
          <p:nvPr>
            <p:ph type="dt" sz="half" idx="10"/>
          </p:nvPr>
        </p:nvSpPr>
        <p:spPr/>
        <p:txBody>
          <a:bodyPr/>
          <a:lstStyle/>
          <a:p>
            <a:fld id="{0FC304BD-32ED-4569-95E0-79139CDFBD25}"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427FEBCE-7B8C-4726-BE9D-7E547D7921B7}"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200" advTm="3000">
        <p14:prism/>
      </p:transition>
    </mc:Choice>
    <mc:Fallback>
      <p:transition spd="slow" advTm="3000">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0FC304BD-32ED-4569-95E0-79139CDFBD25}"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427FEBCE-7B8C-4726-BE9D-7E547D7921B7}"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200" advTm="3000">
        <p14:prism/>
      </p:transition>
    </mc:Choice>
    <mc:Fallback>
      <p:transition spd="slow" advTm="3000">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FC304BD-32ED-4569-95E0-79139CDFBD25}"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427FEBCE-7B8C-4726-BE9D-7E547D7921B7}"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200" advTm="3000">
        <p14:prism/>
      </p:transition>
    </mc:Choice>
    <mc:Fallback>
      <p:transition spd="slow" advTm="3000">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Text Placeholder 3"/>
          <p:cNvSpPr>
            <a:spLocks noGrp="1"/>
          </p:cNvSpPr>
          <p:nvPr>
            <p:ph type="body" sz="half" idx="2"/>
          </p:nvPr>
        </p:nvSpPr>
        <p:spPr>
          <a:xfrm>
            <a:off x="839789" y="2057400"/>
            <a:ext cx="3932237" cy="3811588"/>
          </a:xfrm>
        </p:spPr>
        <p:txBody>
          <a:bodyPr/>
          <a:lstStyle>
            <a:lvl1pPr marL="0" indent="0">
              <a:buNone/>
              <a:defRPr sz="1600"/>
            </a:lvl1pPr>
            <a:lvl2pPr marL="457200" indent="0">
              <a:buNone/>
              <a:defRPr sz="1400"/>
            </a:lvl2pPr>
            <a:lvl3pPr marL="914400" indent="0">
              <a:buNone/>
              <a:defRPr sz="1200"/>
            </a:lvl3pPr>
            <a:lvl4pPr marL="1370965" indent="0">
              <a:buNone/>
              <a:defRPr sz="1000"/>
            </a:lvl4pPr>
            <a:lvl5pPr marL="1828165" indent="0">
              <a:buNone/>
              <a:defRPr sz="1000"/>
            </a:lvl5pPr>
            <a:lvl6pPr marL="2285365" indent="0">
              <a:buNone/>
              <a:defRPr sz="1000"/>
            </a:lvl6pPr>
            <a:lvl7pPr marL="2742565" indent="0">
              <a:buNone/>
              <a:defRPr sz="1000"/>
            </a:lvl7pPr>
            <a:lvl8pPr marL="3199130" indent="0">
              <a:buNone/>
              <a:defRPr sz="1000"/>
            </a:lvl8pPr>
            <a:lvl9pPr marL="3656330" indent="0">
              <a:buNone/>
              <a:defRPr sz="1000"/>
            </a:lvl9pPr>
          </a:lstStyle>
          <a:p>
            <a:pPr lvl="0"/>
            <a:r>
              <a:rPr lang="zh-CN" altLang="en-US"/>
              <a:t>单击此处编辑母版文本样式</a:t>
            </a:r>
            <a:endParaRPr lang="zh-CN" altLang="en-US"/>
          </a:p>
        </p:txBody>
      </p:sp>
      <p:sp>
        <p:nvSpPr>
          <p:cNvPr id="5" name="Date Placeholder 4"/>
          <p:cNvSpPr>
            <a:spLocks noGrp="1"/>
          </p:cNvSpPr>
          <p:nvPr>
            <p:ph type="dt" sz="half" idx="10"/>
          </p:nvPr>
        </p:nvSpPr>
        <p:spPr/>
        <p:txBody>
          <a:bodyPr/>
          <a:lstStyle/>
          <a:p>
            <a:fld id="{0FC304BD-32ED-4569-95E0-79139CDFBD25}"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427FEBCE-7B8C-4726-BE9D-7E547D7921B7}"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200" advTm="3000">
        <p14:prism/>
      </p:transition>
    </mc:Choice>
    <mc:Fallback>
      <p:transition spd="slow" advTm="300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B63A6840-FA4E-4170-890B-623F9546C1B8}"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12ECC92-2D1A-4AE0-B67C-E64DF760D97C}"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200" advTm="3000">
        <p14:prism/>
      </p:transition>
    </mc:Choice>
    <mc:Fallback>
      <p:transition spd="slow" advTm="3000">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5183188" y="987427"/>
            <a:ext cx="6172200" cy="4873625"/>
          </a:xfrm>
        </p:spPr>
        <p:txBody>
          <a:bodyPr anchor="t"/>
          <a:lstStyle>
            <a:lvl1pPr marL="0" indent="0">
              <a:buNone/>
              <a:defRPr sz="3200"/>
            </a:lvl1pPr>
            <a:lvl2pPr marL="457200" indent="0">
              <a:buNone/>
              <a:defRPr sz="2800"/>
            </a:lvl2pPr>
            <a:lvl3pPr marL="914400" indent="0">
              <a:buNone/>
              <a:defRPr sz="2400"/>
            </a:lvl3pPr>
            <a:lvl4pPr marL="1370965" indent="0">
              <a:buNone/>
              <a:defRPr sz="2000"/>
            </a:lvl4pPr>
            <a:lvl5pPr marL="1828165" indent="0">
              <a:buNone/>
              <a:defRPr sz="2000"/>
            </a:lvl5pPr>
            <a:lvl6pPr marL="2285365" indent="0">
              <a:buNone/>
              <a:defRPr sz="2000"/>
            </a:lvl6pPr>
            <a:lvl7pPr marL="2742565" indent="0">
              <a:buNone/>
              <a:defRPr sz="2000"/>
            </a:lvl7pPr>
            <a:lvl8pPr marL="3199130" indent="0">
              <a:buNone/>
              <a:defRPr sz="2000"/>
            </a:lvl8pPr>
            <a:lvl9pPr marL="365633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839789" y="2057400"/>
            <a:ext cx="3932237" cy="3811588"/>
          </a:xfrm>
        </p:spPr>
        <p:txBody>
          <a:bodyPr/>
          <a:lstStyle>
            <a:lvl1pPr marL="0" indent="0">
              <a:buNone/>
              <a:defRPr sz="1600"/>
            </a:lvl1pPr>
            <a:lvl2pPr marL="457200" indent="0">
              <a:buNone/>
              <a:defRPr sz="1400"/>
            </a:lvl2pPr>
            <a:lvl3pPr marL="914400" indent="0">
              <a:buNone/>
              <a:defRPr sz="1200"/>
            </a:lvl3pPr>
            <a:lvl4pPr marL="1370965" indent="0">
              <a:buNone/>
              <a:defRPr sz="1000"/>
            </a:lvl4pPr>
            <a:lvl5pPr marL="1828165" indent="0">
              <a:buNone/>
              <a:defRPr sz="1000"/>
            </a:lvl5pPr>
            <a:lvl6pPr marL="2285365" indent="0">
              <a:buNone/>
              <a:defRPr sz="1000"/>
            </a:lvl6pPr>
            <a:lvl7pPr marL="2742565" indent="0">
              <a:buNone/>
              <a:defRPr sz="1000"/>
            </a:lvl7pPr>
            <a:lvl8pPr marL="3199130" indent="0">
              <a:buNone/>
              <a:defRPr sz="1000"/>
            </a:lvl8pPr>
            <a:lvl9pPr marL="3656330" indent="0">
              <a:buNone/>
              <a:defRPr sz="1000"/>
            </a:lvl9pPr>
          </a:lstStyle>
          <a:p>
            <a:pPr lvl="0"/>
            <a:r>
              <a:rPr lang="zh-CN" altLang="en-US"/>
              <a:t>单击此处编辑母版文本样式</a:t>
            </a:r>
            <a:endParaRPr lang="zh-CN" altLang="en-US"/>
          </a:p>
        </p:txBody>
      </p:sp>
      <p:sp>
        <p:nvSpPr>
          <p:cNvPr id="5" name="Date Placeholder 4"/>
          <p:cNvSpPr>
            <a:spLocks noGrp="1"/>
          </p:cNvSpPr>
          <p:nvPr>
            <p:ph type="dt" sz="half" idx="10"/>
          </p:nvPr>
        </p:nvSpPr>
        <p:spPr/>
        <p:txBody>
          <a:bodyPr/>
          <a:lstStyle/>
          <a:p>
            <a:fld id="{0FC304BD-32ED-4569-95E0-79139CDFBD25}"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427FEBCE-7B8C-4726-BE9D-7E547D7921B7}"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200" advTm="3000">
        <p14:prism/>
      </p:transition>
    </mc:Choice>
    <mc:Fallback>
      <p:transition spd="slow" advTm="3000">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10"/>
          </p:nvPr>
        </p:nvSpPr>
        <p:spPr/>
        <p:txBody>
          <a:bodyPr/>
          <a:lstStyle/>
          <a:p>
            <a:fld id="{0FC304BD-32ED-4569-95E0-79139CDFBD25}"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27FEBCE-7B8C-4726-BE9D-7E547D7921B7}"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200" advTm="3000">
        <p14:prism/>
      </p:transition>
    </mc:Choice>
    <mc:Fallback>
      <p:transition spd="slow" advTm="3000">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10"/>
          </p:nvPr>
        </p:nvSpPr>
        <p:spPr/>
        <p:txBody>
          <a:bodyPr/>
          <a:lstStyle/>
          <a:p>
            <a:fld id="{0FC304BD-32ED-4569-95E0-79139CDFBD25}"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27FEBCE-7B8C-4726-BE9D-7E547D7921B7}"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200" advTm="3000">
        <p14:prism/>
      </p:transition>
    </mc:Choice>
    <mc:Fallback>
      <p:transition spd="slow" advTm="3000">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首页">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200" advTm="3000">
        <p14:prism/>
      </p:transition>
    </mc:Choice>
    <mc:Fallback>
      <p:transition spd="slow" advTm="3000">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目录页">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200" advTm="3000">
        <p14:prism/>
      </p:transition>
    </mc:Choice>
    <mc:Fallback>
      <p:transition spd="slow" advTm="3000">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过度页1">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200" advTm="3000">
        <p14:prism/>
      </p:transition>
    </mc:Choice>
    <mc:Fallback>
      <p:transition spd="slow" advTm="3000">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内页-1">
    <p:spTree>
      <p:nvGrpSpPr>
        <p:cNvPr id="1" name=""/>
        <p:cNvGrpSpPr/>
        <p:nvPr/>
      </p:nvGrpSpPr>
      <p:grpSpPr>
        <a:xfrm>
          <a:off x="0" y="0"/>
          <a:ext cx="0" cy="0"/>
          <a:chOff x="0" y="0"/>
          <a:chExt cx="0" cy="0"/>
        </a:xfrm>
      </p:grpSpPr>
      <p:sp>
        <p:nvSpPr>
          <p:cNvPr id="2" name="PA_文本框 48"/>
          <p:cNvSpPr txBox="1"/>
          <p:nvPr userDrawn="1">
            <p:custDataLst>
              <p:tags r:id="rId2"/>
            </p:custDataLst>
          </p:nvPr>
        </p:nvSpPr>
        <p:spPr>
          <a:xfrm>
            <a:off x="4842148" y="320342"/>
            <a:ext cx="5296788" cy="553998"/>
          </a:xfrm>
          <a:prstGeom prst="rect">
            <a:avLst/>
          </a:prstGeom>
          <a:noFill/>
        </p:spPr>
        <p:txBody>
          <a:bodyPr wrap="square" lIns="0" tIns="0" rIns="0" bIns="0" rtlCol="0">
            <a:spAutoFit/>
          </a:bodyPr>
          <a:lstStyle/>
          <a:p>
            <a:pPr lvl="0">
              <a:defRPr/>
            </a:pPr>
            <a:r>
              <a:rPr lang="zh-CN" altLang="en-US" sz="3600" dirty="0">
                <a:solidFill>
                  <a:srgbClr val="040404"/>
                </a:solidFill>
                <a:latin typeface="思源黑体 CN Bold" panose="020B0800000000000000" pitchFamily="34" charset="-122"/>
                <a:ea typeface="思源黑体 CN Bold" panose="020B0800000000000000" pitchFamily="34" charset="-122"/>
                <a:cs typeface="+mn-ea"/>
                <a:sym typeface="Arial" panose="020B0604020202020204" pitchFamily="34" charset="0"/>
              </a:rPr>
              <a:t>年度工作概述</a:t>
            </a:r>
            <a:endParaRPr lang="zh-CN" altLang="en-US" sz="3600" dirty="0">
              <a:solidFill>
                <a:srgbClr val="040404"/>
              </a:solidFill>
              <a:latin typeface="思源黑体 CN Bold" panose="020B0800000000000000" pitchFamily="34" charset="-122"/>
              <a:ea typeface="思源黑体 CN Bold" panose="020B0800000000000000" pitchFamily="34" charset="-122"/>
              <a:cs typeface="+mn-ea"/>
              <a:sym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200" advTm="3000">
        <p14:prism/>
      </p:transition>
    </mc:Choice>
    <mc:Fallback>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2500"/>
                                  </p:stCondLst>
                                  <p:iterate type="lt">
                                    <p:tmPct val="30000"/>
                                  </p:iterate>
                                  <p:childTnLst>
                                    <p:set>
                                      <p:cBhvr>
                                        <p:cTn id="6" dur="1" fill="hold">
                                          <p:stCondLst>
                                            <p:cond delay="0"/>
                                          </p:stCondLst>
                                        </p:cTn>
                                        <p:tgtEl>
                                          <p:spTgt spid="2"/>
                                        </p:tgtEl>
                                        <p:attrNameLst>
                                          <p:attrName>style.visibility</p:attrName>
                                        </p:attrNameLst>
                                      </p:cBhvr>
                                      <p:to>
                                        <p:strVal val="visible"/>
                                      </p:to>
                                    </p:set>
                                    <p:animEffect transition="in" filter="wipe(left)">
                                      <p:cBhvr>
                                        <p:cTn id="7" dur="200"/>
                                        <p:tgtEl>
                                          <p:spTgt spid="2"/>
                                        </p:tgtEl>
                                      </p:cBhvr>
                                    </p:animEffect>
                                  </p:childTnLst>
                                </p:cTn>
                              </p:par>
                              <p:par>
                                <p:cTn id="8" presetID="36" presetClass="emph" presetSubtype="0" fill="hold" grpId="1" nodeType="withEffect">
                                  <p:stCondLst>
                                    <p:cond delay="2500"/>
                                  </p:stCondLst>
                                  <p:iterate type="lt">
                                    <p:tmPct val="30000"/>
                                  </p:iterate>
                                  <p:childTnLst>
                                    <p:animScale>
                                      <p:cBhvr>
                                        <p:cTn id="9" dur="50" autoRev="1" fill="hold">
                                          <p:stCondLst>
                                            <p:cond delay="0"/>
                                          </p:stCondLst>
                                        </p:cTn>
                                        <p:tgtEl>
                                          <p:spTgt spid="2"/>
                                        </p:tgtEl>
                                      </p:cBhvr>
                                      <p:to x="80000" y="100000"/>
                                    </p:animScale>
                                    <p:anim by="(#ppt_w*0.10)" calcmode="lin" valueType="num">
                                      <p:cBhvr>
                                        <p:cTn id="10" dur="50" autoRev="1" fill="hold">
                                          <p:stCondLst>
                                            <p:cond delay="0"/>
                                          </p:stCondLst>
                                        </p:cTn>
                                        <p:tgtEl>
                                          <p:spTgt spid="2"/>
                                        </p:tgtEl>
                                        <p:attrNameLst>
                                          <p:attrName>ppt_x</p:attrName>
                                        </p:attrNameLst>
                                      </p:cBhvr>
                                    </p:anim>
                                    <p:anim by="(-#ppt_w*0.10)" calcmode="lin" valueType="num">
                                      <p:cBhvr>
                                        <p:cTn id="11" dur="50" autoRev="1" fill="hold">
                                          <p:stCondLst>
                                            <p:cond delay="0"/>
                                          </p:stCondLst>
                                        </p:cTn>
                                        <p:tgtEl>
                                          <p:spTgt spid="2"/>
                                        </p:tgtEl>
                                        <p:attrNameLst>
                                          <p:attrName>ppt_y</p:attrName>
                                        </p:attrNameLst>
                                      </p:cBhvr>
                                    </p:anim>
                                    <p:animRot by="-480000">
                                      <p:cBhvr>
                                        <p:cTn id="12" dur="50" autoRev="1" fill="hold">
                                          <p:stCondLst>
                                            <p:cond delay="0"/>
                                          </p:stCondLst>
                                        </p:cTn>
                                        <p:tgtEl>
                                          <p:spTgt spid="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内页-1">
    <p:spTree>
      <p:nvGrpSpPr>
        <p:cNvPr id="1" name=""/>
        <p:cNvGrpSpPr/>
        <p:nvPr/>
      </p:nvGrpSpPr>
      <p:grpSpPr>
        <a:xfrm>
          <a:off x="0" y="0"/>
          <a:ext cx="0" cy="0"/>
          <a:chOff x="0" y="0"/>
          <a:chExt cx="0" cy="0"/>
        </a:xfrm>
      </p:grpSpPr>
      <p:sp>
        <p:nvSpPr>
          <p:cNvPr id="2" name="PA_文本框 48"/>
          <p:cNvSpPr txBox="1"/>
          <p:nvPr userDrawn="1">
            <p:custDataLst>
              <p:tags r:id="rId2"/>
            </p:custDataLst>
          </p:nvPr>
        </p:nvSpPr>
        <p:spPr>
          <a:xfrm>
            <a:off x="4842148" y="320342"/>
            <a:ext cx="5296788" cy="553998"/>
          </a:xfrm>
          <a:prstGeom prst="rect">
            <a:avLst/>
          </a:prstGeom>
          <a:noFill/>
        </p:spPr>
        <p:txBody>
          <a:bodyPr wrap="square" lIns="0" tIns="0" rIns="0" bIns="0" rtlCol="0">
            <a:spAutoFit/>
          </a:bodyPr>
          <a:lstStyle/>
          <a:p>
            <a:pPr lvl="0">
              <a:defRPr/>
            </a:pPr>
            <a:r>
              <a:rPr lang="zh-CN" altLang="en-US" sz="3600" dirty="0">
                <a:solidFill>
                  <a:srgbClr val="040404"/>
                </a:solidFill>
                <a:latin typeface="思源黑体 CN Bold" panose="020B0800000000000000" pitchFamily="34" charset="-122"/>
                <a:ea typeface="思源黑体 CN Bold" panose="020B0800000000000000" pitchFamily="34" charset="-122"/>
                <a:cs typeface="+mn-ea"/>
                <a:sym typeface="Arial" panose="020B0604020202020204" pitchFamily="34" charset="0"/>
              </a:rPr>
              <a:t>年度工作概述</a:t>
            </a:r>
            <a:endParaRPr lang="zh-CN" altLang="en-US" sz="3600" dirty="0">
              <a:solidFill>
                <a:srgbClr val="040404"/>
              </a:solidFill>
              <a:latin typeface="思源黑体 CN Bold" panose="020B0800000000000000" pitchFamily="34" charset="-122"/>
              <a:ea typeface="思源黑体 CN Bold" panose="020B0800000000000000" pitchFamily="34" charset="-122"/>
              <a:cs typeface="+mn-ea"/>
              <a:sym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200" advTm="3000">
        <p14:prism/>
      </p:transition>
    </mc:Choice>
    <mc:Fallback>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2500"/>
                                  </p:stCondLst>
                                  <p:iterate type="lt">
                                    <p:tmPct val="30000"/>
                                  </p:iterate>
                                  <p:childTnLst>
                                    <p:set>
                                      <p:cBhvr>
                                        <p:cTn id="6" dur="1" fill="hold">
                                          <p:stCondLst>
                                            <p:cond delay="0"/>
                                          </p:stCondLst>
                                        </p:cTn>
                                        <p:tgtEl>
                                          <p:spTgt spid="2"/>
                                        </p:tgtEl>
                                        <p:attrNameLst>
                                          <p:attrName>style.visibility</p:attrName>
                                        </p:attrNameLst>
                                      </p:cBhvr>
                                      <p:to>
                                        <p:strVal val="visible"/>
                                      </p:to>
                                    </p:set>
                                    <p:animEffect transition="in" filter="wipe(left)">
                                      <p:cBhvr>
                                        <p:cTn id="7" dur="200"/>
                                        <p:tgtEl>
                                          <p:spTgt spid="2"/>
                                        </p:tgtEl>
                                      </p:cBhvr>
                                    </p:animEffect>
                                  </p:childTnLst>
                                </p:cTn>
                              </p:par>
                              <p:par>
                                <p:cTn id="8" presetID="36" presetClass="emph" presetSubtype="0" fill="hold" grpId="1" nodeType="withEffect">
                                  <p:stCondLst>
                                    <p:cond delay="2500"/>
                                  </p:stCondLst>
                                  <p:iterate type="lt">
                                    <p:tmPct val="30000"/>
                                  </p:iterate>
                                  <p:childTnLst>
                                    <p:animScale>
                                      <p:cBhvr>
                                        <p:cTn id="9" dur="50" autoRev="1" fill="hold">
                                          <p:stCondLst>
                                            <p:cond delay="0"/>
                                          </p:stCondLst>
                                        </p:cTn>
                                        <p:tgtEl>
                                          <p:spTgt spid="2"/>
                                        </p:tgtEl>
                                      </p:cBhvr>
                                      <p:to x="80000" y="100000"/>
                                    </p:animScale>
                                    <p:anim by="(#ppt_w*0.10)" calcmode="lin" valueType="num">
                                      <p:cBhvr>
                                        <p:cTn id="10" dur="50" autoRev="1" fill="hold">
                                          <p:stCondLst>
                                            <p:cond delay="0"/>
                                          </p:stCondLst>
                                        </p:cTn>
                                        <p:tgtEl>
                                          <p:spTgt spid="2"/>
                                        </p:tgtEl>
                                        <p:attrNameLst>
                                          <p:attrName>ppt_x</p:attrName>
                                        </p:attrNameLst>
                                      </p:cBhvr>
                                    </p:anim>
                                    <p:anim by="(-#ppt_w*0.10)" calcmode="lin" valueType="num">
                                      <p:cBhvr>
                                        <p:cTn id="11" dur="50" autoRev="1" fill="hold">
                                          <p:stCondLst>
                                            <p:cond delay="0"/>
                                          </p:stCondLst>
                                        </p:cTn>
                                        <p:tgtEl>
                                          <p:spTgt spid="2"/>
                                        </p:tgtEl>
                                        <p:attrNameLst>
                                          <p:attrName>ppt_y</p:attrName>
                                        </p:attrNameLst>
                                      </p:cBhvr>
                                    </p:anim>
                                    <p:animRot by="-480000">
                                      <p:cBhvr>
                                        <p:cTn id="12" dur="50" autoRev="1" fill="hold">
                                          <p:stCondLst>
                                            <p:cond delay="0"/>
                                          </p:stCondLst>
                                        </p:cTn>
                                        <p:tgtEl>
                                          <p:spTgt spid="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_内页-1">
    <p:spTree>
      <p:nvGrpSpPr>
        <p:cNvPr id="1" name=""/>
        <p:cNvGrpSpPr/>
        <p:nvPr/>
      </p:nvGrpSpPr>
      <p:grpSpPr>
        <a:xfrm>
          <a:off x="0" y="0"/>
          <a:ext cx="0" cy="0"/>
          <a:chOff x="0" y="0"/>
          <a:chExt cx="0" cy="0"/>
        </a:xfrm>
      </p:grpSpPr>
      <p:sp>
        <p:nvSpPr>
          <p:cNvPr id="2" name="PA_文本框 48"/>
          <p:cNvSpPr txBox="1"/>
          <p:nvPr userDrawn="1">
            <p:custDataLst>
              <p:tags r:id="rId2"/>
            </p:custDataLst>
          </p:nvPr>
        </p:nvSpPr>
        <p:spPr>
          <a:xfrm>
            <a:off x="4842148" y="320342"/>
            <a:ext cx="5296788" cy="553998"/>
          </a:xfrm>
          <a:prstGeom prst="rect">
            <a:avLst/>
          </a:prstGeom>
          <a:noFill/>
        </p:spPr>
        <p:txBody>
          <a:bodyPr wrap="square" lIns="0" tIns="0" rIns="0" bIns="0" rtlCol="0">
            <a:spAutoFit/>
          </a:bodyPr>
          <a:lstStyle/>
          <a:p>
            <a:pPr lvl="0">
              <a:defRPr/>
            </a:pPr>
            <a:r>
              <a:rPr lang="zh-CN" altLang="en-US" sz="3600" dirty="0">
                <a:solidFill>
                  <a:srgbClr val="040404"/>
                </a:solidFill>
                <a:latin typeface="思源黑体 CN Bold" panose="020B0800000000000000" pitchFamily="34" charset="-122"/>
                <a:ea typeface="思源黑体 CN Bold" panose="020B0800000000000000" pitchFamily="34" charset="-122"/>
                <a:cs typeface="+mn-ea"/>
                <a:sym typeface="Arial" panose="020B0604020202020204" pitchFamily="34" charset="0"/>
              </a:rPr>
              <a:t>年度工作概述</a:t>
            </a:r>
            <a:endParaRPr lang="zh-CN" altLang="en-US" sz="3600" dirty="0">
              <a:solidFill>
                <a:srgbClr val="040404"/>
              </a:solidFill>
              <a:latin typeface="思源黑体 CN Bold" panose="020B0800000000000000" pitchFamily="34" charset="-122"/>
              <a:ea typeface="思源黑体 CN Bold" panose="020B0800000000000000" pitchFamily="34" charset="-122"/>
              <a:cs typeface="+mn-ea"/>
              <a:sym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200" advTm="3000">
        <p14:prism/>
      </p:transition>
    </mc:Choice>
    <mc:Fallback>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2500"/>
                                  </p:stCondLst>
                                  <p:iterate type="lt">
                                    <p:tmPct val="30000"/>
                                  </p:iterate>
                                  <p:childTnLst>
                                    <p:set>
                                      <p:cBhvr>
                                        <p:cTn id="6" dur="1" fill="hold">
                                          <p:stCondLst>
                                            <p:cond delay="0"/>
                                          </p:stCondLst>
                                        </p:cTn>
                                        <p:tgtEl>
                                          <p:spTgt spid="2"/>
                                        </p:tgtEl>
                                        <p:attrNameLst>
                                          <p:attrName>style.visibility</p:attrName>
                                        </p:attrNameLst>
                                      </p:cBhvr>
                                      <p:to>
                                        <p:strVal val="visible"/>
                                      </p:to>
                                    </p:set>
                                    <p:animEffect transition="in" filter="wipe(left)">
                                      <p:cBhvr>
                                        <p:cTn id="7" dur="200"/>
                                        <p:tgtEl>
                                          <p:spTgt spid="2"/>
                                        </p:tgtEl>
                                      </p:cBhvr>
                                    </p:animEffect>
                                  </p:childTnLst>
                                </p:cTn>
                              </p:par>
                              <p:par>
                                <p:cTn id="8" presetID="36" presetClass="emph" presetSubtype="0" fill="hold" grpId="1" nodeType="withEffect">
                                  <p:stCondLst>
                                    <p:cond delay="2500"/>
                                  </p:stCondLst>
                                  <p:iterate type="lt">
                                    <p:tmPct val="30000"/>
                                  </p:iterate>
                                  <p:childTnLst>
                                    <p:animScale>
                                      <p:cBhvr>
                                        <p:cTn id="9" dur="50" autoRev="1" fill="hold">
                                          <p:stCondLst>
                                            <p:cond delay="0"/>
                                          </p:stCondLst>
                                        </p:cTn>
                                        <p:tgtEl>
                                          <p:spTgt spid="2"/>
                                        </p:tgtEl>
                                      </p:cBhvr>
                                      <p:to x="80000" y="100000"/>
                                    </p:animScale>
                                    <p:anim by="(#ppt_w*0.10)" calcmode="lin" valueType="num">
                                      <p:cBhvr>
                                        <p:cTn id="10" dur="50" autoRev="1" fill="hold">
                                          <p:stCondLst>
                                            <p:cond delay="0"/>
                                          </p:stCondLst>
                                        </p:cTn>
                                        <p:tgtEl>
                                          <p:spTgt spid="2"/>
                                        </p:tgtEl>
                                        <p:attrNameLst>
                                          <p:attrName>ppt_x</p:attrName>
                                        </p:attrNameLst>
                                      </p:cBhvr>
                                    </p:anim>
                                    <p:anim by="(-#ppt_w*0.10)" calcmode="lin" valueType="num">
                                      <p:cBhvr>
                                        <p:cTn id="11" dur="50" autoRev="1" fill="hold">
                                          <p:stCondLst>
                                            <p:cond delay="0"/>
                                          </p:stCondLst>
                                        </p:cTn>
                                        <p:tgtEl>
                                          <p:spTgt spid="2"/>
                                        </p:tgtEl>
                                        <p:attrNameLst>
                                          <p:attrName>ppt_y</p:attrName>
                                        </p:attrNameLst>
                                      </p:cBhvr>
                                    </p:anim>
                                    <p:animRot by="-480000">
                                      <p:cBhvr>
                                        <p:cTn id="12" dur="50" autoRev="1" fill="hold">
                                          <p:stCondLst>
                                            <p:cond delay="0"/>
                                          </p:stCondLst>
                                        </p:cTn>
                                        <p:tgtEl>
                                          <p:spTgt spid="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_内页-1">
    <p:spTree>
      <p:nvGrpSpPr>
        <p:cNvPr id="1" name=""/>
        <p:cNvGrpSpPr/>
        <p:nvPr/>
      </p:nvGrpSpPr>
      <p:grpSpPr>
        <a:xfrm>
          <a:off x="0" y="0"/>
          <a:ext cx="0" cy="0"/>
          <a:chOff x="0" y="0"/>
          <a:chExt cx="0" cy="0"/>
        </a:xfrm>
      </p:grpSpPr>
      <p:sp>
        <p:nvSpPr>
          <p:cNvPr id="2" name="PA_文本框 48"/>
          <p:cNvSpPr txBox="1"/>
          <p:nvPr userDrawn="1">
            <p:custDataLst>
              <p:tags r:id="rId2"/>
            </p:custDataLst>
          </p:nvPr>
        </p:nvSpPr>
        <p:spPr>
          <a:xfrm>
            <a:off x="4842148" y="320342"/>
            <a:ext cx="5296788" cy="553998"/>
          </a:xfrm>
          <a:prstGeom prst="rect">
            <a:avLst/>
          </a:prstGeom>
          <a:noFill/>
        </p:spPr>
        <p:txBody>
          <a:bodyPr wrap="square" lIns="0" tIns="0" rIns="0" bIns="0" rtlCol="0">
            <a:spAutoFit/>
          </a:bodyPr>
          <a:lstStyle/>
          <a:p>
            <a:pPr lvl="0">
              <a:defRPr/>
            </a:pPr>
            <a:r>
              <a:rPr lang="zh-CN" altLang="en-US" sz="3600" dirty="0">
                <a:solidFill>
                  <a:srgbClr val="040404"/>
                </a:solidFill>
                <a:latin typeface="思源黑体 CN Bold" panose="020B0800000000000000" pitchFamily="34" charset="-122"/>
                <a:ea typeface="思源黑体 CN Bold" panose="020B0800000000000000" pitchFamily="34" charset="-122"/>
                <a:cs typeface="+mn-ea"/>
                <a:sym typeface="Arial" panose="020B0604020202020204" pitchFamily="34" charset="0"/>
              </a:rPr>
              <a:t>年度工作概述</a:t>
            </a:r>
            <a:endParaRPr lang="zh-CN" altLang="en-US" sz="3600" dirty="0">
              <a:solidFill>
                <a:srgbClr val="040404"/>
              </a:solidFill>
              <a:latin typeface="思源黑体 CN Bold" panose="020B0800000000000000" pitchFamily="34" charset="-122"/>
              <a:ea typeface="思源黑体 CN Bold" panose="020B0800000000000000" pitchFamily="34" charset="-122"/>
              <a:cs typeface="+mn-ea"/>
              <a:sym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200" advTm="3000">
        <p14:prism/>
      </p:transition>
    </mc:Choice>
    <mc:Fallback>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2500"/>
                                  </p:stCondLst>
                                  <p:iterate type="lt">
                                    <p:tmPct val="30000"/>
                                  </p:iterate>
                                  <p:childTnLst>
                                    <p:set>
                                      <p:cBhvr>
                                        <p:cTn id="6" dur="1" fill="hold">
                                          <p:stCondLst>
                                            <p:cond delay="0"/>
                                          </p:stCondLst>
                                        </p:cTn>
                                        <p:tgtEl>
                                          <p:spTgt spid="2"/>
                                        </p:tgtEl>
                                        <p:attrNameLst>
                                          <p:attrName>style.visibility</p:attrName>
                                        </p:attrNameLst>
                                      </p:cBhvr>
                                      <p:to>
                                        <p:strVal val="visible"/>
                                      </p:to>
                                    </p:set>
                                    <p:animEffect transition="in" filter="wipe(left)">
                                      <p:cBhvr>
                                        <p:cTn id="7" dur="200"/>
                                        <p:tgtEl>
                                          <p:spTgt spid="2"/>
                                        </p:tgtEl>
                                      </p:cBhvr>
                                    </p:animEffect>
                                  </p:childTnLst>
                                </p:cTn>
                              </p:par>
                              <p:par>
                                <p:cTn id="8" presetID="36" presetClass="emph" presetSubtype="0" fill="hold" grpId="1" nodeType="withEffect">
                                  <p:stCondLst>
                                    <p:cond delay="2500"/>
                                  </p:stCondLst>
                                  <p:iterate type="lt">
                                    <p:tmPct val="30000"/>
                                  </p:iterate>
                                  <p:childTnLst>
                                    <p:animScale>
                                      <p:cBhvr>
                                        <p:cTn id="9" dur="50" autoRev="1" fill="hold">
                                          <p:stCondLst>
                                            <p:cond delay="0"/>
                                          </p:stCondLst>
                                        </p:cTn>
                                        <p:tgtEl>
                                          <p:spTgt spid="2"/>
                                        </p:tgtEl>
                                      </p:cBhvr>
                                      <p:to x="80000" y="100000"/>
                                    </p:animScale>
                                    <p:anim by="(#ppt_w*0.10)" calcmode="lin" valueType="num">
                                      <p:cBhvr>
                                        <p:cTn id="10" dur="50" autoRev="1" fill="hold">
                                          <p:stCondLst>
                                            <p:cond delay="0"/>
                                          </p:stCondLst>
                                        </p:cTn>
                                        <p:tgtEl>
                                          <p:spTgt spid="2"/>
                                        </p:tgtEl>
                                        <p:attrNameLst>
                                          <p:attrName>ppt_x</p:attrName>
                                        </p:attrNameLst>
                                      </p:cBhvr>
                                    </p:anim>
                                    <p:anim by="(-#ppt_w*0.10)" calcmode="lin" valueType="num">
                                      <p:cBhvr>
                                        <p:cTn id="11" dur="50" autoRev="1" fill="hold">
                                          <p:stCondLst>
                                            <p:cond delay="0"/>
                                          </p:stCondLst>
                                        </p:cTn>
                                        <p:tgtEl>
                                          <p:spTgt spid="2"/>
                                        </p:tgtEl>
                                        <p:attrNameLst>
                                          <p:attrName>ppt_y</p:attrName>
                                        </p:attrNameLst>
                                      </p:cBhvr>
                                    </p:anim>
                                    <p:animRot by="-480000">
                                      <p:cBhvr>
                                        <p:cTn id="12" dur="50" autoRev="1" fill="hold">
                                          <p:stCondLst>
                                            <p:cond delay="0"/>
                                          </p:stCondLst>
                                        </p:cTn>
                                        <p:tgtEl>
                                          <p:spTgt spid="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B63A6840-FA4E-4170-890B-623F9546C1B8}"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12ECC92-2D1A-4AE0-B67C-E64DF760D97C}"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200" advTm="3000">
        <p14:prism/>
      </p:transition>
    </mc:Choice>
    <mc:Fallback>
      <p:transition spd="slow" advTm="3000">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版权页">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200" advTm="3000">
        <p14:prism/>
      </p:transition>
    </mc:Choice>
    <mc:Fallback>
      <p:transition spd="slow" advTm="300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B63A6840-FA4E-4170-890B-623F9546C1B8}"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12ECC92-2D1A-4AE0-B67C-E64DF760D97C}"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200" advTm="3000">
        <p14:prism/>
      </p:transition>
    </mc:Choice>
    <mc:Fallback>
      <p:transition spd="slow" advTm="300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B63A6840-FA4E-4170-890B-623F9546C1B8}"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112ECC92-2D1A-4AE0-B67C-E64DF760D97C}"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200" advTm="3000">
        <p14:prism/>
      </p:transition>
    </mc:Choice>
    <mc:Fallback>
      <p:transition spd="slow" advTm="300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B63A6840-FA4E-4170-890B-623F9546C1B8}"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112ECC92-2D1A-4AE0-B67C-E64DF760D97C}"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200" advTm="3000">
        <p14:prism/>
      </p:transition>
    </mc:Choice>
    <mc:Fallback>
      <p:transition spd="slow" advTm="300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B63A6840-FA4E-4170-890B-623F9546C1B8}"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112ECC92-2D1A-4AE0-B67C-E64DF760D97C}"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200" advTm="3000">
        <p14:prism/>
      </p:transition>
    </mc:Choice>
    <mc:Fallback>
      <p:transition spd="slow" advTm="300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B63A6840-FA4E-4170-890B-623F9546C1B8}"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12ECC92-2D1A-4AE0-B67C-E64DF760D97C}"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200" advTm="3000">
        <p14:prism/>
      </p:transition>
    </mc:Choice>
    <mc:Fallback>
      <p:transition spd="slow" advTm="300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B63A6840-FA4E-4170-890B-623F9546C1B8}"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12ECC92-2D1A-4AE0-B67C-E64DF760D97C}"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200" advTm="3000">
        <p14:prism/>
      </p:transition>
    </mc:Choice>
    <mc:Fallback>
      <p:transition spd="slow" advTm="3000">
        <p:fade/>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2" Type="http://schemas.openxmlformats.org/officeDocument/2006/relationships/theme" Target="../theme/theme2.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9" Type="http://schemas.openxmlformats.org/officeDocument/2006/relationships/theme" Target="../theme/theme3.xml"/><Relationship Id="rId8" Type="http://schemas.openxmlformats.org/officeDocument/2006/relationships/slideLayout" Target="../slideLayouts/slideLayout30.xml"/><Relationship Id="rId7" Type="http://schemas.openxmlformats.org/officeDocument/2006/relationships/slideLayout" Target="../slideLayouts/slideLayout29.xml"/><Relationship Id="rId6" Type="http://schemas.openxmlformats.org/officeDocument/2006/relationships/slideLayout" Target="../slideLayouts/slideLayout28.xml"/><Relationship Id="rId5" Type="http://schemas.openxmlformats.org/officeDocument/2006/relationships/slideLayout" Target="../slideLayouts/slideLayout27.xml"/><Relationship Id="rId4" Type="http://schemas.openxmlformats.org/officeDocument/2006/relationships/slideLayout" Target="../slideLayouts/slideLayout26.xml"/><Relationship Id="rId3" Type="http://schemas.openxmlformats.org/officeDocument/2006/relationships/slideLayout" Target="../slideLayouts/slideLayout25.xml"/><Relationship Id="rId2" Type="http://schemas.openxmlformats.org/officeDocument/2006/relationships/slideLayout" Target="../slideLayouts/slideLayout24.xml"/><Relationship Id="rId1"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endParaRPr lang="zh-CN" altLang="en-US" dirty="0"/>
          </a:p>
          <a:p>
            <a:pPr lvl="1"/>
            <a:r>
              <a:rPr lang="zh-CN" altLang="en-US" dirty="0"/>
              <a:t>二级</a:t>
            </a:r>
            <a:endParaRPr lang="zh-CN" altLang="en-US" dirty="0"/>
          </a:p>
          <a:p>
            <a:pPr lvl="2"/>
            <a:r>
              <a:rPr lang="zh-CN" altLang="en-US" dirty="0"/>
              <a:t>三级</a:t>
            </a:r>
            <a:endParaRPr lang="zh-CN" altLang="en-US" dirty="0"/>
          </a:p>
          <a:p>
            <a:pPr lvl="3"/>
            <a:r>
              <a:rPr lang="zh-CN" altLang="en-US" dirty="0"/>
              <a:t>四级</a:t>
            </a:r>
            <a:endParaRPr lang="zh-CN" altLang="en-US" dirty="0"/>
          </a:p>
          <a:p>
            <a:pPr lvl="4"/>
            <a:r>
              <a:rPr lang="zh-CN" altLang="en-US" dirty="0"/>
              <a:t>五级</a:t>
            </a:r>
            <a:endParaRPr lang="zh-CN" altLang="en-US" dirty="0"/>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思源黑体 CN Bold" panose="020B0800000000000000" pitchFamily="34" charset="-122"/>
                <a:ea typeface="思源黑体 CN Bold" panose="020B0800000000000000" pitchFamily="34" charset="-122"/>
              </a:defRPr>
            </a:lvl1pPr>
          </a:lstStyle>
          <a:p>
            <a:fld id="{B63A6840-FA4E-4170-890B-623F9546C1B8}" type="datetimeFigureOut">
              <a:rPr lang="zh-CN" altLang="en-US" smtClean="0"/>
            </a:fld>
            <a:endParaRPr lang="zh-CN" altLang="en-US" dirty="0"/>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思源黑体 CN Bold" panose="020B0800000000000000" pitchFamily="34" charset="-122"/>
                <a:ea typeface="思源黑体 CN Bold" panose="020B0800000000000000" pitchFamily="34" charset="-122"/>
              </a:defRPr>
            </a:lvl1pPr>
          </a:lstStyle>
          <a:p>
            <a:endParaRPr lang="zh-CN" altLang="en-US" dirty="0"/>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思源黑体 CN Bold" panose="020B0800000000000000" pitchFamily="34" charset="-122"/>
                <a:ea typeface="思源黑体 CN Bold" panose="020B0800000000000000" pitchFamily="34" charset="-122"/>
              </a:defRPr>
            </a:lvl1pPr>
          </a:lstStyle>
          <a:p>
            <a:fld id="{112ECC92-2D1A-4AE0-B67C-E64DF760D97C}" type="slidenum">
              <a:rPr lang="zh-CN" altLang="en-US" smtClean="0"/>
            </a:fld>
            <a:endParaRPr lang="zh-CN" alt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p14="http://schemas.microsoft.com/office/powerpoint/2010/main" Requires="p14">
      <p:transition spd="slow" p14:dur="1200" advTm="3000">
        <p14:prism/>
      </p:transition>
    </mc:Choice>
    <mc:Fallback>
      <p:transition spd="slow" advTm="300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思源黑体 CN Bold" panose="020B0800000000000000" pitchFamily="34" charset="-122"/>
          <a:ea typeface="思源黑体 CN Bold" panose="020B0800000000000000" pitchFamily="34"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思源黑体 CN Bold" panose="020B0800000000000000" pitchFamily="34" charset="-122"/>
          <a:ea typeface="思源黑体 CN Bold" panose="020B0800000000000000"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思源黑体 CN Bold" panose="020B0800000000000000" pitchFamily="34" charset="-122"/>
          <a:ea typeface="思源黑体 CN Bold" panose="020B0800000000000000"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思源黑体 CN Bold" panose="020B0800000000000000" pitchFamily="34" charset="-122"/>
          <a:ea typeface="思源黑体 CN Bold" panose="020B0800000000000000"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思源黑体 CN Bold" panose="020B0800000000000000" pitchFamily="34" charset="-122"/>
          <a:ea typeface="思源黑体 CN Bold" panose="020B0800000000000000"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思源黑体 CN Bold" panose="020B0800000000000000" pitchFamily="34" charset="-122"/>
          <a:ea typeface="思源黑体 CN Bold" panose="020B0800000000000000"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1" y="365127"/>
            <a:ext cx="10515600" cy="1325563"/>
          </a:xfrm>
          <a:prstGeom prst="rect">
            <a:avLst/>
          </a:prstGeom>
        </p:spPr>
        <p:txBody>
          <a:bodyPr vert="horz" lIns="91440" tIns="45720" rIns="91440" bIns="45720" rtlCol="0" anchor="ctr">
            <a:normAutofit/>
          </a:bodyPr>
          <a:lstStyle/>
          <a:p>
            <a:r>
              <a:rPr lang="zh-CN" altLang="en-US" dirty="0"/>
              <a:t>单击此处编辑母版标题样式</a:t>
            </a:r>
            <a:endParaRPr lang="en-US" dirty="0"/>
          </a:p>
        </p:txBody>
      </p:sp>
      <p:sp>
        <p:nvSpPr>
          <p:cNvPr id="3" name="Text Placeholder 2"/>
          <p:cNvSpPr>
            <a:spLocks noGrp="1"/>
          </p:cNvSpPr>
          <p:nvPr>
            <p:ph type="body" idx="1"/>
          </p:nvPr>
        </p:nvSpPr>
        <p:spPr>
          <a:xfrm>
            <a:off x="838201"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en-US" dirty="0"/>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latin typeface="思源黑体 CN Bold" panose="020B0800000000000000" pitchFamily="34" charset="-122"/>
              </a:defRPr>
            </a:lvl1pPr>
          </a:lstStyle>
          <a:p>
            <a:fld id="{0FC304BD-32ED-4569-95E0-79139CDFBD25}" type="datetimeFigureOut">
              <a:rPr lang="zh-CN" altLang="en-US" smtClean="0"/>
            </a:fld>
            <a:endParaRPr lang="zh-CN" altLang="en-US" dirty="0"/>
          </a:p>
        </p:txBody>
      </p:sp>
      <p:sp>
        <p:nvSpPr>
          <p:cNvPr id="5" name="Footer Placeholder 4"/>
          <p:cNvSpPr>
            <a:spLocks noGrp="1"/>
          </p:cNvSpPr>
          <p:nvPr>
            <p:ph type="ftr" sz="quarter" idx="3"/>
          </p:nvPr>
        </p:nvSpPr>
        <p:spPr>
          <a:xfrm>
            <a:off x="4038601" y="6356352"/>
            <a:ext cx="4114800" cy="365125"/>
          </a:xfrm>
          <a:prstGeom prst="rect">
            <a:avLst/>
          </a:prstGeom>
        </p:spPr>
        <p:txBody>
          <a:bodyPr vert="horz" lIns="91440" tIns="45720" rIns="91440" bIns="45720" rtlCol="0" anchor="ctr"/>
          <a:lstStyle>
            <a:lvl1pPr algn="ctr">
              <a:defRPr sz="1200">
                <a:solidFill>
                  <a:schemeClr val="tx1">
                    <a:tint val="75000"/>
                  </a:schemeClr>
                </a:solidFill>
                <a:latin typeface="思源黑体 CN Bold" panose="020B0800000000000000" pitchFamily="34" charset="-122"/>
              </a:defRPr>
            </a:lvl1pPr>
          </a:lstStyle>
          <a:p>
            <a:endParaRPr lang="zh-CN" altLang="en-US" dirty="0"/>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latin typeface="思源黑体 CN Bold" panose="020B0800000000000000" pitchFamily="34" charset="-122"/>
              </a:defRPr>
            </a:lvl1pPr>
          </a:lstStyle>
          <a:p>
            <a:fld id="{427FEBCE-7B8C-4726-BE9D-7E547D7921B7}" type="slidenum">
              <a:rPr lang="zh-CN" altLang="en-US" smtClean="0"/>
            </a:fld>
            <a:endParaRPr lang="zh-CN" altLang="en-US"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mc:Choice xmlns:p14="http://schemas.microsoft.com/office/powerpoint/2010/main" Requires="p14">
      <p:transition spd="slow" p14:dur="1200" advTm="3000">
        <p14:prism/>
      </p:transition>
    </mc:Choice>
    <mc:Fallback>
      <p:transition spd="slow" advTm="300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思源黑体 CN Bold" panose="020B0800000000000000" pitchFamily="34" charset="-122"/>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思源黑体 CN Bold" panose="020B0800000000000000" pitchFamily="34" charset="-122"/>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思源黑体 CN Bold" panose="020B0800000000000000" pitchFamily="34" charset="-122"/>
          <a:ea typeface="+mn-ea"/>
          <a:cs typeface="+mn-cs"/>
        </a:defRPr>
      </a:lvl2pPr>
      <a:lvl3pPr marL="1142365"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思源黑体 CN Bold" panose="020B0800000000000000" pitchFamily="34" charset="-122"/>
          <a:ea typeface="+mn-ea"/>
          <a:cs typeface="+mn-cs"/>
        </a:defRPr>
      </a:lvl3pPr>
      <a:lvl4pPr marL="159956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思源黑体 CN Bold" panose="020B0800000000000000" pitchFamily="34" charset="-122"/>
          <a:ea typeface="+mn-ea"/>
          <a:cs typeface="+mn-cs"/>
        </a:defRPr>
      </a:lvl4pPr>
      <a:lvl5pPr marL="205676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思源黑体 CN Bold" panose="020B0800000000000000" pitchFamily="34" charset="-122"/>
          <a:ea typeface="+mn-ea"/>
          <a:cs typeface="+mn-cs"/>
        </a:defRPr>
      </a:lvl5pPr>
      <a:lvl6pPr marL="251396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16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773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493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0965" algn="l" defTabSz="914400" rtl="0" eaLnBrk="1" latinLnBrk="0" hangingPunct="1">
        <a:defRPr sz="1800" kern="1200">
          <a:solidFill>
            <a:schemeClr val="tx1"/>
          </a:solidFill>
          <a:latin typeface="+mn-lt"/>
          <a:ea typeface="+mn-ea"/>
          <a:cs typeface="+mn-cs"/>
        </a:defRPr>
      </a:lvl4pPr>
      <a:lvl5pPr marL="1828165" algn="l" defTabSz="914400" rtl="0" eaLnBrk="1" latinLnBrk="0" hangingPunct="1">
        <a:defRPr sz="1800" kern="1200">
          <a:solidFill>
            <a:schemeClr val="tx1"/>
          </a:solidFill>
          <a:latin typeface="+mn-lt"/>
          <a:ea typeface="+mn-ea"/>
          <a:cs typeface="+mn-cs"/>
        </a:defRPr>
      </a:lvl5pPr>
      <a:lvl6pPr marL="2285365" algn="l" defTabSz="914400" rtl="0" eaLnBrk="1" latinLnBrk="0" hangingPunct="1">
        <a:defRPr sz="1800" kern="1200">
          <a:solidFill>
            <a:schemeClr val="tx1"/>
          </a:solidFill>
          <a:latin typeface="+mn-lt"/>
          <a:ea typeface="+mn-ea"/>
          <a:cs typeface="+mn-cs"/>
        </a:defRPr>
      </a:lvl6pPr>
      <a:lvl7pPr marL="2742565" algn="l" defTabSz="914400" rtl="0" eaLnBrk="1" latinLnBrk="0" hangingPunct="1">
        <a:defRPr sz="1800" kern="1200">
          <a:solidFill>
            <a:schemeClr val="tx1"/>
          </a:solidFill>
          <a:latin typeface="+mn-lt"/>
          <a:ea typeface="+mn-ea"/>
          <a:cs typeface="+mn-cs"/>
        </a:defRPr>
      </a:lvl7pPr>
      <a:lvl8pPr marL="3199130" algn="l" defTabSz="914400" rtl="0" eaLnBrk="1" latinLnBrk="0" hangingPunct="1">
        <a:defRPr sz="1800" kern="1200">
          <a:solidFill>
            <a:schemeClr val="tx1"/>
          </a:solidFill>
          <a:latin typeface="+mn-lt"/>
          <a:ea typeface="+mn-ea"/>
          <a:cs typeface="+mn-cs"/>
        </a:defRPr>
      </a:lvl8pPr>
      <a:lvl9pPr marL="365633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Lst>
  <mc:AlternateContent xmlns:mc="http://schemas.openxmlformats.org/markup-compatibility/2006">
    <mc:Choice xmlns:p14="http://schemas.microsoft.com/office/powerpoint/2010/main" Requires="p14">
      <p:transition spd="slow" p14:dur="1200" advTm="3000">
        <p14:prism/>
      </p:transition>
    </mc:Choice>
    <mc:Fallback>
      <p:transition spd="slow" advTm="300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365"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56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676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396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16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773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493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0965" algn="l" defTabSz="914400" rtl="0" eaLnBrk="1" latinLnBrk="0" hangingPunct="1">
        <a:defRPr sz="1800" kern="1200">
          <a:solidFill>
            <a:schemeClr val="tx1"/>
          </a:solidFill>
          <a:latin typeface="+mn-lt"/>
          <a:ea typeface="+mn-ea"/>
          <a:cs typeface="+mn-cs"/>
        </a:defRPr>
      </a:lvl4pPr>
      <a:lvl5pPr marL="1828165" algn="l" defTabSz="914400" rtl="0" eaLnBrk="1" latinLnBrk="0" hangingPunct="1">
        <a:defRPr sz="1800" kern="1200">
          <a:solidFill>
            <a:schemeClr val="tx1"/>
          </a:solidFill>
          <a:latin typeface="+mn-lt"/>
          <a:ea typeface="+mn-ea"/>
          <a:cs typeface="+mn-cs"/>
        </a:defRPr>
      </a:lvl5pPr>
      <a:lvl6pPr marL="2285365" algn="l" defTabSz="914400" rtl="0" eaLnBrk="1" latinLnBrk="0" hangingPunct="1">
        <a:defRPr sz="1800" kern="1200">
          <a:solidFill>
            <a:schemeClr val="tx1"/>
          </a:solidFill>
          <a:latin typeface="+mn-lt"/>
          <a:ea typeface="+mn-ea"/>
          <a:cs typeface="+mn-cs"/>
        </a:defRPr>
      </a:lvl6pPr>
      <a:lvl7pPr marL="2742565" algn="l" defTabSz="914400" rtl="0" eaLnBrk="1" latinLnBrk="0" hangingPunct="1">
        <a:defRPr sz="1800" kern="1200">
          <a:solidFill>
            <a:schemeClr val="tx1"/>
          </a:solidFill>
          <a:latin typeface="+mn-lt"/>
          <a:ea typeface="+mn-ea"/>
          <a:cs typeface="+mn-cs"/>
        </a:defRPr>
      </a:lvl7pPr>
      <a:lvl8pPr marL="3199130" algn="l" defTabSz="914400" rtl="0" eaLnBrk="1" latinLnBrk="0" hangingPunct="1">
        <a:defRPr sz="1800" kern="1200">
          <a:solidFill>
            <a:schemeClr val="tx1"/>
          </a:solidFill>
          <a:latin typeface="+mn-lt"/>
          <a:ea typeface="+mn-ea"/>
          <a:cs typeface="+mn-cs"/>
        </a:defRPr>
      </a:lvl8pPr>
      <a:lvl9pPr marL="365633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3.xml"/><Relationship Id="rId1" Type="http://schemas.openxmlformats.org/officeDocument/2006/relationships/image" Target="../media/image2.tiff"/></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3.xml"/><Relationship Id="rId1" Type="http://schemas.openxmlformats.org/officeDocument/2006/relationships/image" Target="../media/image3.tiff"/></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3.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3.xml"/><Relationship Id="rId1" Type="http://schemas.openxmlformats.org/officeDocument/2006/relationships/image" Target="../media/image4.tiff"/></Relationships>
</file>

<file path=ppt/slides/_rels/slide15.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23.xml"/><Relationship Id="rId2" Type="http://schemas.openxmlformats.org/officeDocument/2006/relationships/image" Target="NULL" TargetMode="External"/><Relationship Id="rId1" Type="http://schemas.openxmlformats.org/officeDocument/2006/relationships/image" Target="../media/image5.jpeg"/></Relationships>
</file>

<file path=ppt/slides/_rels/slide16.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23.xml"/><Relationship Id="rId2" Type="http://schemas.openxmlformats.org/officeDocument/2006/relationships/image" Target="NULL" TargetMode="External"/><Relationship Id="rId1" Type="http://schemas.openxmlformats.org/officeDocument/2006/relationships/image" Target="../media/image6.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3.xml"/></Relationships>
</file>

<file path=ppt/slides/_rels/slide18.xml.rels><?xml version="1.0" encoding="UTF-8" standalone="yes"?>
<Relationships xmlns="http://schemas.openxmlformats.org/package/2006/relationships"><Relationship Id="rId4" Type="http://schemas.openxmlformats.org/officeDocument/2006/relationships/notesSlide" Target="../notesSlides/notesSlide17.xml"/><Relationship Id="rId3" Type="http://schemas.openxmlformats.org/officeDocument/2006/relationships/slideLayout" Target="../slideLayouts/slideLayout23.xml"/><Relationship Id="rId2" Type="http://schemas.openxmlformats.org/officeDocument/2006/relationships/image" Target="NULL" TargetMode="External"/><Relationship Id="rId1" Type="http://schemas.openxmlformats.org/officeDocument/2006/relationships/image" Target="../media/image7.jpe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3.xml"/><Relationship Id="rId1" Type="http://schemas.openxmlformats.org/officeDocument/2006/relationships/image" Target="../media/image8.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4" Type="http://schemas.openxmlformats.org/officeDocument/2006/relationships/notesSlide" Target="../notesSlides/notesSlide19.xml"/><Relationship Id="rId3" Type="http://schemas.openxmlformats.org/officeDocument/2006/relationships/slideLayout" Target="../slideLayouts/slideLayout23.xml"/><Relationship Id="rId2" Type="http://schemas.openxmlformats.org/officeDocument/2006/relationships/image" Target="NULL" TargetMode="External"/><Relationship Id="rId1" Type="http://schemas.openxmlformats.org/officeDocument/2006/relationships/image" Target="../media/image9.jpe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3.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3.xml"/><Relationship Id="rId1" Type="http://schemas.openxmlformats.org/officeDocument/2006/relationships/image" Target="../media/image10.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3.xml"/><Relationship Id="rId1" Type="http://schemas.openxmlformats.org/officeDocument/2006/relationships/image" Target="../media/image11.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3.xml"/><Relationship Id="rId1" Type="http://schemas.openxmlformats.org/officeDocument/2006/relationships/image" Target="../media/image12.png"/></Relationships>
</file>

<file path=ppt/slides/_rels/slide27.xml.rels><?xml version="1.0" encoding="UTF-8" standalone="yes"?>
<Relationships xmlns="http://schemas.openxmlformats.org/package/2006/relationships"><Relationship Id="rId4" Type="http://schemas.openxmlformats.org/officeDocument/2006/relationships/notesSlide" Target="../notesSlides/notesSlide26.xml"/><Relationship Id="rId3" Type="http://schemas.openxmlformats.org/officeDocument/2006/relationships/slideLayout" Target="../slideLayouts/slideLayout23.xml"/><Relationship Id="rId2" Type="http://schemas.openxmlformats.org/officeDocument/2006/relationships/image" Target="NULL" TargetMode="External"/><Relationship Id="rId1" Type="http://schemas.openxmlformats.org/officeDocument/2006/relationships/image" Target="../media/image13.jpe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23.xml"/><Relationship Id="rId2" Type="http://schemas.openxmlformats.org/officeDocument/2006/relationships/image" Target="NULL" TargetMode="External"/><Relationship Id="rId1" Type="http://schemas.openxmlformats.org/officeDocument/2006/relationships/image" Target="../media/image1.jpe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3.xml"/><Relationship Id="rId1" Type="http://schemas.openxmlformats.org/officeDocument/2006/relationships/image" Target="../media/image5.tiff"/></Relationships>
</file>

<file path=ppt/slides/_rels/slide31.xml.rels><?xml version="1.0" encoding="UTF-8" standalone="yes"?>
<Relationships xmlns="http://schemas.openxmlformats.org/package/2006/relationships"><Relationship Id="rId5" Type="http://schemas.openxmlformats.org/officeDocument/2006/relationships/notesSlide" Target="../notesSlides/notesSlide30.xml"/><Relationship Id="rId4" Type="http://schemas.openxmlformats.org/officeDocument/2006/relationships/slideLayout" Target="../slideLayouts/slideLayout23.xml"/><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image" Target="../media/image14.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3.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23.xml"/><Relationship Id="rId1" Type="http://schemas.openxmlformats.org/officeDocument/2006/relationships/image" Target="../media/image17.png"/></Relationships>
</file>

<file path=ppt/slides/_rels/slide34.xml.rels><?xml version="1.0" encoding="UTF-8" standalone="yes"?>
<Relationships xmlns="http://schemas.openxmlformats.org/package/2006/relationships"><Relationship Id="rId4" Type="http://schemas.openxmlformats.org/officeDocument/2006/relationships/notesSlide" Target="../notesSlides/notesSlide33.xml"/><Relationship Id="rId3" Type="http://schemas.openxmlformats.org/officeDocument/2006/relationships/slideLayout" Target="../slideLayouts/slideLayout23.xml"/><Relationship Id="rId2" Type="http://schemas.openxmlformats.org/officeDocument/2006/relationships/image" Target="NULL" TargetMode="External"/><Relationship Id="rId1" Type="http://schemas.openxmlformats.org/officeDocument/2006/relationships/image" Target="../media/image18.jpe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3.xml"/></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23.xml"/><Relationship Id="rId2" Type="http://schemas.openxmlformats.org/officeDocument/2006/relationships/image" Target="NULL" TargetMode="External"/><Relationship Id="rId1" Type="http://schemas.openxmlformats.org/officeDocument/2006/relationships/image" Target="../media/image2.jpe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3.xm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23.xml"/><Relationship Id="rId1" Type="http://schemas.openxmlformats.org/officeDocument/2006/relationships/image" Target="../media/image19.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3.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23.xml"/><Relationship Id="rId1" Type="http://schemas.openxmlformats.org/officeDocument/2006/relationships/image" Target="../media/image20.png"/></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23.xml"/><Relationship Id="rId1" Type="http://schemas.openxmlformats.org/officeDocument/2006/relationships/image" Target="../media/image12.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3.xml"/></Relationships>
</file>

<file path=ppt/slides/_rels/slide52.xml.rels><?xml version="1.0" encoding="UTF-8" standalone="yes"?>
<Relationships xmlns="http://schemas.openxmlformats.org/package/2006/relationships"><Relationship Id="rId4" Type="http://schemas.openxmlformats.org/officeDocument/2006/relationships/notesSlide" Target="../notesSlides/notesSlide51.xml"/><Relationship Id="rId3" Type="http://schemas.openxmlformats.org/officeDocument/2006/relationships/slideLayout" Target="../slideLayouts/slideLayout23.xml"/><Relationship Id="rId2" Type="http://schemas.openxmlformats.org/officeDocument/2006/relationships/image" Target="file:////var/folders/zz/c_fqlv_j1vj2qz2n1nxwpdk80000gn/T/com.microsoft.Word/WebArchiveCopyPasteTempFiles/Center" TargetMode="External"/><Relationship Id="rId1" Type="http://schemas.openxmlformats.org/officeDocument/2006/relationships/image" Target="../media/image21.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3.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3.xml"/><Relationship Id="rId1" Type="http://schemas.openxmlformats.org/officeDocument/2006/relationships/image" Target="../media/image1.tiff"/></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3.xml"/><Relationship Id="rId1" Type="http://schemas.openxmlformats.org/officeDocument/2006/relationships/image" Target="../media/image3.jpeg"/></Relationships>
</file>

<file path=ppt/slides/_rels/slide9.xml.rels><?xml version="1.0" encoding="UTF-8" standalone="yes"?>
<Relationships xmlns="http://schemas.openxmlformats.org/package/2006/relationships"><Relationship Id="rId4" Type="http://schemas.openxmlformats.org/officeDocument/2006/relationships/slideLayout" Target="../slideLayouts/slideLayout24.xml"/><Relationship Id="rId3" Type="http://schemas.openxmlformats.org/officeDocument/2006/relationships/image" Target="../media/image4.jpeg"/><Relationship Id="rId2" Type="http://schemas.openxmlformats.org/officeDocument/2006/relationships/hyperlink" Target="https://github.com/NVIDIA" TargetMode="External"/><Relationship Id="rId1" Type="http://schemas.openxmlformats.org/officeDocument/2006/relationships/hyperlink" Target="https://www.nvidia.cn/data-center/tesla-p100/"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平行四边形 17"/>
          <p:cNvSpPr/>
          <p:nvPr/>
        </p:nvSpPr>
        <p:spPr>
          <a:xfrm>
            <a:off x="635" y="294640"/>
            <a:ext cx="1270000" cy="1048385"/>
          </a:xfrm>
          <a:prstGeom prst="parallelogram">
            <a:avLst>
              <a:gd name="adj" fmla="val 100148"/>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prstClr val="white"/>
              </a:solidFill>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19" name="平行四边形 18"/>
          <p:cNvSpPr/>
          <p:nvPr/>
        </p:nvSpPr>
        <p:spPr>
          <a:xfrm>
            <a:off x="788670" y="0"/>
            <a:ext cx="1198245" cy="977900"/>
          </a:xfrm>
          <a:prstGeom prst="parallelogram">
            <a:avLst>
              <a:gd name="adj" fmla="val 100148"/>
            </a:avLst>
          </a:prstGeom>
          <a:solidFill>
            <a:srgbClr val="E4E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prstClr val="white"/>
              </a:solidFill>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4" name="矩形 3"/>
          <p:cNvSpPr/>
          <p:nvPr/>
        </p:nvSpPr>
        <p:spPr>
          <a:xfrm>
            <a:off x="2643692" y="2300530"/>
            <a:ext cx="6904616" cy="1938992"/>
          </a:xfrm>
          <a:prstGeom prst="rect">
            <a:avLst/>
          </a:prstGeom>
        </p:spPr>
        <p:txBody>
          <a:bodyPr wrap="square">
            <a:spAutoFit/>
          </a:bodyPr>
          <a:lstStyle/>
          <a:p>
            <a:pPr algn="dist">
              <a:defRPr/>
            </a:pPr>
            <a:r>
              <a:rPr lang="zh-CN" altLang="en-US" sz="6000" b="1" dirty="0">
                <a:solidFill>
                  <a:schemeClr val="accent1">
                    <a:lumMod val="75000"/>
                  </a:schemeClr>
                </a:solidFill>
                <a:latin typeface="微软雅黑" panose="020B0503020204020204" pitchFamily="34" charset="-122"/>
                <a:ea typeface="微软雅黑" panose="020B0503020204020204" pitchFamily="34" charset="-122"/>
              </a:rPr>
              <a:t>基于</a:t>
            </a:r>
            <a:r>
              <a:rPr lang="en-US" altLang="zh-CN" sz="6000" b="1" dirty="0">
                <a:solidFill>
                  <a:schemeClr val="accent1">
                    <a:lumMod val="75000"/>
                  </a:schemeClr>
                </a:solidFill>
                <a:latin typeface="微软雅黑" panose="020B0503020204020204" pitchFamily="34" charset="-122"/>
                <a:ea typeface="微软雅黑" panose="020B0503020204020204" pitchFamily="34" charset="-122"/>
              </a:rPr>
              <a:t>GPU</a:t>
            </a:r>
            <a:r>
              <a:rPr lang="zh-CN" altLang="en-US" sz="6000" b="1" dirty="0">
                <a:solidFill>
                  <a:schemeClr val="accent1">
                    <a:lumMod val="75000"/>
                  </a:schemeClr>
                </a:solidFill>
                <a:latin typeface="微软雅黑" panose="020B0503020204020204" pitchFamily="34" charset="-122"/>
                <a:ea typeface="微软雅黑" panose="020B0503020204020204" pitchFamily="34" charset="-122"/>
              </a:rPr>
              <a:t>的并行编程模型</a:t>
            </a:r>
            <a:r>
              <a:rPr lang="en-US" altLang="zh-CN" sz="6000" b="1" dirty="0">
                <a:solidFill>
                  <a:schemeClr val="accent1">
                    <a:lumMod val="75000"/>
                  </a:schemeClr>
                </a:solidFill>
                <a:latin typeface="微软雅黑" panose="020B0503020204020204" pitchFamily="34" charset="-122"/>
                <a:ea typeface="微软雅黑" panose="020B0503020204020204" pitchFamily="34" charset="-122"/>
              </a:rPr>
              <a:t>CUDA</a:t>
            </a:r>
            <a:r>
              <a:rPr lang="zh-CN" altLang="en-US" sz="6000" b="1" dirty="0">
                <a:solidFill>
                  <a:schemeClr val="accent1">
                    <a:lumMod val="75000"/>
                  </a:schemeClr>
                </a:solidFill>
                <a:latin typeface="微软雅黑" panose="020B0503020204020204" pitchFamily="34" charset="-122"/>
                <a:ea typeface="微软雅黑" panose="020B0503020204020204" pitchFamily="34" charset="-122"/>
              </a:rPr>
              <a:t>简介</a:t>
            </a:r>
            <a:endParaRPr lang="en-US" altLang="zh-CN" sz="6000" b="1" dirty="0">
              <a:solidFill>
                <a:schemeClr val="accent1">
                  <a:lumMod val="75000"/>
                </a:schemeClr>
              </a:solidFill>
              <a:latin typeface="微软雅黑" panose="020B0503020204020204" pitchFamily="34" charset="-122"/>
              <a:ea typeface="微软雅黑" panose="020B0503020204020204" pitchFamily="34" charset="-122"/>
            </a:endParaRPr>
          </a:p>
        </p:txBody>
      </p:sp>
      <p:sp>
        <p:nvSpPr>
          <p:cNvPr id="5" name="平行四边形 4"/>
          <p:cNvSpPr/>
          <p:nvPr/>
        </p:nvSpPr>
        <p:spPr>
          <a:xfrm>
            <a:off x="10205720" y="5814695"/>
            <a:ext cx="1270000" cy="1048385"/>
          </a:xfrm>
          <a:prstGeom prst="parallelogram">
            <a:avLst>
              <a:gd name="adj" fmla="val 100148"/>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prstClr val="white"/>
              </a:solidFill>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6" name="平行四边形 5"/>
          <p:cNvSpPr/>
          <p:nvPr/>
        </p:nvSpPr>
        <p:spPr>
          <a:xfrm>
            <a:off x="10993755" y="5520055"/>
            <a:ext cx="1198245" cy="977900"/>
          </a:xfrm>
          <a:prstGeom prst="parallelogram">
            <a:avLst>
              <a:gd name="adj" fmla="val 100148"/>
            </a:avLst>
          </a:prstGeom>
          <a:solidFill>
            <a:srgbClr val="E4E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prstClr val="white"/>
              </a:solidFill>
              <a:latin typeface="Arial" panose="020B0604020202020204" pitchFamily="34" charset="0"/>
              <a:ea typeface="思源黑体 CN Regular" panose="020B0500000000000000" pitchFamily="34" charset="-122"/>
              <a:cs typeface="+mn-ea"/>
              <a:sym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627086" y="954250"/>
            <a:ext cx="7802222"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627380" y="431165"/>
            <a:ext cx="3145790" cy="521970"/>
          </a:xfrm>
          <a:prstGeom prst="rect">
            <a:avLst/>
          </a:prstGeom>
        </p:spPr>
        <p:txBody>
          <a:bodyPr wrap="square">
            <a:spAutoFit/>
          </a:bodyPr>
          <a:lstStyle/>
          <a:p>
            <a:pPr algn="l"/>
            <a:r>
              <a:rPr lang="zh-CN" altLang="en-US"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1 </a:t>
            </a:r>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GPU</a:t>
            </a:r>
            <a:r>
              <a:rPr lang="zh-CN" altLang="en-US"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简介</a:t>
            </a:r>
            <a:endParaRPr lang="zh-CN" altLang="en-US" sz="2800" b="1" dirty="0">
              <a:solidFill>
                <a:srgbClr val="0070C0"/>
              </a:solidFill>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56" name="任意多边形 55"/>
          <p:cNvSpPr/>
          <p:nvPr/>
        </p:nvSpPr>
        <p:spPr>
          <a:xfrm>
            <a:off x="4782820" y="149860"/>
            <a:ext cx="38735" cy="692150"/>
          </a:xfrm>
          <a:custGeom>
            <a:avLst/>
            <a:gdLst>
              <a:gd name="connisteX0" fmla="*/ 37323 w 38452"/>
              <a:gd name="connsiteY0" fmla="*/ 0 h 692150"/>
              <a:gd name="connisteX1" fmla="*/ 37323 w 38452"/>
              <a:gd name="connsiteY1" fmla="*/ 85090 h 692150"/>
              <a:gd name="connisteX2" fmla="*/ 37323 w 38452"/>
              <a:gd name="connsiteY2" fmla="*/ 170180 h 692150"/>
              <a:gd name="connisteX3" fmla="*/ 37323 w 38452"/>
              <a:gd name="connsiteY3" fmla="*/ 243205 h 692150"/>
              <a:gd name="connisteX4" fmla="*/ 37323 w 38452"/>
              <a:gd name="connsiteY4" fmla="*/ 315595 h 692150"/>
              <a:gd name="connisteX5" fmla="*/ 25258 w 38452"/>
              <a:gd name="connsiteY5" fmla="*/ 388620 h 692150"/>
              <a:gd name="connisteX6" fmla="*/ 25258 w 38452"/>
              <a:gd name="connsiteY6" fmla="*/ 473710 h 692150"/>
              <a:gd name="connisteX7" fmla="*/ 13193 w 38452"/>
              <a:gd name="connsiteY7" fmla="*/ 546735 h 692150"/>
              <a:gd name="connisteX8" fmla="*/ 1128 w 38452"/>
              <a:gd name="connsiteY8" fmla="*/ 619125 h 692150"/>
              <a:gd name="connisteX9" fmla="*/ 1128 w 38452"/>
              <a:gd name="connsiteY9" fmla="*/ 692150 h 69215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Lst>
            <a:rect l="l" t="t" r="r" b="b"/>
            <a:pathLst>
              <a:path w="38453" h="692150">
                <a:moveTo>
                  <a:pt x="37324" y="0"/>
                </a:moveTo>
                <a:cubicBezTo>
                  <a:pt x="37324" y="15240"/>
                  <a:pt x="37324" y="50800"/>
                  <a:pt x="37324" y="85090"/>
                </a:cubicBezTo>
                <a:cubicBezTo>
                  <a:pt x="37324" y="119380"/>
                  <a:pt x="37324" y="138430"/>
                  <a:pt x="37324" y="170180"/>
                </a:cubicBezTo>
                <a:cubicBezTo>
                  <a:pt x="37324" y="201930"/>
                  <a:pt x="37324" y="213995"/>
                  <a:pt x="37324" y="243205"/>
                </a:cubicBezTo>
                <a:cubicBezTo>
                  <a:pt x="37324" y="272415"/>
                  <a:pt x="39864" y="286385"/>
                  <a:pt x="37324" y="315595"/>
                </a:cubicBezTo>
                <a:cubicBezTo>
                  <a:pt x="34784" y="344805"/>
                  <a:pt x="27799" y="356870"/>
                  <a:pt x="25259" y="388620"/>
                </a:cubicBezTo>
                <a:cubicBezTo>
                  <a:pt x="22719" y="420370"/>
                  <a:pt x="27799" y="441960"/>
                  <a:pt x="25259" y="473710"/>
                </a:cubicBezTo>
                <a:cubicBezTo>
                  <a:pt x="22719" y="505460"/>
                  <a:pt x="18274" y="517525"/>
                  <a:pt x="13194" y="546735"/>
                </a:cubicBezTo>
                <a:cubicBezTo>
                  <a:pt x="8114" y="575945"/>
                  <a:pt x="3669" y="589915"/>
                  <a:pt x="1129" y="619125"/>
                </a:cubicBezTo>
                <a:cubicBezTo>
                  <a:pt x="-1411" y="648335"/>
                  <a:pt x="1129" y="678815"/>
                  <a:pt x="1129" y="69215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627086" y="1296272"/>
            <a:ext cx="2671369" cy="4616648"/>
          </a:xfrm>
          <a:prstGeom prst="rect">
            <a:avLst/>
          </a:prstGeom>
          <a:noFill/>
        </p:spPr>
        <p:txBody>
          <a:bodyPr wrap="square" rtlCol="0" anchor="ctr">
            <a:spAutoFit/>
          </a:bodyPr>
          <a:lstStyle/>
          <a:p>
            <a:endParaRPr lang="en-US" altLang="zh-CN" dirty="0"/>
          </a:p>
          <a:p>
            <a:r>
              <a:rPr lang="en-US" altLang="zh-CN" sz="2400" b="1" dirty="0">
                <a:latin typeface="微软雅黑" panose="020B0503020204020204" pitchFamily="34" charset="-122"/>
                <a:ea typeface="微软雅黑" panose="020B0503020204020204" pitchFamily="34" charset="-122"/>
              </a:rPr>
              <a:t>V100</a:t>
            </a:r>
            <a:r>
              <a:rPr lang="zh-CN" altLang="en-US" sz="2400" b="1" dirty="0">
                <a:latin typeface="微软雅黑" panose="020B0503020204020204" pitchFamily="34" charset="-122"/>
                <a:ea typeface="微软雅黑" panose="020B0503020204020204" pitchFamily="34" charset="-122"/>
              </a:rPr>
              <a:t>架构：</a:t>
            </a:r>
            <a:endParaRPr lang="en-US" altLang="zh-CN" sz="2400" b="1" dirty="0">
              <a:latin typeface="微软雅黑" panose="020B0503020204020204" pitchFamily="34" charset="-122"/>
              <a:ea typeface="微软雅黑" panose="020B0503020204020204" pitchFamily="34" charset="-122"/>
            </a:endParaRPr>
          </a:p>
          <a:p>
            <a:endParaRPr lang="en-US" altLang="zh-CN" dirty="0"/>
          </a:p>
          <a:p>
            <a:pPr>
              <a:lnSpc>
                <a:spcPct val="150000"/>
              </a:lnSpc>
            </a:pPr>
            <a:r>
              <a:rPr lang="zh-CN" altLang="en-US" sz="2000" dirty="0">
                <a:latin typeface="微软雅黑" panose="020B0503020204020204" pitchFamily="34" charset="-122"/>
                <a:ea typeface="微软雅黑" panose="020B0503020204020204" pitchFamily="34" charset="-122"/>
              </a:rPr>
              <a:t>每个</a:t>
            </a:r>
            <a:r>
              <a:rPr lang="en-GB" altLang="zh-CN" sz="2000" dirty="0">
                <a:latin typeface="微软雅黑" panose="020B0503020204020204" pitchFamily="34" charset="-122"/>
                <a:ea typeface="微软雅黑" panose="020B0503020204020204" pitchFamily="34" charset="-122"/>
              </a:rPr>
              <a:t>SM</a:t>
            </a:r>
            <a:r>
              <a:rPr lang="zh-CN" altLang="en-US" sz="2000" dirty="0">
                <a:latin typeface="微软雅黑" panose="020B0503020204020204" pitchFamily="34" charset="-122"/>
                <a:ea typeface="微软雅黑" panose="020B0503020204020204" pitchFamily="34" charset="-122"/>
              </a:rPr>
              <a:t>拥有：</a:t>
            </a:r>
            <a:endParaRPr lang="zh-CN" altLang="en-US" sz="2000" dirty="0">
              <a:latin typeface="微软雅黑" panose="020B0503020204020204" pitchFamily="34" charset="-122"/>
              <a:ea typeface="微软雅黑" panose="020B0503020204020204" pitchFamily="34" charset="-122"/>
            </a:endParaRPr>
          </a:p>
          <a:p>
            <a:pPr>
              <a:lnSpc>
                <a:spcPct val="150000"/>
              </a:lnSpc>
            </a:pPr>
            <a:r>
              <a:rPr lang="zh-CN" altLang="en-US" sz="2000" dirty="0">
                <a:latin typeface="微软雅黑" panose="020B0503020204020204" pitchFamily="34" charset="-122"/>
                <a:ea typeface="微软雅黑" panose="020B0503020204020204" pitchFamily="34" charset="-122"/>
              </a:rPr>
              <a:t>    </a:t>
            </a:r>
            <a:r>
              <a:rPr lang="en-US" altLang="zh-CN" sz="2000" dirty="0">
                <a:latin typeface="微软雅黑" panose="020B0503020204020204" pitchFamily="34" charset="-122"/>
                <a:ea typeface="微软雅黑" panose="020B0503020204020204" pitchFamily="34" charset="-122"/>
              </a:rPr>
              <a:t>64</a:t>
            </a:r>
            <a:r>
              <a:rPr lang="zh-CN" altLang="en-US" sz="2000" dirty="0">
                <a:latin typeface="微软雅黑" panose="020B0503020204020204" pitchFamily="34" charset="-122"/>
                <a:ea typeface="微软雅黑" panose="020B0503020204020204" pitchFamily="34" charset="-122"/>
              </a:rPr>
              <a:t>个</a:t>
            </a:r>
            <a:r>
              <a:rPr lang="en-GB" altLang="zh-CN" sz="2000" dirty="0">
                <a:latin typeface="微软雅黑" panose="020B0503020204020204" pitchFamily="34" charset="-122"/>
                <a:ea typeface="微软雅黑" panose="020B0503020204020204" pitchFamily="34" charset="-122"/>
              </a:rPr>
              <a:t>FP32</a:t>
            </a:r>
            <a:r>
              <a:rPr lang="zh-CN" altLang="en-US" sz="2000" dirty="0">
                <a:latin typeface="微软雅黑" panose="020B0503020204020204" pitchFamily="34" charset="-122"/>
                <a:ea typeface="微软雅黑" panose="020B0503020204020204" pitchFamily="34" charset="-122"/>
              </a:rPr>
              <a:t>核心</a:t>
            </a:r>
            <a:endParaRPr lang="zh-CN" altLang="en-US" sz="2000" dirty="0">
              <a:latin typeface="微软雅黑" panose="020B0503020204020204" pitchFamily="34" charset="-122"/>
              <a:ea typeface="微软雅黑" panose="020B0503020204020204" pitchFamily="34" charset="-122"/>
            </a:endParaRPr>
          </a:p>
          <a:p>
            <a:pPr>
              <a:lnSpc>
                <a:spcPct val="150000"/>
              </a:lnSpc>
            </a:pPr>
            <a:r>
              <a:rPr lang="zh-CN" altLang="en-US" sz="2000" dirty="0">
                <a:latin typeface="微软雅黑" panose="020B0503020204020204" pitchFamily="34" charset="-122"/>
                <a:ea typeface="微软雅黑" panose="020B0503020204020204" pitchFamily="34" charset="-122"/>
              </a:rPr>
              <a:t>    </a:t>
            </a:r>
            <a:r>
              <a:rPr lang="en-US" altLang="zh-CN" sz="2000" dirty="0">
                <a:latin typeface="微软雅黑" panose="020B0503020204020204" pitchFamily="34" charset="-122"/>
                <a:ea typeface="微软雅黑" panose="020B0503020204020204" pitchFamily="34" charset="-122"/>
              </a:rPr>
              <a:t>64</a:t>
            </a:r>
            <a:r>
              <a:rPr lang="zh-CN" altLang="en-US" sz="2000" dirty="0">
                <a:latin typeface="微软雅黑" panose="020B0503020204020204" pitchFamily="34" charset="-122"/>
                <a:ea typeface="微软雅黑" panose="020B0503020204020204" pitchFamily="34" charset="-122"/>
              </a:rPr>
              <a:t>个</a:t>
            </a:r>
            <a:r>
              <a:rPr lang="en-GB" altLang="zh-CN" sz="2000" dirty="0">
                <a:latin typeface="微软雅黑" panose="020B0503020204020204" pitchFamily="34" charset="-122"/>
                <a:ea typeface="微软雅黑" panose="020B0503020204020204" pitchFamily="34" charset="-122"/>
              </a:rPr>
              <a:t>INT32</a:t>
            </a:r>
            <a:r>
              <a:rPr lang="zh-CN" altLang="en-US" sz="2000" dirty="0">
                <a:latin typeface="微软雅黑" panose="020B0503020204020204" pitchFamily="34" charset="-122"/>
                <a:ea typeface="微软雅黑" panose="020B0503020204020204" pitchFamily="34" charset="-122"/>
              </a:rPr>
              <a:t>核心</a:t>
            </a:r>
            <a:endParaRPr lang="zh-CN" altLang="en-US" sz="2000" dirty="0">
              <a:latin typeface="微软雅黑" panose="020B0503020204020204" pitchFamily="34" charset="-122"/>
              <a:ea typeface="微软雅黑" panose="020B0503020204020204" pitchFamily="34" charset="-122"/>
            </a:endParaRPr>
          </a:p>
          <a:p>
            <a:pPr>
              <a:lnSpc>
                <a:spcPct val="150000"/>
              </a:lnSpc>
            </a:pPr>
            <a:r>
              <a:rPr lang="zh-CN" altLang="en-US" sz="2000" dirty="0">
                <a:latin typeface="微软雅黑" panose="020B0503020204020204" pitchFamily="34" charset="-122"/>
                <a:ea typeface="微软雅黑" panose="020B0503020204020204" pitchFamily="34" charset="-122"/>
              </a:rPr>
              <a:t>    </a:t>
            </a:r>
            <a:r>
              <a:rPr lang="en-US" altLang="zh-CN" sz="2000" dirty="0">
                <a:latin typeface="微软雅黑" panose="020B0503020204020204" pitchFamily="34" charset="-122"/>
                <a:ea typeface="微软雅黑" panose="020B0503020204020204" pitchFamily="34" charset="-122"/>
              </a:rPr>
              <a:t>32</a:t>
            </a:r>
            <a:r>
              <a:rPr lang="zh-CN" altLang="en-US" sz="2000" dirty="0">
                <a:latin typeface="微软雅黑" panose="020B0503020204020204" pitchFamily="34" charset="-122"/>
                <a:ea typeface="微软雅黑" panose="020B0503020204020204" pitchFamily="34" charset="-122"/>
              </a:rPr>
              <a:t>个</a:t>
            </a:r>
            <a:r>
              <a:rPr lang="en-GB" altLang="zh-CN" sz="2000" dirty="0">
                <a:latin typeface="微软雅黑" panose="020B0503020204020204" pitchFamily="34" charset="-122"/>
                <a:ea typeface="微软雅黑" panose="020B0503020204020204" pitchFamily="34" charset="-122"/>
              </a:rPr>
              <a:t>FP64</a:t>
            </a:r>
            <a:r>
              <a:rPr lang="zh-CN" altLang="en-US" sz="2000" dirty="0">
                <a:latin typeface="微软雅黑" panose="020B0503020204020204" pitchFamily="34" charset="-122"/>
                <a:ea typeface="微软雅黑" panose="020B0503020204020204" pitchFamily="34" charset="-122"/>
              </a:rPr>
              <a:t>核心</a:t>
            </a:r>
            <a:endParaRPr lang="zh-CN" altLang="en-US" sz="2000" dirty="0">
              <a:latin typeface="微软雅黑" panose="020B0503020204020204" pitchFamily="34" charset="-122"/>
              <a:ea typeface="微软雅黑" panose="020B0503020204020204" pitchFamily="34" charset="-122"/>
            </a:endParaRPr>
          </a:p>
          <a:p>
            <a:pPr>
              <a:lnSpc>
                <a:spcPct val="150000"/>
              </a:lnSpc>
            </a:pPr>
            <a:r>
              <a:rPr lang="zh-CN" altLang="en-US" sz="2000" dirty="0">
                <a:latin typeface="微软雅黑" panose="020B0503020204020204" pitchFamily="34" charset="-122"/>
                <a:ea typeface="微软雅黑" panose="020B0503020204020204" pitchFamily="34" charset="-122"/>
              </a:rPr>
              <a:t>    </a:t>
            </a:r>
            <a:r>
              <a:rPr lang="en-US" altLang="zh-CN" sz="2000" dirty="0">
                <a:latin typeface="微软雅黑" panose="020B0503020204020204" pitchFamily="34" charset="-122"/>
                <a:ea typeface="微软雅黑" panose="020B0503020204020204" pitchFamily="34" charset="-122"/>
              </a:rPr>
              <a:t>8</a:t>
            </a:r>
            <a:r>
              <a:rPr lang="zh-CN" altLang="en-US" sz="2000" dirty="0">
                <a:latin typeface="微软雅黑" panose="020B0503020204020204" pitchFamily="34" charset="-122"/>
                <a:ea typeface="微软雅黑" panose="020B0503020204020204" pitchFamily="34" charset="-122"/>
              </a:rPr>
              <a:t>个</a:t>
            </a:r>
            <a:r>
              <a:rPr lang="en-GB" altLang="zh-CN" sz="2000" dirty="0">
                <a:latin typeface="微软雅黑" panose="020B0503020204020204" pitchFamily="34" charset="-122"/>
                <a:ea typeface="微软雅黑" panose="020B0503020204020204" pitchFamily="34" charset="-122"/>
              </a:rPr>
              <a:t>Tensor</a:t>
            </a:r>
            <a:r>
              <a:rPr lang="zh-CN" altLang="en-US" sz="2000" dirty="0">
                <a:latin typeface="微软雅黑" panose="020B0503020204020204" pitchFamily="34" charset="-122"/>
                <a:ea typeface="微软雅黑" panose="020B0503020204020204" pitchFamily="34" charset="-122"/>
              </a:rPr>
              <a:t>核心</a:t>
            </a:r>
            <a:endParaRPr lang="zh-CN" altLang="en-US" sz="2000" dirty="0">
              <a:latin typeface="微软雅黑" panose="020B0503020204020204" pitchFamily="34" charset="-122"/>
              <a:ea typeface="微软雅黑" panose="020B0503020204020204" pitchFamily="34" charset="-122"/>
            </a:endParaRPr>
          </a:p>
          <a:p>
            <a:pPr>
              <a:lnSpc>
                <a:spcPct val="150000"/>
              </a:lnSpc>
            </a:pPr>
            <a:r>
              <a:rPr lang="zh-CN" altLang="en-US" sz="2000" dirty="0">
                <a:latin typeface="微软雅黑" panose="020B0503020204020204" pitchFamily="34" charset="-122"/>
                <a:ea typeface="微软雅黑" panose="020B0503020204020204" pitchFamily="34" charset="-122"/>
              </a:rPr>
              <a:t>    </a:t>
            </a:r>
            <a:r>
              <a:rPr lang="en-US" altLang="zh-CN" sz="2000" dirty="0">
                <a:latin typeface="微软雅黑" panose="020B0503020204020204" pitchFamily="34" charset="-122"/>
                <a:ea typeface="微软雅黑" panose="020B0503020204020204" pitchFamily="34" charset="-122"/>
              </a:rPr>
              <a:t>4</a:t>
            </a:r>
            <a:r>
              <a:rPr lang="zh-CN" altLang="en-US" sz="2000" dirty="0">
                <a:latin typeface="微软雅黑" panose="020B0503020204020204" pitchFamily="34" charset="-122"/>
                <a:ea typeface="微软雅黑" panose="020B0503020204020204" pitchFamily="34" charset="-122"/>
              </a:rPr>
              <a:t>个纹理单元</a:t>
            </a:r>
            <a:endParaRPr lang="zh-CN" altLang="en-US" sz="2000" dirty="0">
              <a:latin typeface="微软雅黑" panose="020B0503020204020204" pitchFamily="34" charset="-122"/>
              <a:ea typeface="微软雅黑" panose="020B0503020204020204" pitchFamily="34" charset="-122"/>
            </a:endParaRPr>
          </a:p>
          <a:p>
            <a:endParaRPr lang="zh-CN" altLang="en-US" dirty="0"/>
          </a:p>
          <a:p>
            <a:endParaRPr lang="en-US" altLang="zh-CN" dirty="0"/>
          </a:p>
          <a:p>
            <a:r>
              <a:rPr lang="zh-CN" altLang="en-US" dirty="0"/>
              <a:t> </a:t>
            </a:r>
            <a:r>
              <a:rPr lang="en-US" altLang="zh-CN" dirty="0"/>
              <a:t>	</a:t>
            </a:r>
            <a:endParaRPr lang="zh-CN" altLang="zh-CN" sz="2000" dirty="0">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1"/>
          <a:stretch>
            <a:fillRect/>
          </a:stretch>
        </p:blipFill>
        <p:spPr>
          <a:xfrm>
            <a:off x="3373759" y="1160238"/>
            <a:ext cx="7943285" cy="5273059"/>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627086" y="954250"/>
            <a:ext cx="7802222"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627380" y="431165"/>
            <a:ext cx="3145790" cy="521970"/>
          </a:xfrm>
          <a:prstGeom prst="rect">
            <a:avLst/>
          </a:prstGeom>
        </p:spPr>
        <p:txBody>
          <a:bodyPr wrap="square">
            <a:spAutoFit/>
          </a:bodyPr>
          <a:lstStyle/>
          <a:p>
            <a:pPr algn="l"/>
            <a:r>
              <a:rPr lang="zh-CN" altLang="en-US"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1 </a:t>
            </a:r>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GPU</a:t>
            </a:r>
            <a:r>
              <a:rPr lang="zh-CN" altLang="en-US"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简介</a:t>
            </a:r>
            <a:endParaRPr lang="zh-CN" altLang="en-US" sz="2800" b="1" dirty="0">
              <a:solidFill>
                <a:srgbClr val="0070C0"/>
              </a:solidFill>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56" name="任意多边形 55"/>
          <p:cNvSpPr/>
          <p:nvPr/>
        </p:nvSpPr>
        <p:spPr>
          <a:xfrm>
            <a:off x="4782820" y="149860"/>
            <a:ext cx="38735" cy="692150"/>
          </a:xfrm>
          <a:custGeom>
            <a:avLst/>
            <a:gdLst>
              <a:gd name="connisteX0" fmla="*/ 37323 w 38452"/>
              <a:gd name="connsiteY0" fmla="*/ 0 h 692150"/>
              <a:gd name="connisteX1" fmla="*/ 37323 w 38452"/>
              <a:gd name="connsiteY1" fmla="*/ 85090 h 692150"/>
              <a:gd name="connisteX2" fmla="*/ 37323 w 38452"/>
              <a:gd name="connsiteY2" fmla="*/ 170180 h 692150"/>
              <a:gd name="connisteX3" fmla="*/ 37323 w 38452"/>
              <a:gd name="connsiteY3" fmla="*/ 243205 h 692150"/>
              <a:gd name="connisteX4" fmla="*/ 37323 w 38452"/>
              <a:gd name="connsiteY4" fmla="*/ 315595 h 692150"/>
              <a:gd name="connisteX5" fmla="*/ 25258 w 38452"/>
              <a:gd name="connsiteY5" fmla="*/ 388620 h 692150"/>
              <a:gd name="connisteX6" fmla="*/ 25258 w 38452"/>
              <a:gd name="connsiteY6" fmla="*/ 473710 h 692150"/>
              <a:gd name="connisteX7" fmla="*/ 13193 w 38452"/>
              <a:gd name="connsiteY7" fmla="*/ 546735 h 692150"/>
              <a:gd name="connisteX8" fmla="*/ 1128 w 38452"/>
              <a:gd name="connsiteY8" fmla="*/ 619125 h 692150"/>
              <a:gd name="connisteX9" fmla="*/ 1128 w 38452"/>
              <a:gd name="connsiteY9" fmla="*/ 692150 h 69215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Lst>
            <a:rect l="l" t="t" r="r" b="b"/>
            <a:pathLst>
              <a:path w="38453" h="692150">
                <a:moveTo>
                  <a:pt x="37324" y="0"/>
                </a:moveTo>
                <a:cubicBezTo>
                  <a:pt x="37324" y="15240"/>
                  <a:pt x="37324" y="50800"/>
                  <a:pt x="37324" y="85090"/>
                </a:cubicBezTo>
                <a:cubicBezTo>
                  <a:pt x="37324" y="119380"/>
                  <a:pt x="37324" y="138430"/>
                  <a:pt x="37324" y="170180"/>
                </a:cubicBezTo>
                <a:cubicBezTo>
                  <a:pt x="37324" y="201930"/>
                  <a:pt x="37324" y="213995"/>
                  <a:pt x="37324" y="243205"/>
                </a:cubicBezTo>
                <a:cubicBezTo>
                  <a:pt x="37324" y="272415"/>
                  <a:pt x="39864" y="286385"/>
                  <a:pt x="37324" y="315595"/>
                </a:cubicBezTo>
                <a:cubicBezTo>
                  <a:pt x="34784" y="344805"/>
                  <a:pt x="27799" y="356870"/>
                  <a:pt x="25259" y="388620"/>
                </a:cubicBezTo>
                <a:cubicBezTo>
                  <a:pt x="22719" y="420370"/>
                  <a:pt x="27799" y="441960"/>
                  <a:pt x="25259" y="473710"/>
                </a:cubicBezTo>
                <a:cubicBezTo>
                  <a:pt x="22719" y="505460"/>
                  <a:pt x="18274" y="517525"/>
                  <a:pt x="13194" y="546735"/>
                </a:cubicBezTo>
                <a:cubicBezTo>
                  <a:pt x="8114" y="575945"/>
                  <a:pt x="3669" y="589915"/>
                  <a:pt x="1129" y="619125"/>
                </a:cubicBezTo>
                <a:cubicBezTo>
                  <a:pt x="-1411" y="648335"/>
                  <a:pt x="1129" y="678815"/>
                  <a:pt x="1129" y="69215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627086" y="842010"/>
            <a:ext cx="3848095" cy="1569660"/>
          </a:xfrm>
          <a:prstGeom prst="rect">
            <a:avLst/>
          </a:prstGeom>
          <a:noFill/>
        </p:spPr>
        <p:txBody>
          <a:bodyPr wrap="square" rtlCol="0" anchor="ctr">
            <a:spAutoFit/>
          </a:bodyPr>
          <a:lstStyle/>
          <a:p>
            <a:endParaRPr lang="en-US" altLang="zh-CN" dirty="0"/>
          </a:p>
          <a:p>
            <a:r>
              <a:rPr lang="en-US" altLang="zh-CN" sz="2400" b="1" dirty="0">
                <a:latin typeface="微软雅黑" panose="020B0503020204020204" pitchFamily="34" charset="-122"/>
                <a:ea typeface="微软雅黑" panose="020B0503020204020204" pitchFamily="34" charset="-122"/>
              </a:rPr>
              <a:t>1.6</a:t>
            </a:r>
            <a:r>
              <a:rPr lang="zh-CN" altLang="en-US" sz="2400" b="1" dirty="0">
                <a:latin typeface="微软雅黑" panose="020B0503020204020204" pitchFamily="34" charset="-122"/>
                <a:ea typeface="微软雅黑" panose="020B0503020204020204" pitchFamily="34" charset="-122"/>
              </a:rPr>
              <a:t> </a:t>
            </a:r>
            <a:r>
              <a:rPr lang="en-GB" altLang="zh-CN" sz="2400" b="1" dirty="0">
                <a:latin typeface="微软雅黑" panose="020B0503020204020204" pitchFamily="34" charset="-122"/>
                <a:ea typeface="微软雅黑" panose="020B0503020204020204" pitchFamily="34" charset="-122"/>
              </a:rPr>
              <a:t>G80</a:t>
            </a:r>
            <a:r>
              <a:rPr lang="zh-CN" altLang="en-US" sz="2400" b="1" dirty="0">
                <a:latin typeface="微软雅黑" panose="020B0503020204020204" pitchFamily="34" charset="-122"/>
                <a:ea typeface="微软雅黑" panose="020B0503020204020204" pitchFamily="34" charset="-122"/>
              </a:rPr>
              <a:t>架构模型</a:t>
            </a:r>
            <a:endParaRPr lang="zh-CN" altLang="en-US" sz="2400" b="1" dirty="0">
              <a:latin typeface="微软雅黑" panose="020B0503020204020204" pitchFamily="34" charset="-122"/>
              <a:ea typeface="微软雅黑" panose="020B0503020204020204" pitchFamily="34" charset="-122"/>
            </a:endParaRPr>
          </a:p>
          <a:p>
            <a:endParaRPr lang="zh-CN" altLang="en-US" dirty="0"/>
          </a:p>
          <a:p>
            <a:endParaRPr lang="en-US" altLang="zh-CN" dirty="0"/>
          </a:p>
          <a:p>
            <a:r>
              <a:rPr lang="zh-CN" altLang="en-US" dirty="0"/>
              <a:t> </a:t>
            </a:r>
            <a:r>
              <a:rPr lang="en-US" altLang="zh-CN" dirty="0"/>
              <a:t>	</a:t>
            </a:r>
            <a:endParaRPr lang="zh-CN" altLang="zh-CN" sz="2000" dirty="0">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1341319" y="1626838"/>
            <a:ext cx="9168902" cy="5008783"/>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627086" y="954250"/>
            <a:ext cx="7802222"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627380" y="431165"/>
            <a:ext cx="3145790" cy="521970"/>
          </a:xfrm>
          <a:prstGeom prst="rect">
            <a:avLst/>
          </a:prstGeom>
        </p:spPr>
        <p:txBody>
          <a:bodyPr wrap="square">
            <a:spAutoFit/>
          </a:bodyPr>
          <a:lstStyle/>
          <a:p>
            <a:pPr algn="l"/>
            <a:r>
              <a:rPr lang="zh-CN" altLang="en-US"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1 </a:t>
            </a:r>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GPU</a:t>
            </a:r>
            <a:r>
              <a:rPr lang="zh-CN" altLang="en-US"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简介</a:t>
            </a:r>
            <a:endParaRPr lang="zh-CN" altLang="en-US" sz="2800" b="1" dirty="0">
              <a:solidFill>
                <a:srgbClr val="0070C0"/>
              </a:solidFill>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56" name="任意多边形 55"/>
          <p:cNvSpPr/>
          <p:nvPr/>
        </p:nvSpPr>
        <p:spPr>
          <a:xfrm>
            <a:off x="4782820" y="149860"/>
            <a:ext cx="38735" cy="692150"/>
          </a:xfrm>
          <a:custGeom>
            <a:avLst/>
            <a:gdLst>
              <a:gd name="connisteX0" fmla="*/ 37323 w 38452"/>
              <a:gd name="connsiteY0" fmla="*/ 0 h 692150"/>
              <a:gd name="connisteX1" fmla="*/ 37323 w 38452"/>
              <a:gd name="connsiteY1" fmla="*/ 85090 h 692150"/>
              <a:gd name="connisteX2" fmla="*/ 37323 w 38452"/>
              <a:gd name="connsiteY2" fmla="*/ 170180 h 692150"/>
              <a:gd name="connisteX3" fmla="*/ 37323 w 38452"/>
              <a:gd name="connsiteY3" fmla="*/ 243205 h 692150"/>
              <a:gd name="connisteX4" fmla="*/ 37323 w 38452"/>
              <a:gd name="connsiteY4" fmla="*/ 315595 h 692150"/>
              <a:gd name="connisteX5" fmla="*/ 25258 w 38452"/>
              <a:gd name="connsiteY5" fmla="*/ 388620 h 692150"/>
              <a:gd name="connisteX6" fmla="*/ 25258 w 38452"/>
              <a:gd name="connsiteY6" fmla="*/ 473710 h 692150"/>
              <a:gd name="connisteX7" fmla="*/ 13193 w 38452"/>
              <a:gd name="connsiteY7" fmla="*/ 546735 h 692150"/>
              <a:gd name="connisteX8" fmla="*/ 1128 w 38452"/>
              <a:gd name="connsiteY8" fmla="*/ 619125 h 692150"/>
              <a:gd name="connisteX9" fmla="*/ 1128 w 38452"/>
              <a:gd name="connsiteY9" fmla="*/ 692150 h 69215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Lst>
            <a:rect l="l" t="t" r="r" b="b"/>
            <a:pathLst>
              <a:path w="38453" h="692150">
                <a:moveTo>
                  <a:pt x="37324" y="0"/>
                </a:moveTo>
                <a:cubicBezTo>
                  <a:pt x="37324" y="15240"/>
                  <a:pt x="37324" y="50800"/>
                  <a:pt x="37324" y="85090"/>
                </a:cubicBezTo>
                <a:cubicBezTo>
                  <a:pt x="37324" y="119380"/>
                  <a:pt x="37324" y="138430"/>
                  <a:pt x="37324" y="170180"/>
                </a:cubicBezTo>
                <a:cubicBezTo>
                  <a:pt x="37324" y="201930"/>
                  <a:pt x="37324" y="213995"/>
                  <a:pt x="37324" y="243205"/>
                </a:cubicBezTo>
                <a:cubicBezTo>
                  <a:pt x="37324" y="272415"/>
                  <a:pt x="39864" y="286385"/>
                  <a:pt x="37324" y="315595"/>
                </a:cubicBezTo>
                <a:cubicBezTo>
                  <a:pt x="34784" y="344805"/>
                  <a:pt x="27799" y="356870"/>
                  <a:pt x="25259" y="388620"/>
                </a:cubicBezTo>
                <a:cubicBezTo>
                  <a:pt x="22719" y="420370"/>
                  <a:pt x="27799" y="441960"/>
                  <a:pt x="25259" y="473710"/>
                </a:cubicBezTo>
                <a:cubicBezTo>
                  <a:pt x="22719" y="505460"/>
                  <a:pt x="18274" y="517525"/>
                  <a:pt x="13194" y="546735"/>
                </a:cubicBezTo>
                <a:cubicBezTo>
                  <a:pt x="8114" y="575945"/>
                  <a:pt x="3669" y="589915"/>
                  <a:pt x="1129" y="619125"/>
                </a:cubicBezTo>
                <a:cubicBezTo>
                  <a:pt x="-1411" y="648335"/>
                  <a:pt x="1129" y="678815"/>
                  <a:pt x="1129" y="69215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1154210" y="1352828"/>
            <a:ext cx="10076773" cy="5355312"/>
          </a:xfrm>
          <a:prstGeom prst="rect">
            <a:avLst/>
          </a:prstGeom>
          <a:noFill/>
        </p:spPr>
        <p:txBody>
          <a:bodyPr wrap="square" rtlCol="0" anchor="ctr">
            <a:spAutoFit/>
          </a:bodyPr>
          <a:lstStyle/>
          <a:p>
            <a:pPr>
              <a:lnSpc>
                <a:spcPct val="150000"/>
              </a:lnSpc>
            </a:pPr>
            <a:r>
              <a:rPr lang="en-US" altLang="zh-CN" sz="2400" dirty="0">
                <a:latin typeface="微软雅黑" panose="020B0503020204020204" pitchFamily="34" charset="-122"/>
                <a:ea typeface="微软雅黑" panose="020B0503020204020204" pitchFamily="34" charset="-122"/>
              </a:rPr>
              <a:t>DGX-1GPU</a:t>
            </a:r>
            <a:r>
              <a:rPr lang="zh-CN" altLang="zh-CN" sz="2400" dirty="0">
                <a:latin typeface="微软雅黑" panose="020B0503020204020204" pitchFamily="34" charset="-122"/>
                <a:ea typeface="微软雅黑" panose="020B0503020204020204" pitchFamily="34" charset="-122"/>
              </a:rPr>
              <a:t>服务器</a:t>
            </a:r>
            <a:r>
              <a:rPr lang="zh-CN" altLang="en-US" sz="2400" dirty="0">
                <a:latin typeface="微软雅黑" panose="020B0503020204020204" pitchFamily="34" charset="-122"/>
                <a:ea typeface="微软雅黑" panose="020B0503020204020204" pitchFamily="34" charset="-122"/>
                <a:sym typeface="Wingdings" panose="05000000000000000000" pitchFamily="2" charset="2"/>
              </a:rPr>
              <a:t>： （由</a:t>
            </a:r>
            <a:r>
              <a:rPr lang="en-US" altLang="zh-CN" sz="2400" dirty="0">
                <a:latin typeface="微软雅黑" panose="020B0503020204020204" pitchFamily="34" charset="-122"/>
                <a:ea typeface="微软雅黑" panose="020B0503020204020204" pitchFamily="34" charset="-122"/>
                <a:sym typeface="Wingdings" panose="05000000000000000000" pitchFamily="2" charset="2"/>
              </a:rPr>
              <a:t>GPU</a:t>
            </a:r>
            <a:r>
              <a:rPr lang="zh-CN" altLang="en-US" sz="2400" dirty="0">
                <a:latin typeface="微软雅黑" panose="020B0503020204020204" pitchFamily="34" charset="-122"/>
                <a:ea typeface="微软雅黑" panose="020B0503020204020204" pitchFamily="34" charset="-122"/>
                <a:sym typeface="Wingdings" panose="05000000000000000000" pitchFamily="2" charset="2"/>
              </a:rPr>
              <a:t>构建的计算服务器）</a:t>
            </a:r>
            <a:endParaRPr lang="en-US" altLang="zh-CN" sz="2400" dirty="0">
              <a:latin typeface="微软雅黑" panose="020B0503020204020204" pitchFamily="34" charset="-122"/>
              <a:ea typeface="微软雅黑" panose="020B0503020204020204" pitchFamily="34" charset="-122"/>
            </a:endParaRPr>
          </a:p>
          <a:p>
            <a:pPr>
              <a:lnSpc>
                <a:spcPct val="150000"/>
              </a:lnSpc>
            </a:pPr>
            <a:endParaRPr lang="en-US" altLang="zh-CN" sz="2400" dirty="0">
              <a:latin typeface="微软雅黑" panose="020B0503020204020204" pitchFamily="34" charset="-122"/>
              <a:ea typeface="微软雅黑" panose="020B0503020204020204" pitchFamily="34" charset="-122"/>
            </a:endParaRPr>
          </a:p>
          <a:p>
            <a:pPr>
              <a:lnSpc>
                <a:spcPct val="150000"/>
              </a:lnSpc>
            </a:pPr>
            <a:r>
              <a:rPr lang="zh-CN" altLang="en-US" sz="2400" dirty="0">
                <a:latin typeface="微软雅黑" panose="020B0503020204020204" pitchFamily="34" charset="-122"/>
                <a:ea typeface="微软雅黑" panose="020B0503020204020204" pitchFamily="34" charset="-122"/>
              </a:rPr>
              <a:t>    </a:t>
            </a:r>
            <a:r>
              <a:rPr lang="zh-CN" altLang="zh-CN" sz="2000" dirty="0">
                <a:latin typeface="微软雅黑" panose="020B0503020204020204" pitchFamily="34" charset="-122"/>
                <a:ea typeface="微软雅黑" panose="020B0503020204020204" pitchFamily="34" charset="-122"/>
              </a:rPr>
              <a:t>拥有</a:t>
            </a:r>
            <a:r>
              <a:rPr lang="en-US" altLang="zh-CN" sz="2000" dirty="0">
                <a:latin typeface="微软雅黑" panose="020B0503020204020204" pitchFamily="34" charset="-122"/>
                <a:ea typeface="微软雅黑" panose="020B0503020204020204" pitchFamily="34" charset="-122"/>
              </a:rPr>
              <a:t> 8 </a:t>
            </a:r>
            <a:r>
              <a:rPr lang="zh-CN" altLang="zh-CN" sz="2000" dirty="0">
                <a:latin typeface="微软雅黑" panose="020B0503020204020204" pitchFamily="34" charset="-122"/>
                <a:ea typeface="微软雅黑" panose="020B0503020204020204" pitchFamily="34" charset="-122"/>
              </a:rPr>
              <a:t>颗帕斯卡架构</a:t>
            </a:r>
            <a:r>
              <a:rPr lang="en-US" altLang="zh-CN" sz="2000" dirty="0">
                <a:latin typeface="微软雅黑" panose="020B0503020204020204" pitchFamily="34" charset="-122"/>
                <a:ea typeface="微软雅黑" panose="020B0503020204020204" pitchFamily="34" charset="-122"/>
              </a:rPr>
              <a:t> GP100 </a:t>
            </a:r>
            <a:r>
              <a:rPr lang="zh-CN" altLang="zh-CN" sz="2000" dirty="0">
                <a:latin typeface="微软雅黑" panose="020B0503020204020204" pitchFamily="34" charset="-122"/>
                <a:ea typeface="微软雅黑" panose="020B0503020204020204" pitchFamily="34" charset="-122"/>
              </a:rPr>
              <a:t>核心的</a:t>
            </a:r>
            <a:r>
              <a:rPr lang="en-US" altLang="zh-CN" sz="2000" dirty="0">
                <a:latin typeface="微软雅黑" panose="020B0503020204020204" pitchFamily="34" charset="-122"/>
                <a:ea typeface="微软雅黑" panose="020B0503020204020204" pitchFamily="34" charset="-122"/>
              </a:rPr>
              <a:t> Tesla P100 GPU</a:t>
            </a:r>
            <a:endParaRPr lang="en-US" altLang="zh-CN" sz="2000" dirty="0">
              <a:latin typeface="微软雅黑" panose="020B0503020204020204" pitchFamily="34" charset="-122"/>
              <a:ea typeface="微软雅黑" panose="020B0503020204020204" pitchFamily="34" charset="-122"/>
            </a:endParaRPr>
          </a:p>
          <a:p>
            <a:pPr>
              <a:lnSpc>
                <a:spcPct val="150000"/>
              </a:lnSpc>
            </a:pPr>
            <a:r>
              <a:rPr lang="zh-CN" altLang="en-US" sz="2000" dirty="0">
                <a:latin typeface="微软雅黑" panose="020B0503020204020204" pitchFamily="34" charset="-122"/>
                <a:ea typeface="微软雅黑" panose="020B0503020204020204" pitchFamily="34" charset="-122"/>
              </a:rPr>
              <a:t>     </a:t>
            </a:r>
            <a:r>
              <a:rPr lang="zh-CN" altLang="zh-CN" sz="2000" dirty="0">
                <a:latin typeface="微软雅黑" panose="020B0503020204020204" pitchFamily="34" charset="-122"/>
                <a:ea typeface="微软雅黑" panose="020B0503020204020204" pitchFamily="34" charset="-122"/>
              </a:rPr>
              <a:t>显存</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8</a:t>
            </a:r>
            <a:r>
              <a:rPr lang="zh-CN" altLang="en-US" sz="2000" dirty="0">
                <a:latin typeface="微软雅黑" panose="020B0503020204020204" pitchFamily="34" charset="-122"/>
                <a:ea typeface="微软雅黑" panose="020B0503020204020204" pitchFamily="34" charset="-122"/>
              </a:rPr>
              <a:t> </a:t>
            </a:r>
            <a:r>
              <a:rPr lang="en-US" altLang="zh-CN" sz="2000" dirty="0">
                <a:latin typeface="微软雅黑" panose="020B0503020204020204" pitchFamily="34" charset="-122"/>
                <a:ea typeface="微软雅黑" panose="020B0503020204020204" pitchFamily="34" charset="-122"/>
              </a:rPr>
              <a:t>x</a:t>
            </a:r>
            <a:r>
              <a:rPr lang="zh-CN" altLang="en-US" sz="2000" dirty="0">
                <a:latin typeface="微软雅黑" panose="020B0503020204020204" pitchFamily="34" charset="-122"/>
                <a:ea typeface="微软雅黑" panose="020B0503020204020204" pitchFamily="34" charset="-122"/>
              </a:rPr>
              <a:t> </a:t>
            </a:r>
            <a:r>
              <a:rPr lang="en-US" altLang="zh-CN" sz="2000" dirty="0">
                <a:latin typeface="微软雅黑" panose="020B0503020204020204" pitchFamily="34" charset="-122"/>
                <a:ea typeface="微软雅黑" panose="020B0503020204020204" pitchFamily="34" charset="-122"/>
              </a:rPr>
              <a:t>16G</a:t>
            </a:r>
            <a:r>
              <a:rPr lang="zh-CN" altLang="en-US" sz="2000" dirty="0">
                <a:latin typeface="微软雅黑" panose="020B0503020204020204" pitchFamily="34" charset="-122"/>
                <a:ea typeface="微软雅黑" panose="020B0503020204020204" pitchFamily="34" charset="-122"/>
              </a:rPr>
              <a:t> </a:t>
            </a:r>
            <a:r>
              <a:rPr lang="en-US" altLang="zh-CN" sz="2000" dirty="0">
                <a:latin typeface="微软雅黑" panose="020B0503020204020204" pitchFamily="34" charset="-122"/>
                <a:ea typeface="微软雅黑" panose="020B0503020204020204" pitchFamily="34" charset="-122"/>
              </a:rPr>
              <a:t>= 128 GB </a:t>
            </a:r>
            <a:endParaRPr lang="en-US" altLang="zh-CN" sz="2000" dirty="0">
              <a:latin typeface="微软雅黑" panose="020B0503020204020204" pitchFamily="34" charset="-122"/>
              <a:ea typeface="微软雅黑" panose="020B0503020204020204" pitchFamily="34" charset="-122"/>
            </a:endParaRPr>
          </a:p>
          <a:p>
            <a:pPr>
              <a:lnSpc>
                <a:spcPct val="150000"/>
              </a:lnSpc>
            </a:pPr>
            <a:r>
              <a:rPr lang="zh-CN" altLang="en-US" sz="2000" dirty="0">
                <a:latin typeface="微软雅黑" panose="020B0503020204020204" pitchFamily="34" charset="-122"/>
                <a:ea typeface="微软雅黑" panose="020B0503020204020204" pitchFamily="34" charset="-122"/>
              </a:rPr>
              <a:t>     </a:t>
            </a:r>
            <a:r>
              <a:rPr lang="zh-CN" altLang="zh-CN" sz="2000" dirty="0">
                <a:latin typeface="微软雅黑" panose="020B0503020204020204" pitchFamily="34" charset="-122"/>
                <a:ea typeface="微软雅黑" panose="020B0503020204020204" pitchFamily="34" charset="-122"/>
              </a:rPr>
              <a:t>浮点运算（</a:t>
            </a:r>
            <a:r>
              <a:rPr lang="en-US" altLang="zh-CN" sz="2000" dirty="0">
                <a:latin typeface="微软雅黑" panose="020B0503020204020204" pitchFamily="34" charset="-122"/>
                <a:ea typeface="微软雅黑" panose="020B0503020204020204" pitchFamily="34" charset="-122"/>
              </a:rPr>
              <a:t>FP16) </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170 </a:t>
            </a:r>
            <a:r>
              <a:rPr lang="en-US" altLang="zh-CN" sz="2000" dirty="0" err="1">
                <a:latin typeface="微软雅黑" panose="020B0503020204020204" pitchFamily="34" charset="-122"/>
                <a:ea typeface="微软雅黑" panose="020B0503020204020204" pitchFamily="34" charset="-122"/>
              </a:rPr>
              <a:t>Tflops</a:t>
            </a:r>
            <a:r>
              <a:rPr lang="zh-CN" altLang="zh-CN" sz="2000" dirty="0">
                <a:latin typeface="微软雅黑" panose="020B0503020204020204" pitchFamily="34" charset="-122"/>
                <a:ea typeface="微软雅黑" panose="020B0503020204020204" pitchFamily="34" charset="-122"/>
              </a:rPr>
              <a:t>（相当于</a:t>
            </a:r>
            <a:r>
              <a:rPr lang="en-US" altLang="zh-CN" sz="2000" dirty="0">
                <a:latin typeface="微软雅黑" panose="020B0503020204020204" pitchFamily="34" charset="-122"/>
                <a:ea typeface="微软雅黑" panose="020B0503020204020204" pitchFamily="34" charset="-122"/>
              </a:rPr>
              <a:t> 250 </a:t>
            </a:r>
            <a:r>
              <a:rPr lang="zh-CN" altLang="zh-CN" sz="2000" dirty="0">
                <a:latin typeface="微软雅黑" panose="020B0503020204020204" pitchFamily="34" charset="-122"/>
                <a:ea typeface="微软雅黑" panose="020B0503020204020204" pitchFamily="34" charset="-122"/>
              </a:rPr>
              <a:t>个</a:t>
            </a:r>
            <a:r>
              <a:rPr lang="en-US" altLang="zh-CN" sz="2000" dirty="0">
                <a:latin typeface="微软雅黑" panose="020B0503020204020204" pitchFamily="34" charset="-122"/>
                <a:ea typeface="微软雅黑" panose="020B0503020204020204" pitchFamily="34" charset="-122"/>
              </a:rPr>
              <a:t>8</a:t>
            </a:r>
            <a:r>
              <a:rPr lang="zh-CN" altLang="en-US" sz="2000" dirty="0">
                <a:latin typeface="微软雅黑" panose="020B0503020204020204" pitchFamily="34" charset="-122"/>
                <a:ea typeface="微软雅黑" panose="020B0503020204020204" pitchFamily="34" charset="-122"/>
              </a:rPr>
              <a:t>核心的</a:t>
            </a:r>
            <a:r>
              <a:rPr lang="en-US" altLang="zh-CN" sz="2000" dirty="0">
                <a:latin typeface="微软雅黑" panose="020B0503020204020204" pitchFamily="34" charset="-122"/>
                <a:ea typeface="微软雅黑" panose="020B0503020204020204" pitchFamily="34" charset="-122"/>
              </a:rPr>
              <a:t>x86</a:t>
            </a:r>
            <a:r>
              <a:rPr lang="zh-CN" altLang="zh-CN" sz="2000" dirty="0">
                <a:latin typeface="微软雅黑" panose="020B0503020204020204" pitchFamily="34" charset="-122"/>
                <a:ea typeface="微软雅黑" panose="020B0503020204020204" pitchFamily="34" charset="-122"/>
              </a:rPr>
              <a:t>服务器）</a:t>
            </a:r>
            <a:endParaRPr lang="en-US" altLang="zh-CN" sz="2000" dirty="0">
              <a:latin typeface="微软雅黑" panose="020B0503020204020204" pitchFamily="34" charset="-122"/>
              <a:ea typeface="微软雅黑" panose="020B0503020204020204" pitchFamily="34" charset="-122"/>
            </a:endParaRPr>
          </a:p>
          <a:p>
            <a:pPr>
              <a:lnSpc>
                <a:spcPct val="150000"/>
              </a:lnSpc>
            </a:pPr>
            <a:r>
              <a:rPr lang="zh-CN" altLang="en-US" sz="2000" dirty="0">
                <a:latin typeface="微软雅黑" panose="020B0503020204020204" pitchFamily="34" charset="-122"/>
                <a:ea typeface="微软雅黑" panose="020B0503020204020204" pitchFamily="34" charset="-122"/>
              </a:rPr>
              <a:t>     存储：</a:t>
            </a:r>
            <a:r>
              <a:rPr lang="en-US" altLang="zh-CN" sz="2000" dirty="0">
                <a:latin typeface="微软雅黑" panose="020B0503020204020204" pitchFamily="34" charset="-122"/>
                <a:ea typeface="微软雅黑" panose="020B0503020204020204" pitchFamily="34" charset="-122"/>
              </a:rPr>
              <a:t>7 TB </a:t>
            </a:r>
            <a:r>
              <a:rPr lang="zh-CN" altLang="zh-CN" sz="2000" dirty="0">
                <a:latin typeface="微软雅黑" panose="020B0503020204020204" pitchFamily="34" charset="-122"/>
                <a:ea typeface="微软雅黑" panose="020B0503020204020204" pitchFamily="34" charset="-122"/>
              </a:rPr>
              <a:t>的</a:t>
            </a:r>
            <a:r>
              <a:rPr lang="en-US" altLang="zh-CN" sz="2000" dirty="0">
                <a:latin typeface="微软雅黑" panose="020B0503020204020204" pitchFamily="34" charset="-122"/>
                <a:ea typeface="微软雅黑" panose="020B0503020204020204" pitchFamily="34" charset="-122"/>
              </a:rPr>
              <a:t> SSD</a:t>
            </a:r>
            <a:r>
              <a:rPr lang="zh-CN" altLang="zh-CN" sz="2000" dirty="0">
                <a:latin typeface="微软雅黑" panose="020B0503020204020204" pitchFamily="34" charset="-122"/>
                <a:ea typeface="微软雅黑" panose="020B0503020204020204" pitchFamily="34" charset="-122"/>
              </a:rPr>
              <a:t>，</a:t>
            </a:r>
            <a:endParaRPr lang="en-US" altLang="zh-CN" sz="2000" dirty="0">
              <a:latin typeface="微软雅黑" panose="020B0503020204020204" pitchFamily="34" charset="-122"/>
              <a:ea typeface="微软雅黑" panose="020B0503020204020204" pitchFamily="34" charset="-122"/>
            </a:endParaRPr>
          </a:p>
          <a:p>
            <a:pPr>
              <a:lnSpc>
                <a:spcPct val="150000"/>
              </a:lnSpc>
            </a:pPr>
            <a:r>
              <a:rPr lang="zh-CN" altLang="en-US" sz="2000" dirty="0">
                <a:latin typeface="微软雅黑" panose="020B0503020204020204" pitchFamily="34" charset="-122"/>
                <a:ea typeface="微软雅黑" panose="020B0503020204020204" pitchFamily="34" charset="-122"/>
              </a:rPr>
              <a:t>     </a:t>
            </a:r>
            <a:r>
              <a:rPr lang="en-US" altLang="zh-CN" sz="2000" dirty="0">
                <a:latin typeface="微软雅黑" panose="020B0503020204020204" pitchFamily="34" charset="-122"/>
                <a:ea typeface="微软雅黑" panose="020B0503020204020204" pitchFamily="34" charset="-122"/>
              </a:rPr>
              <a:t>CPU</a:t>
            </a:r>
            <a:r>
              <a:rPr lang="zh-CN" altLang="en-US" sz="2000" dirty="0">
                <a:latin typeface="微软雅黑" panose="020B0503020204020204" pitchFamily="34" charset="-122"/>
                <a:ea typeface="微软雅黑" panose="020B0503020204020204" pitchFamily="34" charset="-122"/>
              </a:rPr>
              <a:t>：</a:t>
            </a:r>
            <a:r>
              <a:rPr lang="zh-CN" altLang="zh-CN" sz="2000" dirty="0">
                <a:latin typeface="微软雅黑" panose="020B0503020204020204" pitchFamily="34" charset="-122"/>
                <a:ea typeface="微软雅黑" panose="020B0503020204020204" pitchFamily="34" charset="-122"/>
              </a:rPr>
              <a:t>两颗</a:t>
            </a:r>
            <a:r>
              <a:rPr lang="en-US" altLang="zh-CN" sz="2000" dirty="0">
                <a:latin typeface="微软雅黑" panose="020B0503020204020204" pitchFamily="34" charset="-122"/>
                <a:ea typeface="微软雅黑" panose="020B0503020204020204" pitchFamily="34" charset="-122"/>
              </a:rPr>
              <a:t> 16 </a:t>
            </a:r>
            <a:r>
              <a:rPr lang="zh-CN" altLang="zh-CN" sz="2000" dirty="0">
                <a:latin typeface="微软雅黑" panose="020B0503020204020204" pitchFamily="34" charset="-122"/>
                <a:ea typeface="微软雅黑" panose="020B0503020204020204" pitchFamily="34" charset="-122"/>
              </a:rPr>
              <a:t>核心的</a:t>
            </a:r>
            <a:r>
              <a:rPr lang="en-US" altLang="zh-CN" sz="2000" dirty="0">
                <a:latin typeface="微软雅黑" panose="020B0503020204020204" pitchFamily="34" charset="-122"/>
                <a:ea typeface="微软雅黑" panose="020B0503020204020204" pitchFamily="34" charset="-122"/>
              </a:rPr>
              <a:t> Xeon E5-2698v3 </a:t>
            </a:r>
            <a:r>
              <a:rPr lang="zh-CN" altLang="zh-CN" sz="2000" dirty="0">
                <a:latin typeface="微软雅黑" panose="020B0503020204020204" pitchFamily="34" charset="-122"/>
                <a:ea typeface="微软雅黑" panose="020B0503020204020204" pitchFamily="34" charset="-122"/>
              </a:rPr>
              <a:t>以及</a:t>
            </a:r>
            <a:r>
              <a:rPr lang="en-US" altLang="zh-CN" sz="2000" dirty="0">
                <a:latin typeface="微软雅黑" panose="020B0503020204020204" pitchFamily="34" charset="-122"/>
                <a:ea typeface="微软雅黑" panose="020B0503020204020204" pitchFamily="34" charset="-122"/>
              </a:rPr>
              <a:t> 512 GB </a:t>
            </a:r>
            <a:r>
              <a:rPr lang="zh-CN" altLang="zh-CN" sz="2000" dirty="0">
                <a:latin typeface="微软雅黑" panose="020B0503020204020204" pitchFamily="34" charset="-122"/>
                <a:ea typeface="微软雅黑" panose="020B0503020204020204" pitchFamily="34" charset="-122"/>
              </a:rPr>
              <a:t>的</a:t>
            </a:r>
            <a:r>
              <a:rPr lang="en-US" altLang="zh-CN" sz="2000" dirty="0">
                <a:latin typeface="微软雅黑" panose="020B0503020204020204" pitchFamily="34" charset="-122"/>
                <a:ea typeface="微软雅黑" panose="020B0503020204020204" pitchFamily="34" charset="-122"/>
              </a:rPr>
              <a:t> DDR4 </a:t>
            </a:r>
            <a:r>
              <a:rPr lang="zh-CN" altLang="zh-CN" sz="2000" dirty="0">
                <a:latin typeface="微软雅黑" panose="020B0503020204020204" pitchFamily="34" charset="-122"/>
                <a:ea typeface="微软雅黑" panose="020B0503020204020204" pitchFamily="34" charset="-122"/>
              </a:rPr>
              <a:t>内存</a:t>
            </a:r>
            <a:endParaRPr lang="en-US" altLang="zh-CN" sz="2000" dirty="0">
              <a:latin typeface="微软雅黑" panose="020B0503020204020204" pitchFamily="34" charset="-122"/>
              <a:ea typeface="微软雅黑" panose="020B0503020204020204" pitchFamily="34" charset="-122"/>
            </a:endParaRPr>
          </a:p>
          <a:p>
            <a:pPr>
              <a:lnSpc>
                <a:spcPct val="150000"/>
              </a:lnSpc>
            </a:pPr>
            <a:r>
              <a:rPr lang="zh-CN" altLang="en-US" sz="2000" dirty="0">
                <a:latin typeface="微软雅黑" panose="020B0503020204020204" pitchFamily="34" charset="-122"/>
                <a:ea typeface="微软雅黑" panose="020B0503020204020204" pitchFamily="34" charset="-122"/>
              </a:rPr>
              <a:t>     </a:t>
            </a:r>
            <a:r>
              <a:rPr lang="zh-CN" altLang="zh-CN" sz="2000" dirty="0">
                <a:latin typeface="微软雅黑" panose="020B0503020204020204" pitchFamily="34" charset="-122"/>
                <a:ea typeface="微软雅黑" panose="020B0503020204020204" pitchFamily="34" charset="-122"/>
              </a:rPr>
              <a:t>功耗</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3200W</a:t>
            </a:r>
            <a:endParaRPr lang="en-US" altLang="zh-CN" sz="2000" dirty="0">
              <a:latin typeface="微软雅黑" panose="020B0503020204020204" pitchFamily="34" charset="-122"/>
              <a:ea typeface="微软雅黑" panose="020B0503020204020204" pitchFamily="34" charset="-122"/>
            </a:endParaRPr>
          </a:p>
          <a:p>
            <a:pPr>
              <a:lnSpc>
                <a:spcPct val="150000"/>
              </a:lnSpc>
            </a:pPr>
            <a:r>
              <a:rPr lang="zh-CN" altLang="en-US" sz="2000" dirty="0">
                <a:latin typeface="微软雅黑" panose="020B0503020204020204" pitchFamily="34" charset="-122"/>
                <a:ea typeface="微软雅黑" panose="020B0503020204020204" pitchFamily="34" charset="-122"/>
              </a:rPr>
              <a:t>     </a:t>
            </a:r>
            <a:r>
              <a:rPr lang="zh-CN" altLang="zh-CN" sz="2000" dirty="0">
                <a:latin typeface="微软雅黑" panose="020B0503020204020204" pitchFamily="34" charset="-122"/>
                <a:ea typeface="微软雅黑" panose="020B0503020204020204" pitchFamily="34" charset="-122"/>
              </a:rPr>
              <a:t>售价</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129000$</a:t>
            </a:r>
            <a:r>
              <a:rPr lang="zh-CN" altLang="zh-CN" sz="2000" dirty="0">
                <a:latin typeface="微软雅黑" panose="020B0503020204020204" pitchFamily="34" charset="-122"/>
                <a:ea typeface="微软雅黑" panose="020B0503020204020204" pitchFamily="34" charset="-122"/>
              </a:rPr>
              <a:t>。 </a:t>
            </a:r>
            <a:endParaRPr lang="en-US" altLang="zh-CN" sz="2000" dirty="0">
              <a:latin typeface="微软雅黑" panose="020B0503020204020204" pitchFamily="34" charset="-122"/>
              <a:ea typeface="微软雅黑" panose="020B0503020204020204" pitchFamily="34" charset="-122"/>
            </a:endParaRPr>
          </a:p>
          <a:p>
            <a:endParaRPr lang="en-US" altLang="zh-CN" dirty="0"/>
          </a:p>
          <a:p>
            <a:endParaRPr lang="en-US" altLang="zh-CN" dirty="0"/>
          </a:p>
          <a:p>
            <a:r>
              <a:rPr lang="zh-CN" altLang="en-US" dirty="0"/>
              <a:t> </a:t>
            </a:r>
            <a:r>
              <a:rPr lang="en-US" altLang="zh-CN" dirty="0"/>
              <a:t>	</a:t>
            </a:r>
            <a:endParaRPr lang="zh-CN" altLang="zh-CN" sz="2000"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627086" y="954250"/>
            <a:ext cx="7802222"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627380" y="431165"/>
            <a:ext cx="3145790" cy="521970"/>
          </a:xfrm>
          <a:prstGeom prst="rect">
            <a:avLst/>
          </a:prstGeom>
        </p:spPr>
        <p:txBody>
          <a:bodyPr wrap="square">
            <a:spAutoFit/>
          </a:bodyPr>
          <a:lstStyle/>
          <a:p>
            <a:pPr algn="l"/>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2</a:t>
            </a:r>
            <a:r>
              <a:rPr lang="zh-CN" altLang="en-US"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a:t>
            </a:r>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CUDA</a:t>
            </a:r>
            <a:endParaRPr lang="zh-CN" altLang="en-US" sz="2800" b="1" dirty="0">
              <a:solidFill>
                <a:srgbClr val="0070C0"/>
              </a:solidFill>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56" name="任意多边形 55"/>
          <p:cNvSpPr/>
          <p:nvPr/>
        </p:nvSpPr>
        <p:spPr>
          <a:xfrm>
            <a:off x="4782820" y="149860"/>
            <a:ext cx="38735" cy="692150"/>
          </a:xfrm>
          <a:custGeom>
            <a:avLst/>
            <a:gdLst>
              <a:gd name="connisteX0" fmla="*/ 37323 w 38452"/>
              <a:gd name="connsiteY0" fmla="*/ 0 h 692150"/>
              <a:gd name="connisteX1" fmla="*/ 37323 w 38452"/>
              <a:gd name="connsiteY1" fmla="*/ 85090 h 692150"/>
              <a:gd name="connisteX2" fmla="*/ 37323 w 38452"/>
              <a:gd name="connsiteY2" fmla="*/ 170180 h 692150"/>
              <a:gd name="connisteX3" fmla="*/ 37323 w 38452"/>
              <a:gd name="connsiteY3" fmla="*/ 243205 h 692150"/>
              <a:gd name="connisteX4" fmla="*/ 37323 w 38452"/>
              <a:gd name="connsiteY4" fmla="*/ 315595 h 692150"/>
              <a:gd name="connisteX5" fmla="*/ 25258 w 38452"/>
              <a:gd name="connsiteY5" fmla="*/ 388620 h 692150"/>
              <a:gd name="connisteX6" fmla="*/ 25258 w 38452"/>
              <a:gd name="connsiteY6" fmla="*/ 473710 h 692150"/>
              <a:gd name="connisteX7" fmla="*/ 13193 w 38452"/>
              <a:gd name="connsiteY7" fmla="*/ 546735 h 692150"/>
              <a:gd name="connisteX8" fmla="*/ 1128 w 38452"/>
              <a:gd name="connsiteY8" fmla="*/ 619125 h 692150"/>
              <a:gd name="connisteX9" fmla="*/ 1128 w 38452"/>
              <a:gd name="connsiteY9" fmla="*/ 692150 h 69215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Lst>
            <a:rect l="l" t="t" r="r" b="b"/>
            <a:pathLst>
              <a:path w="38453" h="692150">
                <a:moveTo>
                  <a:pt x="37324" y="0"/>
                </a:moveTo>
                <a:cubicBezTo>
                  <a:pt x="37324" y="15240"/>
                  <a:pt x="37324" y="50800"/>
                  <a:pt x="37324" y="85090"/>
                </a:cubicBezTo>
                <a:cubicBezTo>
                  <a:pt x="37324" y="119380"/>
                  <a:pt x="37324" y="138430"/>
                  <a:pt x="37324" y="170180"/>
                </a:cubicBezTo>
                <a:cubicBezTo>
                  <a:pt x="37324" y="201930"/>
                  <a:pt x="37324" y="213995"/>
                  <a:pt x="37324" y="243205"/>
                </a:cubicBezTo>
                <a:cubicBezTo>
                  <a:pt x="37324" y="272415"/>
                  <a:pt x="39864" y="286385"/>
                  <a:pt x="37324" y="315595"/>
                </a:cubicBezTo>
                <a:cubicBezTo>
                  <a:pt x="34784" y="344805"/>
                  <a:pt x="27799" y="356870"/>
                  <a:pt x="25259" y="388620"/>
                </a:cubicBezTo>
                <a:cubicBezTo>
                  <a:pt x="22719" y="420370"/>
                  <a:pt x="27799" y="441960"/>
                  <a:pt x="25259" y="473710"/>
                </a:cubicBezTo>
                <a:cubicBezTo>
                  <a:pt x="22719" y="505460"/>
                  <a:pt x="18274" y="517525"/>
                  <a:pt x="13194" y="546735"/>
                </a:cubicBezTo>
                <a:cubicBezTo>
                  <a:pt x="8114" y="575945"/>
                  <a:pt x="3669" y="589915"/>
                  <a:pt x="1129" y="619125"/>
                </a:cubicBezTo>
                <a:cubicBezTo>
                  <a:pt x="-1411" y="648335"/>
                  <a:pt x="1129" y="678815"/>
                  <a:pt x="1129" y="69215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p:nvSpPr>
        <p:spPr>
          <a:xfrm>
            <a:off x="539831" y="1200167"/>
            <a:ext cx="11112337" cy="5103128"/>
          </a:xfrm>
          <a:prstGeom prst="rect">
            <a:avLst/>
          </a:prstGeom>
          <a:noFill/>
        </p:spPr>
        <p:txBody>
          <a:bodyPr wrap="none" rtlCol="0" anchor="ctr">
            <a:spAutoFit/>
          </a:bodyPr>
          <a:lstStyle/>
          <a:p>
            <a:pPr lvl="0">
              <a:lnSpc>
                <a:spcPct val="150000"/>
              </a:lnSpc>
            </a:pPr>
            <a:r>
              <a:rPr lang="en-US" altLang="zh-CN" sz="2400" b="1" dirty="0">
                <a:latin typeface="微软雅黑" panose="020B0503020204020204" pitchFamily="34" charset="-122"/>
                <a:ea typeface="微软雅黑" panose="020B0503020204020204" pitchFamily="34" charset="-122"/>
              </a:rPr>
              <a:t>2.1 CUDA</a:t>
            </a:r>
            <a:r>
              <a:rPr lang="zh-CN" altLang="en-US" sz="2400" b="1" dirty="0">
                <a:latin typeface="微软雅黑" panose="020B0503020204020204" pitchFamily="34" charset="-122"/>
                <a:ea typeface="微软雅黑" panose="020B0503020204020204" pitchFamily="34" charset="-122"/>
              </a:rPr>
              <a:t>简介</a:t>
            </a:r>
            <a:endParaRPr lang="en-US" altLang="zh-CN" sz="2400" b="1" dirty="0">
              <a:latin typeface="微软雅黑" panose="020B0503020204020204" pitchFamily="34" charset="-122"/>
              <a:ea typeface="微软雅黑" panose="020B0503020204020204" pitchFamily="34" charset="-122"/>
            </a:endParaRPr>
          </a:p>
          <a:p>
            <a:pPr lvl="0">
              <a:lnSpc>
                <a:spcPct val="150000"/>
              </a:lnSpc>
            </a:pPr>
            <a:r>
              <a:rPr lang="zh-CN" altLang="en-US" sz="2000" dirty="0">
                <a:latin typeface="微软雅黑" panose="020B0503020204020204" pitchFamily="34" charset="-122"/>
                <a:ea typeface="微软雅黑" panose="020B0503020204020204" pitchFamily="34" charset="-122"/>
              </a:rPr>
              <a:t>    </a:t>
            </a:r>
            <a:r>
              <a:rPr lang="en-US" altLang="zh-CN" sz="2000" dirty="0">
                <a:latin typeface="微软雅黑" panose="020B0503020204020204" pitchFamily="34" charset="-122"/>
                <a:ea typeface="微软雅黑" panose="020B0503020204020204" pitchFamily="34" charset="-122"/>
              </a:rPr>
              <a:t>CUDA</a:t>
            </a:r>
            <a:r>
              <a:rPr lang="en-US" altLang="zh-CN" sz="2000" baseline="30000" dirty="0">
                <a:latin typeface="微软雅黑" panose="020B0503020204020204" pitchFamily="34" charset="-122"/>
                <a:ea typeface="微软雅黑" panose="020B0503020204020204" pitchFamily="34" charset="-122"/>
              </a:rPr>
              <a:t>TM</a:t>
            </a:r>
            <a:r>
              <a:rPr lang="en-US" altLang="zh-CN" sz="2000" dirty="0">
                <a:latin typeface="微软雅黑" panose="020B0503020204020204" pitchFamily="34" charset="-122"/>
                <a:ea typeface="微软雅黑" panose="020B0503020204020204" pitchFamily="34" charset="-122"/>
              </a:rPr>
              <a:t>(Compute Unified Device Architecture)</a:t>
            </a:r>
            <a:r>
              <a:rPr lang="zh-CN" altLang="en-US" sz="2000" dirty="0">
                <a:latin typeface="微软雅黑" panose="020B0503020204020204" pitchFamily="34" charset="-122"/>
                <a:ea typeface="微软雅黑" panose="020B0503020204020204" pitchFamily="34" charset="-122"/>
              </a:rPr>
              <a:t>：</a:t>
            </a:r>
            <a:r>
              <a:rPr lang="zh-CN" altLang="zh-CN" sz="2000" dirty="0">
                <a:latin typeface="微软雅黑" panose="020B0503020204020204" pitchFamily="34" charset="-122"/>
                <a:ea typeface="微软雅黑" panose="020B0503020204020204" pitchFamily="34" charset="-122"/>
              </a:rPr>
              <a:t>是英伟达</a:t>
            </a:r>
            <a:r>
              <a:rPr lang="zh-CN" altLang="en-US" sz="2000" dirty="0">
                <a:latin typeface="微软雅黑" panose="020B0503020204020204" pitchFamily="34" charset="-122"/>
                <a:ea typeface="微软雅黑" panose="020B0503020204020204" pitchFamily="34" charset="-122"/>
              </a:rPr>
              <a:t>公司（</a:t>
            </a:r>
            <a:r>
              <a:rPr lang="en-US" altLang="zh-CN" sz="2000" dirty="0">
                <a:latin typeface="微软雅黑" panose="020B0503020204020204" pitchFamily="34" charset="-122"/>
                <a:ea typeface="微软雅黑" panose="020B0503020204020204" pitchFamily="34" charset="-122"/>
              </a:rPr>
              <a:t> NVIDIA </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2006</a:t>
            </a:r>
            <a:r>
              <a:rPr lang="zh-CN" altLang="zh-CN" sz="2000" dirty="0">
                <a:latin typeface="微软雅黑" panose="020B0503020204020204" pitchFamily="34" charset="-122"/>
                <a:ea typeface="微软雅黑" panose="020B0503020204020204" pitchFamily="34" charset="-122"/>
              </a:rPr>
              <a:t>年</a:t>
            </a:r>
            <a:r>
              <a:rPr lang="en-US" altLang="zh-CN" sz="2000" dirty="0">
                <a:latin typeface="微软雅黑" panose="020B0503020204020204" pitchFamily="34" charset="-122"/>
                <a:ea typeface="微软雅黑" panose="020B0503020204020204" pitchFamily="34" charset="-122"/>
              </a:rPr>
              <a:t>11</a:t>
            </a:r>
            <a:r>
              <a:rPr lang="zh-CN" altLang="zh-CN" sz="2000" dirty="0">
                <a:latin typeface="微软雅黑" panose="020B0503020204020204" pitchFamily="34" charset="-122"/>
                <a:ea typeface="微软雅黑" panose="020B0503020204020204" pitchFamily="34" charset="-122"/>
              </a:rPr>
              <a:t>月</a:t>
            </a:r>
            <a:endParaRPr lang="en-US" altLang="zh-CN" sz="2000" dirty="0">
              <a:latin typeface="微软雅黑" panose="020B0503020204020204" pitchFamily="34" charset="-122"/>
              <a:ea typeface="微软雅黑" panose="020B0503020204020204" pitchFamily="34" charset="-122"/>
            </a:endParaRPr>
          </a:p>
          <a:p>
            <a:pPr lvl="0">
              <a:lnSpc>
                <a:spcPct val="150000"/>
              </a:lnSpc>
            </a:pPr>
            <a:r>
              <a:rPr lang="zh-CN" altLang="zh-CN" sz="2000" dirty="0">
                <a:latin typeface="微软雅黑" panose="020B0503020204020204" pitchFamily="34" charset="-122"/>
                <a:ea typeface="微软雅黑" panose="020B0503020204020204" pitchFamily="34" charset="-122"/>
              </a:rPr>
              <a:t>提出的一种通用并行的架构（应用于计算密集型，</a:t>
            </a:r>
            <a:r>
              <a:rPr lang="en-US" altLang="zh-CN" sz="2000" dirty="0">
                <a:latin typeface="微软雅黑" panose="020B0503020204020204" pitchFamily="34" charset="-122"/>
                <a:ea typeface="微软雅黑" panose="020B0503020204020204" pitchFamily="34" charset="-122"/>
              </a:rPr>
              <a:t>SIMD</a:t>
            </a:r>
            <a:r>
              <a:rPr lang="zh-CN"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，是一种</a:t>
            </a:r>
            <a:r>
              <a:rPr lang="zh-CN" altLang="zh-CN" sz="2000" dirty="0">
                <a:latin typeface="微软雅黑" panose="020B0503020204020204" pitchFamily="34" charset="-122"/>
                <a:ea typeface="微软雅黑" panose="020B0503020204020204" pitchFamily="34" charset="-122"/>
              </a:rPr>
              <a:t>的通用并行计算平台和编程模</a:t>
            </a:r>
            <a:endParaRPr lang="en-US" altLang="zh-CN" sz="2000" dirty="0">
              <a:latin typeface="微软雅黑" panose="020B0503020204020204" pitchFamily="34" charset="-122"/>
              <a:ea typeface="微软雅黑" panose="020B0503020204020204" pitchFamily="34" charset="-122"/>
            </a:endParaRPr>
          </a:p>
          <a:p>
            <a:pPr lvl="0">
              <a:lnSpc>
                <a:spcPct val="150000"/>
              </a:lnSpc>
            </a:pPr>
            <a:r>
              <a:rPr lang="zh-CN" altLang="zh-CN" sz="2000" dirty="0">
                <a:latin typeface="微软雅黑" panose="020B0503020204020204" pitchFamily="34" charset="-122"/>
                <a:ea typeface="微软雅黑" panose="020B0503020204020204" pitchFamily="34" charset="-122"/>
              </a:rPr>
              <a:t>型</a:t>
            </a:r>
            <a:r>
              <a:rPr lang="zh-CN" altLang="en-US" sz="2000" dirty="0">
                <a:latin typeface="微软雅黑" panose="020B0503020204020204" pitchFamily="34" charset="-122"/>
                <a:ea typeface="微软雅黑" panose="020B0503020204020204" pitchFamily="34" charset="-122"/>
              </a:rPr>
              <a:t>。是随着</a:t>
            </a:r>
            <a:r>
              <a:rPr lang="zh-CN" altLang="zh-CN" sz="2000" dirty="0">
                <a:latin typeface="微软雅黑" panose="020B0503020204020204" pitchFamily="34" charset="-122"/>
                <a:ea typeface="微软雅黑" panose="020B0503020204020204" pitchFamily="34" charset="-122"/>
              </a:rPr>
              <a:t>多核</a:t>
            </a:r>
            <a:r>
              <a:rPr lang="en-US" altLang="zh-CN" sz="2000" dirty="0">
                <a:latin typeface="微软雅黑" panose="020B0503020204020204" pitchFamily="34" charset="-122"/>
                <a:ea typeface="微软雅黑" panose="020B0503020204020204" pitchFamily="34" charset="-122"/>
              </a:rPr>
              <a:t>CPU</a:t>
            </a:r>
            <a:r>
              <a:rPr lang="zh-CN" altLang="zh-CN" sz="2000" dirty="0">
                <a:latin typeface="微软雅黑" panose="020B0503020204020204" pitchFamily="34" charset="-122"/>
                <a:ea typeface="微软雅黑" panose="020B0503020204020204" pitchFamily="34" charset="-122"/>
              </a:rPr>
              <a:t>和众核</a:t>
            </a:r>
            <a:r>
              <a:rPr lang="en-US" altLang="zh-CN" sz="2000" dirty="0">
                <a:latin typeface="微软雅黑" panose="020B0503020204020204" pitchFamily="34" charset="-122"/>
                <a:ea typeface="微软雅黑" panose="020B0503020204020204" pitchFamily="34" charset="-122"/>
              </a:rPr>
              <a:t>GPU</a:t>
            </a:r>
            <a:r>
              <a:rPr lang="zh-CN" altLang="zh-CN" sz="2000" dirty="0">
                <a:latin typeface="微软雅黑" panose="020B0503020204020204" pitchFamily="34" charset="-122"/>
                <a:ea typeface="微软雅黑" panose="020B0503020204020204" pitchFamily="34" charset="-122"/>
              </a:rPr>
              <a:t>的出现，</a:t>
            </a:r>
            <a:r>
              <a:rPr lang="zh-CN" altLang="en-US" sz="2000" dirty="0">
                <a:latin typeface="微软雅黑" panose="020B0503020204020204" pitchFamily="34" charset="-122"/>
                <a:ea typeface="微软雅黑" panose="020B0503020204020204" pitchFamily="34" charset="-122"/>
              </a:rPr>
              <a:t>而</a:t>
            </a:r>
            <a:r>
              <a:rPr lang="zh-CN" altLang="zh-CN" sz="2000" dirty="0">
                <a:latin typeface="微软雅黑" panose="020B0503020204020204" pitchFamily="34" charset="-122"/>
                <a:ea typeface="微软雅黑" panose="020B0503020204020204" pitchFamily="34" charset="-122"/>
              </a:rPr>
              <a:t>出现的新的并行程序架构。</a:t>
            </a:r>
            <a:endParaRPr lang="en-US" altLang="zh-CN" sz="2000" dirty="0">
              <a:latin typeface="微软雅黑" panose="020B0503020204020204" pitchFamily="34" charset="-122"/>
              <a:ea typeface="微软雅黑" panose="020B0503020204020204" pitchFamily="34" charset="-122"/>
            </a:endParaRPr>
          </a:p>
          <a:p>
            <a:pPr lvl="0">
              <a:lnSpc>
                <a:spcPct val="150000"/>
              </a:lnSpc>
            </a:pPr>
            <a:endParaRPr lang="en-US" altLang="zh-CN" sz="2000" dirty="0">
              <a:latin typeface="微软雅黑" panose="020B0503020204020204" pitchFamily="34" charset="-122"/>
              <a:ea typeface="微软雅黑" panose="020B0503020204020204" pitchFamily="34" charset="-122"/>
            </a:endParaRPr>
          </a:p>
          <a:p>
            <a:pPr lvl="0">
              <a:lnSpc>
                <a:spcPct val="150000"/>
              </a:lnSpc>
            </a:pPr>
            <a:r>
              <a:rPr lang="zh-CN" altLang="en-US" sz="2000" dirty="0">
                <a:latin typeface="微软雅黑" panose="020B0503020204020204" pitchFamily="34" charset="-122"/>
                <a:ea typeface="微软雅黑" panose="020B0503020204020204" pitchFamily="34" charset="-122"/>
              </a:rPr>
              <a:t>    </a:t>
            </a:r>
            <a:r>
              <a:rPr lang="en-US" altLang="zh-CN" sz="2000" dirty="0">
                <a:latin typeface="微软雅黑" panose="020B0503020204020204" pitchFamily="34" charset="-122"/>
                <a:ea typeface="微软雅黑" panose="020B0503020204020204" pitchFamily="34" charset="-122"/>
              </a:rPr>
              <a:t>CUDA</a:t>
            </a:r>
            <a:r>
              <a:rPr lang="zh-CN" altLang="zh-CN" sz="2000" dirty="0">
                <a:latin typeface="微软雅黑" panose="020B0503020204020204" pitchFamily="34" charset="-122"/>
                <a:ea typeface="微软雅黑" panose="020B0503020204020204" pitchFamily="34" charset="-122"/>
              </a:rPr>
              <a:t>设计为支持多种编程语言和应用编程接口！</a:t>
            </a:r>
            <a:r>
              <a:rPr lang="en-US" altLang="zh-CN" sz="2000" dirty="0">
                <a:latin typeface="微软雅黑" panose="020B0503020204020204" pitchFamily="34" charset="-122"/>
                <a:ea typeface="微软雅黑" panose="020B0503020204020204" pitchFamily="34" charset="-122"/>
              </a:rPr>
              <a:t>CUDA</a:t>
            </a:r>
            <a:r>
              <a:rPr lang="zh-CN" altLang="zh-CN" sz="2000" dirty="0">
                <a:latin typeface="微软雅黑" panose="020B0503020204020204" pitchFamily="34" charset="-122"/>
                <a:ea typeface="微软雅黑" panose="020B0503020204020204" pitchFamily="34" charset="-122"/>
              </a:rPr>
              <a:t>是在底层</a:t>
            </a:r>
            <a:r>
              <a:rPr lang="en-US" altLang="zh-CN" sz="2000" dirty="0">
                <a:latin typeface="微软雅黑" panose="020B0503020204020204" pitchFamily="34" charset="-122"/>
                <a:ea typeface="微软雅黑" panose="020B0503020204020204" pitchFamily="34" charset="-122"/>
              </a:rPr>
              <a:t>API</a:t>
            </a:r>
            <a:r>
              <a:rPr lang="zh-CN" altLang="zh-CN" sz="2000" dirty="0">
                <a:latin typeface="微软雅黑" panose="020B0503020204020204" pitchFamily="34" charset="-122"/>
                <a:ea typeface="微软雅黑" panose="020B0503020204020204" pitchFamily="34" charset="-122"/>
              </a:rPr>
              <a:t>的基础上，封装了一层，</a:t>
            </a:r>
            <a:endParaRPr lang="en-US" altLang="zh-CN" sz="2000" dirty="0">
              <a:latin typeface="微软雅黑" panose="020B0503020204020204" pitchFamily="34" charset="-122"/>
              <a:ea typeface="微软雅黑" panose="020B0503020204020204" pitchFamily="34" charset="-122"/>
            </a:endParaRPr>
          </a:p>
          <a:p>
            <a:pPr lvl="0">
              <a:lnSpc>
                <a:spcPct val="150000"/>
              </a:lnSpc>
            </a:pPr>
            <a:r>
              <a:rPr lang="zh-CN" altLang="zh-CN" sz="2000" dirty="0">
                <a:latin typeface="微软雅黑" panose="020B0503020204020204" pitchFamily="34" charset="-122"/>
                <a:ea typeface="微软雅黑" panose="020B0503020204020204" pitchFamily="34" charset="-122"/>
              </a:rPr>
              <a:t>使得程序员可以使用</a:t>
            </a:r>
            <a:r>
              <a:rPr lang="en-US" altLang="zh-CN" sz="2000" dirty="0">
                <a:latin typeface="微软雅黑" panose="020B0503020204020204" pitchFamily="34" charset="-122"/>
                <a:ea typeface="微软雅黑" panose="020B0503020204020204" pitchFamily="34" charset="-122"/>
              </a:rPr>
              <a:t>C</a:t>
            </a:r>
            <a:r>
              <a:rPr lang="zh-CN" altLang="zh-CN" sz="2000" dirty="0">
                <a:latin typeface="微软雅黑" panose="020B0503020204020204" pitchFamily="34" charset="-122"/>
                <a:ea typeface="微软雅黑" panose="020B0503020204020204" pitchFamily="34" charset="-122"/>
              </a:rPr>
              <a:t>语言来方便的编程。</a:t>
            </a:r>
            <a:endParaRPr lang="en-US" altLang="zh-CN" sz="2000" dirty="0">
              <a:latin typeface="微软雅黑" panose="020B0503020204020204" pitchFamily="34" charset="-122"/>
              <a:ea typeface="微软雅黑" panose="020B0503020204020204" pitchFamily="34" charset="-122"/>
            </a:endParaRPr>
          </a:p>
          <a:p>
            <a:pPr lvl="0">
              <a:lnSpc>
                <a:spcPct val="150000"/>
              </a:lnSpc>
            </a:pPr>
            <a:endParaRPr lang="en-US" altLang="zh-CN" sz="2000" dirty="0">
              <a:latin typeface="微软雅黑" panose="020B0503020204020204" pitchFamily="34" charset="-122"/>
              <a:ea typeface="微软雅黑" panose="020B0503020204020204" pitchFamily="34" charset="-122"/>
            </a:endParaRPr>
          </a:p>
          <a:p>
            <a:pPr lvl="0">
              <a:lnSpc>
                <a:spcPct val="150000"/>
              </a:lnSpc>
            </a:pPr>
            <a:r>
              <a:rPr lang="zh-CN" altLang="en-US" sz="2000" dirty="0">
                <a:latin typeface="微软雅黑" panose="020B0503020204020204" pitchFamily="34" charset="-122"/>
                <a:ea typeface="微软雅黑" panose="020B0503020204020204" pitchFamily="34" charset="-122"/>
              </a:rPr>
              <a:t>    </a:t>
            </a:r>
            <a:r>
              <a:rPr lang="en-US" altLang="zh-CN" sz="2000" dirty="0">
                <a:latin typeface="微软雅黑" panose="020B0503020204020204" pitchFamily="34" charset="-122"/>
                <a:ea typeface="微软雅黑" panose="020B0503020204020204" pitchFamily="34" charset="-122"/>
              </a:rPr>
              <a:t>CUDA</a:t>
            </a:r>
            <a:r>
              <a:rPr lang="zh-CN" altLang="zh-CN" sz="2000" dirty="0">
                <a:latin typeface="微软雅黑" panose="020B0503020204020204" pitchFamily="34" charset="-122"/>
                <a:ea typeface="微软雅黑" panose="020B0503020204020204" pitchFamily="34" charset="-122"/>
              </a:rPr>
              <a:t>还支持</a:t>
            </a:r>
            <a:r>
              <a:rPr lang="en-US" altLang="zh-CN" sz="2000" dirty="0">
                <a:latin typeface="微软雅黑" panose="020B0503020204020204" pitchFamily="34" charset="-122"/>
                <a:ea typeface="微软雅黑" panose="020B0503020204020204" pitchFamily="34" charset="-122"/>
              </a:rPr>
              <a:t>C++/Python</a:t>
            </a:r>
            <a:r>
              <a:rPr lang="zh-CN" altLang="zh-CN" sz="2000" dirty="0">
                <a:latin typeface="微软雅黑" panose="020B0503020204020204" pitchFamily="34" charset="-122"/>
                <a:ea typeface="微软雅黑" panose="020B0503020204020204" pitchFamily="34" charset="-122"/>
              </a:rPr>
              <a:t>等更高级的语言编程；</a:t>
            </a:r>
            <a:endParaRPr lang="en-US" altLang="zh-CN" sz="2000" dirty="0">
              <a:latin typeface="微软雅黑" panose="020B0503020204020204" pitchFamily="34" charset="-122"/>
              <a:ea typeface="微软雅黑" panose="020B0503020204020204" pitchFamily="34" charset="-122"/>
            </a:endParaRPr>
          </a:p>
          <a:p>
            <a:pPr lvl="0">
              <a:lnSpc>
                <a:spcPct val="150000"/>
              </a:lnSpc>
            </a:pPr>
            <a:r>
              <a:rPr lang="zh-CN" altLang="en-US" sz="2000" dirty="0">
                <a:latin typeface="微软雅黑" panose="020B0503020204020204" pitchFamily="34" charset="-122"/>
                <a:ea typeface="微软雅黑" panose="020B0503020204020204" pitchFamily="34" charset="-122"/>
              </a:rPr>
              <a:t>    </a:t>
            </a:r>
            <a:r>
              <a:rPr lang="zh-CN" altLang="zh-CN" sz="2000" dirty="0">
                <a:latin typeface="微软雅黑" panose="020B0503020204020204" pitchFamily="34" charset="-122"/>
                <a:ea typeface="微软雅黑" panose="020B0503020204020204" pitchFamily="34" charset="-122"/>
              </a:rPr>
              <a:t>此外，</a:t>
            </a:r>
            <a:r>
              <a:rPr lang="en-US" altLang="zh-CN" sz="2000" dirty="0">
                <a:latin typeface="微软雅黑" panose="020B0503020204020204" pitchFamily="34" charset="-122"/>
                <a:ea typeface="微软雅黑" panose="020B0503020204020204" pitchFamily="34" charset="-122"/>
              </a:rPr>
              <a:t>NVIDIA</a:t>
            </a:r>
            <a:r>
              <a:rPr lang="zh-CN" altLang="zh-CN" sz="2000" dirty="0">
                <a:latin typeface="微软雅黑" panose="020B0503020204020204" pitchFamily="34" charset="-122"/>
                <a:ea typeface="微软雅黑" panose="020B0503020204020204" pitchFamily="34" charset="-122"/>
              </a:rPr>
              <a:t>还提供了</a:t>
            </a:r>
            <a:r>
              <a:rPr lang="en-US" altLang="zh-CN" sz="2000" dirty="0" err="1">
                <a:latin typeface="微软雅黑" panose="020B0503020204020204" pitchFamily="34" charset="-122"/>
                <a:ea typeface="微软雅黑" panose="020B0503020204020204" pitchFamily="34" charset="-122"/>
              </a:rPr>
              <a:t>CuDNN</a:t>
            </a:r>
            <a:r>
              <a:rPr lang="zh-CN" altLang="zh-CN" sz="2000" dirty="0">
                <a:latin typeface="微软雅黑" panose="020B0503020204020204" pitchFamily="34" charset="-122"/>
                <a:ea typeface="微软雅黑" panose="020B0503020204020204" pitchFamily="34" charset="-122"/>
              </a:rPr>
              <a:t>、</a:t>
            </a:r>
            <a:r>
              <a:rPr lang="en-US" altLang="zh-CN" sz="2000" dirty="0" err="1">
                <a:latin typeface="微软雅黑" panose="020B0503020204020204" pitchFamily="34" charset="-122"/>
                <a:ea typeface="微软雅黑" panose="020B0503020204020204" pitchFamily="34" charset="-122"/>
              </a:rPr>
              <a:t>TensorRT</a:t>
            </a:r>
            <a:r>
              <a:rPr lang="zh-CN" altLang="zh-CN"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NPP</a:t>
            </a:r>
            <a:r>
              <a:rPr lang="zh-CN" altLang="zh-CN" sz="2000" dirty="0">
                <a:latin typeface="微软雅黑" panose="020B0503020204020204" pitchFamily="34" charset="-122"/>
                <a:ea typeface="微软雅黑" panose="020B0503020204020204" pitchFamily="34" charset="-122"/>
              </a:rPr>
              <a:t>等更高级的库函数。</a:t>
            </a:r>
            <a:endParaRPr lang="en-US" altLang="zh-CN" sz="2000" dirty="0">
              <a:latin typeface="微软雅黑" panose="020B0503020204020204" pitchFamily="34" charset="-122"/>
              <a:ea typeface="微软雅黑" panose="020B0503020204020204" pitchFamily="34" charset="-122"/>
            </a:endParaRPr>
          </a:p>
          <a:p>
            <a:pPr>
              <a:lnSpc>
                <a:spcPct val="120000"/>
              </a:lnSpc>
            </a:pPr>
            <a:endParaRPr kumimoji="1" lang="zh-CN" altLang="en-US" dirty="0">
              <a:solidFill>
                <a:schemeClr val="tx1">
                  <a:lumMod val="75000"/>
                  <a:lumOff val="25000"/>
                </a:schemeClr>
              </a:solidFill>
            </a:endParaRPr>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627086" y="954250"/>
            <a:ext cx="7802222"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627380" y="431165"/>
            <a:ext cx="3145790" cy="521970"/>
          </a:xfrm>
          <a:prstGeom prst="rect">
            <a:avLst/>
          </a:prstGeom>
        </p:spPr>
        <p:txBody>
          <a:bodyPr wrap="square">
            <a:spAutoFit/>
          </a:bodyPr>
          <a:lstStyle/>
          <a:p>
            <a:pPr algn="l"/>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2</a:t>
            </a:r>
            <a:r>
              <a:rPr lang="zh-CN" altLang="en-US"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a:t>
            </a:r>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CUDA</a:t>
            </a:r>
            <a:endParaRPr lang="zh-CN" altLang="en-US" sz="2800" b="1" dirty="0">
              <a:solidFill>
                <a:srgbClr val="0070C0"/>
              </a:solidFill>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56" name="任意多边形 55"/>
          <p:cNvSpPr/>
          <p:nvPr/>
        </p:nvSpPr>
        <p:spPr>
          <a:xfrm>
            <a:off x="4782820" y="149860"/>
            <a:ext cx="38735" cy="692150"/>
          </a:xfrm>
          <a:custGeom>
            <a:avLst/>
            <a:gdLst>
              <a:gd name="connisteX0" fmla="*/ 37323 w 38452"/>
              <a:gd name="connsiteY0" fmla="*/ 0 h 692150"/>
              <a:gd name="connisteX1" fmla="*/ 37323 w 38452"/>
              <a:gd name="connsiteY1" fmla="*/ 85090 h 692150"/>
              <a:gd name="connisteX2" fmla="*/ 37323 w 38452"/>
              <a:gd name="connsiteY2" fmla="*/ 170180 h 692150"/>
              <a:gd name="connisteX3" fmla="*/ 37323 w 38452"/>
              <a:gd name="connsiteY3" fmla="*/ 243205 h 692150"/>
              <a:gd name="connisteX4" fmla="*/ 37323 w 38452"/>
              <a:gd name="connsiteY4" fmla="*/ 315595 h 692150"/>
              <a:gd name="connisteX5" fmla="*/ 25258 w 38452"/>
              <a:gd name="connsiteY5" fmla="*/ 388620 h 692150"/>
              <a:gd name="connisteX6" fmla="*/ 25258 w 38452"/>
              <a:gd name="connsiteY6" fmla="*/ 473710 h 692150"/>
              <a:gd name="connisteX7" fmla="*/ 13193 w 38452"/>
              <a:gd name="connsiteY7" fmla="*/ 546735 h 692150"/>
              <a:gd name="connisteX8" fmla="*/ 1128 w 38452"/>
              <a:gd name="connsiteY8" fmla="*/ 619125 h 692150"/>
              <a:gd name="connisteX9" fmla="*/ 1128 w 38452"/>
              <a:gd name="connsiteY9" fmla="*/ 692150 h 69215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Lst>
            <a:rect l="l" t="t" r="r" b="b"/>
            <a:pathLst>
              <a:path w="38453" h="692150">
                <a:moveTo>
                  <a:pt x="37324" y="0"/>
                </a:moveTo>
                <a:cubicBezTo>
                  <a:pt x="37324" y="15240"/>
                  <a:pt x="37324" y="50800"/>
                  <a:pt x="37324" y="85090"/>
                </a:cubicBezTo>
                <a:cubicBezTo>
                  <a:pt x="37324" y="119380"/>
                  <a:pt x="37324" y="138430"/>
                  <a:pt x="37324" y="170180"/>
                </a:cubicBezTo>
                <a:cubicBezTo>
                  <a:pt x="37324" y="201930"/>
                  <a:pt x="37324" y="213995"/>
                  <a:pt x="37324" y="243205"/>
                </a:cubicBezTo>
                <a:cubicBezTo>
                  <a:pt x="37324" y="272415"/>
                  <a:pt x="39864" y="286385"/>
                  <a:pt x="37324" y="315595"/>
                </a:cubicBezTo>
                <a:cubicBezTo>
                  <a:pt x="34784" y="344805"/>
                  <a:pt x="27799" y="356870"/>
                  <a:pt x="25259" y="388620"/>
                </a:cubicBezTo>
                <a:cubicBezTo>
                  <a:pt x="22719" y="420370"/>
                  <a:pt x="27799" y="441960"/>
                  <a:pt x="25259" y="473710"/>
                </a:cubicBezTo>
                <a:cubicBezTo>
                  <a:pt x="22719" y="505460"/>
                  <a:pt x="18274" y="517525"/>
                  <a:pt x="13194" y="546735"/>
                </a:cubicBezTo>
                <a:cubicBezTo>
                  <a:pt x="8114" y="575945"/>
                  <a:pt x="3669" y="589915"/>
                  <a:pt x="1129" y="619125"/>
                </a:cubicBezTo>
                <a:cubicBezTo>
                  <a:pt x="-1411" y="648335"/>
                  <a:pt x="1129" y="678815"/>
                  <a:pt x="1129" y="69215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p:nvSpPr>
        <p:spPr>
          <a:xfrm>
            <a:off x="498438" y="1359105"/>
            <a:ext cx="6773732" cy="4641463"/>
          </a:xfrm>
          <a:prstGeom prst="rect">
            <a:avLst/>
          </a:prstGeom>
          <a:noFill/>
        </p:spPr>
        <p:txBody>
          <a:bodyPr wrap="square" rtlCol="0" anchor="ctr">
            <a:spAutoFit/>
          </a:bodyPr>
          <a:lstStyle/>
          <a:p>
            <a:pPr lvl="0">
              <a:lnSpc>
                <a:spcPct val="150000"/>
              </a:lnSpc>
            </a:pPr>
            <a:r>
              <a:rPr lang="zh-CN" altLang="en-US" sz="2400" b="1" dirty="0">
                <a:latin typeface="微软雅黑" panose="020B0503020204020204" pitchFamily="34" charset="-122"/>
                <a:ea typeface="微软雅黑" panose="020B0503020204020204" pitchFamily="34" charset="-122"/>
              </a:rPr>
              <a:t>为什么是</a:t>
            </a:r>
            <a:r>
              <a:rPr lang="en-US" altLang="zh-CN" sz="2400" b="1" dirty="0">
                <a:latin typeface="微软雅黑" panose="020B0503020204020204" pitchFamily="34" charset="-122"/>
                <a:ea typeface="微软雅黑" panose="020B0503020204020204" pitchFamily="34" charset="-122"/>
              </a:rPr>
              <a:t>CUDA</a:t>
            </a:r>
            <a:endParaRPr lang="en-US" altLang="zh-CN" sz="2400" b="1" dirty="0">
              <a:latin typeface="微软雅黑" panose="020B0503020204020204" pitchFamily="34" charset="-122"/>
              <a:ea typeface="微软雅黑" panose="020B0503020204020204" pitchFamily="34" charset="-122"/>
            </a:endParaRPr>
          </a:p>
          <a:p>
            <a:pPr>
              <a:lnSpc>
                <a:spcPct val="150000"/>
              </a:lnSpc>
            </a:pPr>
            <a:r>
              <a:rPr lang="zh-CN" altLang="en-US" sz="2000" dirty="0">
                <a:latin typeface="微软雅黑" panose="020B0503020204020204" pitchFamily="34" charset="-122"/>
                <a:ea typeface="微软雅黑" panose="020B0503020204020204" pitchFamily="34" charset="-122"/>
              </a:rPr>
              <a:t> </a:t>
            </a:r>
            <a:r>
              <a:rPr lang="en-GB" altLang="zh-CN" sz="2000" b="1" dirty="0">
                <a:solidFill>
                  <a:srgbClr val="C00000"/>
                </a:solidFill>
                <a:latin typeface="微软雅黑" panose="020B0503020204020204" pitchFamily="34" charset="-122"/>
                <a:ea typeface="微软雅黑" panose="020B0503020204020204" pitchFamily="34" charset="-122"/>
              </a:rPr>
              <a:t>CUDA</a:t>
            </a:r>
            <a:r>
              <a:rPr lang="en-GB" altLang="zh-CN" sz="2000" dirty="0">
                <a:latin typeface="微软雅黑" panose="020B0503020204020204" pitchFamily="34" charset="-122"/>
                <a:ea typeface="微软雅黑" panose="020B0503020204020204" pitchFamily="34" charset="-122"/>
              </a:rPr>
              <a:t>(Compute Unified Device Architecture</a:t>
            </a:r>
            <a:r>
              <a:rPr lang="zh-CN" altLang="en-US" sz="2000" dirty="0">
                <a:latin typeface="微软雅黑" panose="020B0503020204020204" pitchFamily="34" charset="-122"/>
                <a:ea typeface="微软雅黑" panose="020B0503020204020204" pitchFamily="34" charset="-122"/>
              </a:rPr>
              <a:t>，计算统一设备架构</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，竞争对手</a:t>
            </a:r>
            <a:r>
              <a:rPr lang="en-GB" altLang="zh-CN" sz="2000" b="1" dirty="0">
                <a:solidFill>
                  <a:srgbClr val="C00000"/>
                </a:solidFill>
                <a:latin typeface="微软雅黑" panose="020B0503020204020204" pitchFamily="34" charset="-122"/>
                <a:ea typeface="微软雅黑" panose="020B0503020204020204" pitchFamily="34" charset="-122"/>
              </a:rPr>
              <a:t>OpenCL</a:t>
            </a:r>
            <a:r>
              <a:rPr lang="en-GB" altLang="zh-CN" sz="2000" dirty="0">
                <a:latin typeface="微软雅黑" panose="020B0503020204020204" pitchFamily="34" charset="-122"/>
                <a:ea typeface="微软雅黑" panose="020B0503020204020204" pitchFamily="34" charset="-122"/>
              </a:rPr>
              <a:t>(from 2008</a:t>
            </a:r>
            <a:r>
              <a:rPr lang="zh-CN" altLang="en-GB"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苹果公司</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a:t>
            </a:r>
            <a:endParaRPr lang="en-GB" altLang="zh-CN" sz="2000" dirty="0">
              <a:latin typeface="微软雅黑" panose="020B0503020204020204" pitchFamily="34" charset="-122"/>
              <a:ea typeface="微软雅黑" panose="020B0503020204020204" pitchFamily="34" charset="-122"/>
            </a:endParaRPr>
          </a:p>
          <a:p>
            <a:pPr>
              <a:lnSpc>
                <a:spcPct val="150000"/>
              </a:lnSpc>
            </a:pPr>
            <a:endParaRPr lang="en-GB" altLang="zh-CN" sz="2000" dirty="0">
              <a:latin typeface="微软雅黑" panose="020B0503020204020204" pitchFamily="34" charset="-122"/>
              <a:ea typeface="微软雅黑" panose="020B0503020204020204" pitchFamily="34" charset="-122"/>
            </a:endParaRPr>
          </a:p>
          <a:p>
            <a:pPr>
              <a:lnSpc>
                <a:spcPct val="150000"/>
              </a:lnSpc>
            </a:pPr>
            <a:r>
              <a:rPr lang="en-GB" altLang="zh-CN" sz="2000" dirty="0">
                <a:latin typeface="微软雅黑" panose="020B0503020204020204" pitchFamily="34" charset="-122"/>
                <a:ea typeface="微软雅黑" panose="020B0503020204020204" pitchFamily="34" charset="-122"/>
              </a:rPr>
              <a:t>CUDA </a:t>
            </a:r>
            <a:r>
              <a:rPr lang="zh-CN" altLang="en-US" sz="2000" dirty="0">
                <a:latin typeface="微软雅黑" panose="020B0503020204020204" pitchFamily="34" charset="-122"/>
                <a:ea typeface="微软雅黑" panose="020B0503020204020204" pitchFamily="34" charset="-122"/>
              </a:rPr>
              <a:t>是</a:t>
            </a:r>
            <a:r>
              <a:rPr lang="en-GB" altLang="zh-CN" sz="2000" dirty="0">
                <a:latin typeface="微软雅黑" panose="020B0503020204020204" pitchFamily="34" charset="-122"/>
                <a:ea typeface="微软雅黑" panose="020B0503020204020204" pitchFamily="34" charset="-122"/>
              </a:rPr>
              <a:t>NVIDIA</a:t>
            </a:r>
            <a:r>
              <a:rPr lang="zh-CN" altLang="en-US" sz="2000" dirty="0">
                <a:latin typeface="微软雅黑" panose="020B0503020204020204" pitchFamily="34" charset="-122"/>
                <a:ea typeface="微软雅黑" panose="020B0503020204020204" pitchFamily="34" charset="-122"/>
              </a:rPr>
              <a:t>专有的，即只能用</a:t>
            </a:r>
            <a:r>
              <a:rPr lang="en-GB" altLang="zh-CN" sz="2000" dirty="0">
                <a:latin typeface="微软雅黑" panose="020B0503020204020204" pitchFamily="34" charset="-122"/>
                <a:ea typeface="微软雅黑" panose="020B0503020204020204" pitchFamily="34" charset="-122"/>
              </a:rPr>
              <a:t>Nvidia</a:t>
            </a:r>
            <a:r>
              <a:rPr lang="zh-CN" altLang="en-US" sz="2000" dirty="0">
                <a:latin typeface="微软雅黑" panose="020B0503020204020204" pitchFamily="34" charset="-122"/>
                <a:ea typeface="微软雅黑" panose="020B0503020204020204" pitchFamily="34" charset="-122"/>
              </a:rPr>
              <a:t>的</a:t>
            </a:r>
            <a:r>
              <a:rPr lang="en-GB" altLang="zh-CN" sz="2000" dirty="0">
                <a:latin typeface="微软雅黑" panose="020B0503020204020204" pitchFamily="34" charset="-122"/>
                <a:ea typeface="微软雅黑" panose="020B0503020204020204" pitchFamily="34" charset="-122"/>
              </a:rPr>
              <a:t>GPU</a:t>
            </a:r>
            <a:r>
              <a:rPr lang="zh-CN" altLang="en-US" sz="2000" dirty="0">
                <a:latin typeface="微软雅黑" panose="020B0503020204020204" pitchFamily="34" charset="-122"/>
                <a:ea typeface="微软雅黑" panose="020B0503020204020204" pitchFamily="34" charset="-122"/>
              </a:rPr>
              <a:t>。</a:t>
            </a:r>
            <a:endParaRPr lang="zh-CN" altLang="en-US" sz="2000" dirty="0">
              <a:latin typeface="微软雅黑" panose="020B0503020204020204" pitchFamily="34" charset="-122"/>
              <a:ea typeface="微软雅黑" panose="020B0503020204020204" pitchFamily="34" charset="-122"/>
            </a:endParaRPr>
          </a:p>
          <a:p>
            <a:pPr>
              <a:lnSpc>
                <a:spcPct val="150000"/>
              </a:lnSpc>
            </a:pPr>
            <a:r>
              <a:rPr lang="en-GB" altLang="zh-CN" sz="2000" dirty="0">
                <a:latin typeface="微软雅黑" panose="020B0503020204020204" pitchFamily="34" charset="-122"/>
                <a:ea typeface="微软雅黑" panose="020B0503020204020204" pitchFamily="34" charset="-122"/>
              </a:rPr>
              <a:t>OpenCL</a:t>
            </a:r>
            <a:r>
              <a:rPr lang="zh-CN" altLang="en-US" sz="2000" dirty="0">
                <a:latin typeface="微软雅黑" panose="020B0503020204020204" pitchFamily="34" charset="-122"/>
                <a:ea typeface="微软雅黑" panose="020B0503020204020204" pitchFamily="34" charset="-122"/>
              </a:rPr>
              <a:t>是所有主流媒介采用的一直标准，</a:t>
            </a:r>
            <a:r>
              <a:rPr lang="en-GB" altLang="zh-CN" sz="2000" dirty="0">
                <a:latin typeface="微软雅黑" panose="020B0503020204020204" pitchFamily="34" charset="-122"/>
                <a:ea typeface="微软雅黑" panose="020B0503020204020204" pitchFamily="34" charset="-122"/>
              </a:rPr>
              <a:t>OpenCL</a:t>
            </a:r>
            <a:r>
              <a:rPr lang="zh-CN" altLang="en-US" sz="2000" dirty="0">
                <a:latin typeface="微软雅黑" panose="020B0503020204020204" pitchFamily="34" charset="-122"/>
                <a:ea typeface="微软雅黑" panose="020B0503020204020204" pitchFamily="34" charset="-122"/>
              </a:rPr>
              <a:t>可以在所有平台</a:t>
            </a:r>
            <a:r>
              <a:rPr lang="en-US" altLang="zh-CN" sz="2000" dirty="0">
                <a:latin typeface="微软雅黑" panose="020B0503020204020204" pitchFamily="34" charset="-122"/>
                <a:ea typeface="微软雅黑" panose="020B0503020204020204" pitchFamily="34" charset="-122"/>
              </a:rPr>
              <a:t>(</a:t>
            </a:r>
            <a:r>
              <a:rPr lang="en-GB" altLang="zh-CN" sz="2000" dirty="0">
                <a:latin typeface="微软雅黑" panose="020B0503020204020204" pitchFamily="34" charset="-122"/>
                <a:ea typeface="微软雅黑" panose="020B0503020204020204" pitchFamily="34" charset="-122"/>
              </a:rPr>
              <a:t>Nvidia, AMD</a:t>
            </a:r>
            <a:r>
              <a:rPr lang="zh-CN" altLang="en-US" sz="2000" dirty="0">
                <a:latin typeface="微软雅黑" panose="020B0503020204020204" pitchFamily="34" charset="-122"/>
                <a:ea typeface="微软雅黑" panose="020B0503020204020204" pitchFamily="34" charset="-122"/>
              </a:rPr>
              <a:t>等</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执行，但是否能具有好的运行效果会有差异，同一时刻</a:t>
            </a:r>
            <a:r>
              <a:rPr lang="en-GB" altLang="zh-CN" sz="2000" dirty="0">
                <a:latin typeface="微软雅黑" panose="020B0503020204020204" pitchFamily="34" charset="-122"/>
                <a:ea typeface="微软雅黑" panose="020B0503020204020204" pitchFamily="34" charset="-122"/>
              </a:rPr>
              <a:t>CUDA</a:t>
            </a:r>
            <a:r>
              <a:rPr lang="zh-CN" altLang="en-US" sz="2000" dirty="0">
                <a:latin typeface="微软雅黑" panose="020B0503020204020204" pitchFamily="34" charset="-122"/>
                <a:ea typeface="微软雅黑" panose="020B0503020204020204" pitchFamily="34" charset="-122"/>
              </a:rPr>
              <a:t>更快，</a:t>
            </a:r>
            <a:r>
              <a:rPr lang="en-GB" altLang="zh-CN" sz="2000" dirty="0">
                <a:latin typeface="微软雅黑" panose="020B0503020204020204" pitchFamily="34" charset="-122"/>
                <a:ea typeface="微软雅黑" panose="020B0503020204020204" pitchFamily="34" charset="-122"/>
              </a:rPr>
              <a:t>CUDA</a:t>
            </a:r>
            <a:r>
              <a:rPr lang="zh-CN" altLang="en-US" sz="2000" dirty="0">
                <a:latin typeface="微软雅黑" panose="020B0503020204020204" pitchFamily="34" charset="-122"/>
                <a:ea typeface="微软雅黑" panose="020B0503020204020204" pitchFamily="34" charset="-122"/>
              </a:rPr>
              <a:t>未来会比</a:t>
            </a:r>
            <a:r>
              <a:rPr lang="en-GB" altLang="zh-CN" sz="2000" dirty="0">
                <a:latin typeface="微软雅黑" panose="020B0503020204020204" pitchFamily="34" charset="-122"/>
                <a:ea typeface="微软雅黑" panose="020B0503020204020204" pitchFamily="34" charset="-122"/>
              </a:rPr>
              <a:t>OpenCL</a:t>
            </a:r>
            <a:r>
              <a:rPr lang="zh-CN" altLang="en-US" sz="2000" dirty="0">
                <a:latin typeface="微软雅黑" panose="020B0503020204020204" pitchFamily="34" charset="-122"/>
                <a:ea typeface="微软雅黑" panose="020B0503020204020204" pitchFamily="34" charset="-122"/>
              </a:rPr>
              <a:t>发展更快。</a:t>
            </a:r>
            <a:endParaRPr lang="en-GB" altLang="zh-CN" sz="2000" dirty="0">
              <a:latin typeface="微软雅黑" panose="020B0503020204020204" pitchFamily="34" charset="-122"/>
              <a:ea typeface="微软雅黑" panose="020B0503020204020204" pitchFamily="34" charset="-122"/>
            </a:endParaRPr>
          </a:p>
          <a:p>
            <a:pPr>
              <a:lnSpc>
                <a:spcPct val="120000"/>
              </a:lnSpc>
            </a:pPr>
            <a:endParaRPr kumimoji="1" lang="zh-CN" altLang="en-US" dirty="0">
              <a:solidFill>
                <a:schemeClr val="tx1">
                  <a:lumMod val="75000"/>
                  <a:lumOff val="25000"/>
                </a:schemeClr>
              </a:solidFill>
            </a:endParaRPr>
          </a:p>
        </p:txBody>
      </p:sp>
      <p:pic>
        <p:nvPicPr>
          <p:cNvPr id="3" name="图片 2"/>
          <p:cNvPicPr>
            <a:picLocks noChangeAspect="1"/>
          </p:cNvPicPr>
          <p:nvPr/>
        </p:nvPicPr>
        <p:blipFill>
          <a:blip r:embed="rId1"/>
          <a:stretch>
            <a:fillRect/>
          </a:stretch>
        </p:blipFill>
        <p:spPr>
          <a:xfrm>
            <a:off x="7365402" y="1578467"/>
            <a:ext cx="4521798" cy="454263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627086" y="954250"/>
            <a:ext cx="7802222"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627380" y="431165"/>
            <a:ext cx="3145790" cy="521970"/>
          </a:xfrm>
          <a:prstGeom prst="rect">
            <a:avLst/>
          </a:prstGeom>
        </p:spPr>
        <p:txBody>
          <a:bodyPr wrap="square">
            <a:spAutoFit/>
          </a:bodyPr>
          <a:lstStyle/>
          <a:p>
            <a:pPr algn="l"/>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2</a:t>
            </a:r>
            <a:r>
              <a:rPr lang="zh-CN" altLang="en-US"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a:t>
            </a:r>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CUDA</a:t>
            </a:r>
            <a:endParaRPr lang="zh-CN" altLang="en-US" sz="2800" b="1" dirty="0">
              <a:solidFill>
                <a:srgbClr val="0070C0"/>
              </a:solidFill>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56" name="任意多边形 55"/>
          <p:cNvSpPr/>
          <p:nvPr/>
        </p:nvSpPr>
        <p:spPr>
          <a:xfrm>
            <a:off x="4782820" y="149860"/>
            <a:ext cx="38735" cy="692150"/>
          </a:xfrm>
          <a:custGeom>
            <a:avLst/>
            <a:gdLst>
              <a:gd name="connisteX0" fmla="*/ 37323 w 38452"/>
              <a:gd name="connsiteY0" fmla="*/ 0 h 692150"/>
              <a:gd name="connisteX1" fmla="*/ 37323 w 38452"/>
              <a:gd name="connsiteY1" fmla="*/ 85090 h 692150"/>
              <a:gd name="connisteX2" fmla="*/ 37323 w 38452"/>
              <a:gd name="connsiteY2" fmla="*/ 170180 h 692150"/>
              <a:gd name="connisteX3" fmla="*/ 37323 w 38452"/>
              <a:gd name="connsiteY3" fmla="*/ 243205 h 692150"/>
              <a:gd name="connisteX4" fmla="*/ 37323 w 38452"/>
              <a:gd name="connsiteY4" fmla="*/ 315595 h 692150"/>
              <a:gd name="connisteX5" fmla="*/ 25258 w 38452"/>
              <a:gd name="connsiteY5" fmla="*/ 388620 h 692150"/>
              <a:gd name="connisteX6" fmla="*/ 25258 w 38452"/>
              <a:gd name="connsiteY6" fmla="*/ 473710 h 692150"/>
              <a:gd name="connisteX7" fmla="*/ 13193 w 38452"/>
              <a:gd name="connsiteY7" fmla="*/ 546735 h 692150"/>
              <a:gd name="connisteX8" fmla="*/ 1128 w 38452"/>
              <a:gd name="connsiteY8" fmla="*/ 619125 h 692150"/>
              <a:gd name="connisteX9" fmla="*/ 1128 w 38452"/>
              <a:gd name="connsiteY9" fmla="*/ 692150 h 69215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Lst>
            <a:rect l="l" t="t" r="r" b="b"/>
            <a:pathLst>
              <a:path w="38453" h="692150">
                <a:moveTo>
                  <a:pt x="37324" y="0"/>
                </a:moveTo>
                <a:cubicBezTo>
                  <a:pt x="37324" y="15240"/>
                  <a:pt x="37324" y="50800"/>
                  <a:pt x="37324" y="85090"/>
                </a:cubicBezTo>
                <a:cubicBezTo>
                  <a:pt x="37324" y="119380"/>
                  <a:pt x="37324" y="138430"/>
                  <a:pt x="37324" y="170180"/>
                </a:cubicBezTo>
                <a:cubicBezTo>
                  <a:pt x="37324" y="201930"/>
                  <a:pt x="37324" y="213995"/>
                  <a:pt x="37324" y="243205"/>
                </a:cubicBezTo>
                <a:cubicBezTo>
                  <a:pt x="37324" y="272415"/>
                  <a:pt x="39864" y="286385"/>
                  <a:pt x="37324" y="315595"/>
                </a:cubicBezTo>
                <a:cubicBezTo>
                  <a:pt x="34784" y="344805"/>
                  <a:pt x="27799" y="356870"/>
                  <a:pt x="25259" y="388620"/>
                </a:cubicBezTo>
                <a:cubicBezTo>
                  <a:pt x="22719" y="420370"/>
                  <a:pt x="27799" y="441960"/>
                  <a:pt x="25259" y="473710"/>
                </a:cubicBezTo>
                <a:cubicBezTo>
                  <a:pt x="22719" y="505460"/>
                  <a:pt x="18274" y="517525"/>
                  <a:pt x="13194" y="546735"/>
                </a:cubicBezTo>
                <a:cubicBezTo>
                  <a:pt x="8114" y="575945"/>
                  <a:pt x="3669" y="589915"/>
                  <a:pt x="1129" y="619125"/>
                </a:cubicBezTo>
                <a:cubicBezTo>
                  <a:pt x="-1411" y="648335"/>
                  <a:pt x="1129" y="678815"/>
                  <a:pt x="1129" y="69215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Rectangle 2"/>
          <p:cNvSpPr>
            <a:spLocks noChangeArrowheads="1"/>
          </p:cNvSpPr>
          <p:nvPr/>
        </p:nvSpPr>
        <p:spPr bwMode="auto">
          <a:xfrm>
            <a:off x="720762" y="1369849"/>
            <a:ext cx="24676387"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pic>
        <p:nvPicPr>
          <p:cNvPr id="2049" name="Picture 1"/>
          <p:cNvPicPr>
            <a:picLocks noChangeAspect="1" noChangeArrowheads="1"/>
          </p:cNvPicPr>
          <p:nvPr/>
        </p:nvPicPr>
        <p:blipFill>
          <a:blip r:embed="rId1" r:link="rId2">
            <a:extLst>
              <a:ext uri="{28A0092B-C50C-407E-A947-70E740481C1C}">
                <a14:useLocalDpi xmlns:a14="http://schemas.microsoft.com/office/drawing/2010/main" val="0"/>
              </a:ext>
            </a:extLst>
          </a:blip>
          <a:srcRect/>
          <a:stretch>
            <a:fillRect/>
          </a:stretch>
        </p:blipFill>
        <p:spPr bwMode="auto">
          <a:xfrm>
            <a:off x="627086" y="1266191"/>
            <a:ext cx="10693101" cy="516064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627086" y="954250"/>
            <a:ext cx="7802222"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627380" y="431165"/>
            <a:ext cx="3145790" cy="521970"/>
          </a:xfrm>
          <a:prstGeom prst="rect">
            <a:avLst/>
          </a:prstGeom>
        </p:spPr>
        <p:txBody>
          <a:bodyPr wrap="square">
            <a:spAutoFit/>
          </a:bodyPr>
          <a:lstStyle/>
          <a:p>
            <a:pPr algn="l"/>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2</a:t>
            </a:r>
            <a:r>
              <a:rPr lang="zh-CN" altLang="en-US"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a:t>
            </a:r>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CUDA</a:t>
            </a:r>
            <a:endParaRPr lang="zh-CN" altLang="en-US" sz="2800" b="1" dirty="0">
              <a:solidFill>
                <a:srgbClr val="0070C0"/>
              </a:solidFill>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56" name="任意多边形 55"/>
          <p:cNvSpPr/>
          <p:nvPr/>
        </p:nvSpPr>
        <p:spPr>
          <a:xfrm>
            <a:off x="4782820" y="149860"/>
            <a:ext cx="38735" cy="692150"/>
          </a:xfrm>
          <a:custGeom>
            <a:avLst/>
            <a:gdLst>
              <a:gd name="connisteX0" fmla="*/ 37323 w 38452"/>
              <a:gd name="connsiteY0" fmla="*/ 0 h 692150"/>
              <a:gd name="connisteX1" fmla="*/ 37323 w 38452"/>
              <a:gd name="connsiteY1" fmla="*/ 85090 h 692150"/>
              <a:gd name="connisteX2" fmla="*/ 37323 w 38452"/>
              <a:gd name="connsiteY2" fmla="*/ 170180 h 692150"/>
              <a:gd name="connisteX3" fmla="*/ 37323 w 38452"/>
              <a:gd name="connsiteY3" fmla="*/ 243205 h 692150"/>
              <a:gd name="connisteX4" fmla="*/ 37323 w 38452"/>
              <a:gd name="connsiteY4" fmla="*/ 315595 h 692150"/>
              <a:gd name="connisteX5" fmla="*/ 25258 w 38452"/>
              <a:gd name="connsiteY5" fmla="*/ 388620 h 692150"/>
              <a:gd name="connisteX6" fmla="*/ 25258 w 38452"/>
              <a:gd name="connsiteY6" fmla="*/ 473710 h 692150"/>
              <a:gd name="connisteX7" fmla="*/ 13193 w 38452"/>
              <a:gd name="connsiteY7" fmla="*/ 546735 h 692150"/>
              <a:gd name="connisteX8" fmla="*/ 1128 w 38452"/>
              <a:gd name="connsiteY8" fmla="*/ 619125 h 692150"/>
              <a:gd name="connisteX9" fmla="*/ 1128 w 38452"/>
              <a:gd name="connsiteY9" fmla="*/ 692150 h 69215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Lst>
            <a:rect l="l" t="t" r="r" b="b"/>
            <a:pathLst>
              <a:path w="38453" h="692150">
                <a:moveTo>
                  <a:pt x="37324" y="0"/>
                </a:moveTo>
                <a:cubicBezTo>
                  <a:pt x="37324" y="15240"/>
                  <a:pt x="37324" y="50800"/>
                  <a:pt x="37324" y="85090"/>
                </a:cubicBezTo>
                <a:cubicBezTo>
                  <a:pt x="37324" y="119380"/>
                  <a:pt x="37324" y="138430"/>
                  <a:pt x="37324" y="170180"/>
                </a:cubicBezTo>
                <a:cubicBezTo>
                  <a:pt x="37324" y="201930"/>
                  <a:pt x="37324" y="213995"/>
                  <a:pt x="37324" y="243205"/>
                </a:cubicBezTo>
                <a:cubicBezTo>
                  <a:pt x="37324" y="272415"/>
                  <a:pt x="39864" y="286385"/>
                  <a:pt x="37324" y="315595"/>
                </a:cubicBezTo>
                <a:cubicBezTo>
                  <a:pt x="34784" y="344805"/>
                  <a:pt x="27799" y="356870"/>
                  <a:pt x="25259" y="388620"/>
                </a:cubicBezTo>
                <a:cubicBezTo>
                  <a:pt x="22719" y="420370"/>
                  <a:pt x="27799" y="441960"/>
                  <a:pt x="25259" y="473710"/>
                </a:cubicBezTo>
                <a:cubicBezTo>
                  <a:pt x="22719" y="505460"/>
                  <a:pt x="18274" y="517525"/>
                  <a:pt x="13194" y="546735"/>
                </a:cubicBezTo>
                <a:cubicBezTo>
                  <a:pt x="8114" y="575945"/>
                  <a:pt x="3669" y="589915"/>
                  <a:pt x="1129" y="619125"/>
                </a:cubicBezTo>
                <a:cubicBezTo>
                  <a:pt x="-1411" y="648335"/>
                  <a:pt x="1129" y="678815"/>
                  <a:pt x="1129" y="69215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p:nvSpPr>
        <p:spPr>
          <a:xfrm>
            <a:off x="627086" y="1176276"/>
            <a:ext cx="11419665" cy="2333139"/>
          </a:xfrm>
          <a:prstGeom prst="rect">
            <a:avLst/>
          </a:prstGeom>
          <a:noFill/>
        </p:spPr>
        <p:txBody>
          <a:bodyPr wrap="none" rtlCol="0" anchor="ctr">
            <a:spAutoFit/>
          </a:bodyPr>
          <a:lstStyle/>
          <a:p>
            <a:pPr>
              <a:lnSpc>
                <a:spcPct val="150000"/>
              </a:lnSpc>
            </a:pPr>
            <a:r>
              <a:rPr lang="en-US" altLang="zh-CN" sz="2400" b="1" dirty="0">
                <a:latin typeface="微软雅黑" panose="020B0503020204020204" pitchFamily="34" charset="-122"/>
                <a:ea typeface="微软雅黑" panose="020B0503020204020204" pitchFamily="34" charset="-122"/>
              </a:rPr>
              <a:t>2.2</a:t>
            </a:r>
            <a:r>
              <a:rPr lang="zh-CN" altLang="en-US" sz="2400" b="1" dirty="0">
                <a:latin typeface="微软雅黑" panose="020B0503020204020204" pitchFamily="34" charset="-122"/>
                <a:ea typeface="微软雅黑" panose="020B0503020204020204" pitchFamily="34" charset="-122"/>
              </a:rPr>
              <a:t> </a:t>
            </a:r>
            <a:r>
              <a:rPr lang="zh-CN" altLang="zh-CN" sz="2400" b="1" dirty="0">
                <a:latin typeface="微软雅黑" panose="020B0503020204020204" pitchFamily="34" charset="-122"/>
                <a:ea typeface="微软雅黑" panose="020B0503020204020204" pitchFamily="34" charset="-122"/>
              </a:rPr>
              <a:t>计算能力</a:t>
            </a:r>
            <a:r>
              <a:rPr lang="en-US" altLang="zh-CN" sz="2400" b="1" dirty="0">
                <a:latin typeface="微软雅黑" panose="020B0503020204020204" pitchFamily="34" charset="-122"/>
                <a:ea typeface="微软雅黑" panose="020B0503020204020204" pitchFamily="34" charset="-122"/>
              </a:rPr>
              <a:t>(Compute Capability)</a:t>
            </a:r>
            <a:r>
              <a:rPr lang="zh-CN" altLang="zh-CN" sz="2400" b="1" dirty="0">
                <a:latin typeface="微软雅黑" panose="020B0503020204020204" pitchFamily="34" charset="-122"/>
                <a:ea typeface="微软雅黑" panose="020B0503020204020204" pitchFamily="34" charset="-122"/>
              </a:rPr>
              <a:t> </a:t>
            </a:r>
            <a:endParaRPr kumimoji="1"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50000"/>
              </a:lnSpc>
            </a:pPr>
            <a:r>
              <a:rPr lang="zh-CN" altLang="en-US" sz="2000" dirty="0">
                <a:latin typeface="微软雅黑" panose="020B0503020204020204" pitchFamily="34" charset="-122"/>
                <a:ea typeface="微软雅黑" panose="020B0503020204020204" pitchFamily="34" charset="-122"/>
              </a:rPr>
              <a:t>    </a:t>
            </a:r>
            <a:r>
              <a:rPr lang="zh-CN" altLang="zh-CN" sz="2000" dirty="0">
                <a:latin typeface="微软雅黑" panose="020B0503020204020204" pitchFamily="34" charset="-122"/>
                <a:ea typeface="微软雅黑" panose="020B0503020204020204" pitchFamily="34" charset="-122"/>
              </a:rPr>
              <a:t>所谓的计算能力</a:t>
            </a:r>
            <a:r>
              <a:rPr lang="en-US" altLang="zh-CN" sz="2000" dirty="0">
                <a:latin typeface="微软雅黑" panose="020B0503020204020204" pitchFamily="34" charset="-122"/>
                <a:ea typeface="微软雅黑" panose="020B0503020204020204" pitchFamily="34" charset="-122"/>
              </a:rPr>
              <a:t>(Compute Capability)</a:t>
            </a:r>
            <a:r>
              <a:rPr lang="zh-CN" altLang="zh-CN" sz="2000" dirty="0">
                <a:latin typeface="微软雅黑" panose="020B0503020204020204" pitchFamily="34" charset="-122"/>
                <a:ea typeface="微软雅黑" panose="020B0503020204020204" pitchFamily="34" charset="-122"/>
              </a:rPr>
              <a:t>，说白了就是</a:t>
            </a:r>
            <a:r>
              <a:rPr lang="en-US" altLang="zh-CN" sz="2000" dirty="0">
                <a:latin typeface="微软雅黑" panose="020B0503020204020204" pitchFamily="34" charset="-122"/>
                <a:ea typeface="微软雅黑" panose="020B0503020204020204" pitchFamily="34" charset="-122"/>
              </a:rPr>
              <a:t>GPU</a:t>
            </a:r>
            <a:r>
              <a:rPr lang="zh-CN" altLang="zh-CN" sz="2000" dirty="0">
                <a:latin typeface="微软雅黑" panose="020B0503020204020204" pitchFamily="34" charset="-122"/>
                <a:ea typeface="微软雅黑" panose="020B0503020204020204" pitchFamily="34" charset="-122"/>
              </a:rPr>
              <a:t>的版本号。有时也被称作</a:t>
            </a:r>
            <a:r>
              <a:rPr lang="en-US" altLang="zh-CN" sz="2000" dirty="0">
                <a:latin typeface="微软雅黑" panose="020B0503020204020204" pitchFamily="34" charset="-122"/>
                <a:ea typeface="微软雅黑" panose="020B0503020204020204" pitchFamily="34" charset="-122"/>
              </a:rPr>
              <a:t>SM Version</a:t>
            </a:r>
            <a:r>
              <a:rPr lang="zh-CN" altLang="zh-CN" sz="2000" dirty="0">
                <a:latin typeface="微软雅黑" panose="020B0503020204020204" pitchFamily="34" charset="-122"/>
                <a:ea typeface="微软雅黑" panose="020B0503020204020204" pitchFamily="34" charset="-122"/>
              </a:rPr>
              <a:t>。</a:t>
            </a:r>
            <a:endParaRPr lang="en-US" altLang="zh-CN" sz="2000" dirty="0">
              <a:latin typeface="微软雅黑" panose="020B0503020204020204" pitchFamily="34" charset="-122"/>
              <a:ea typeface="微软雅黑" panose="020B0503020204020204" pitchFamily="34" charset="-122"/>
            </a:endParaRPr>
          </a:p>
          <a:p>
            <a:pPr>
              <a:lnSpc>
                <a:spcPct val="150000"/>
              </a:lnSpc>
            </a:pPr>
            <a:r>
              <a:rPr lang="zh-CN" altLang="zh-CN" sz="2000" dirty="0">
                <a:latin typeface="微软雅黑" panose="020B0503020204020204" pitchFamily="34" charset="-122"/>
                <a:ea typeface="微软雅黑" panose="020B0503020204020204" pitchFamily="34" charset="-122"/>
              </a:rPr>
              <a:t>不同版本的</a:t>
            </a:r>
            <a:r>
              <a:rPr lang="en-US" altLang="zh-CN" sz="2000" dirty="0">
                <a:latin typeface="微软雅黑" panose="020B0503020204020204" pitchFamily="34" charset="-122"/>
                <a:ea typeface="微软雅黑" panose="020B0503020204020204" pitchFamily="34" charset="-122"/>
              </a:rPr>
              <a:t>GPU</a:t>
            </a:r>
            <a:r>
              <a:rPr lang="zh-CN" altLang="zh-CN" sz="2000" dirty="0">
                <a:latin typeface="微软雅黑" panose="020B0503020204020204" pitchFamily="34" charset="-122"/>
                <a:ea typeface="微软雅黑" panose="020B0503020204020204" pitchFamily="34" charset="-122"/>
              </a:rPr>
              <a:t>具有不同的特性，因此程序编写也会有所差异。计算能力为</a:t>
            </a:r>
            <a:r>
              <a:rPr lang="en-US" altLang="zh-CN" sz="2000" dirty="0">
                <a:latin typeface="微软雅黑" panose="020B0503020204020204" pitchFamily="34" charset="-122"/>
                <a:ea typeface="微软雅黑" panose="020B0503020204020204" pitchFamily="34" charset="-122"/>
              </a:rPr>
              <a:t>X.Y</a:t>
            </a:r>
            <a:r>
              <a:rPr lang="zh-CN" altLang="zh-CN" sz="2000" dirty="0">
                <a:latin typeface="微软雅黑" panose="020B0503020204020204" pitchFamily="34" charset="-122"/>
                <a:ea typeface="微软雅黑" panose="020B0503020204020204" pitchFamily="34" charset="-122"/>
              </a:rPr>
              <a:t>，其中主版本号</a:t>
            </a:r>
            <a:r>
              <a:rPr lang="en-US" altLang="zh-CN" sz="2000" dirty="0">
                <a:latin typeface="微软雅黑" panose="020B0503020204020204" pitchFamily="34" charset="-122"/>
                <a:ea typeface="微软雅黑" panose="020B0503020204020204" pitchFamily="34" charset="-122"/>
              </a:rPr>
              <a:t>X</a:t>
            </a:r>
            <a:endParaRPr lang="en-US" altLang="zh-CN" sz="2000" dirty="0">
              <a:latin typeface="微软雅黑" panose="020B0503020204020204" pitchFamily="34" charset="-122"/>
              <a:ea typeface="微软雅黑" panose="020B0503020204020204" pitchFamily="34" charset="-122"/>
            </a:endParaRPr>
          </a:p>
          <a:p>
            <a:pPr>
              <a:lnSpc>
                <a:spcPct val="150000"/>
              </a:lnSpc>
            </a:pPr>
            <a:r>
              <a:rPr lang="zh-CN" altLang="zh-CN" sz="2000" dirty="0">
                <a:latin typeface="微软雅黑" panose="020B0503020204020204" pitchFamily="34" charset="-122"/>
                <a:ea typeface="微软雅黑" panose="020B0503020204020204" pitchFamily="34" charset="-122"/>
              </a:rPr>
              <a:t>代表架构，各个架构如下表：</a:t>
            </a:r>
            <a:endParaRPr lang="zh-CN" altLang="zh-CN" sz="2000" dirty="0">
              <a:latin typeface="微软雅黑" panose="020B0503020204020204" pitchFamily="34" charset="-122"/>
              <a:ea typeface="微软雅黑" panose="020B0503020204020204" pitchFamily="34" charset="-122"/>
            </a:endParaRPr>
          </a:p>
          <a:p>
            <a:pPr>
              <a:lnSpc>
                <a:spcPct val="120000"/>
              </a:lnSpc>
            </a:pPr>
            <a:endParaRPr kumimoji="1" lang="zh-CN" altLang="en-US" dirty="0">
              <a:solidFill>
                <a:schemeClr val="tx1">
                  <a:lumMod val="75000"/>
                  <a:lumOff val="25000"/>
                </a:schemeClr>
              </a:solidFill>
            </a:endParaRPr>
          </a:p>
        </p:txBody>
      </p:sp>
      <p:sp>
        <p:nvSpPr>
          <p:cNvPr id="3" name="Rectangle 2"/>
          <p:cNvSpPr>
            <a:spLocks noChangeArrowheads="1"/>
          </p:cNvSpPr>
          <p:nvPr/>
        </p:nvSpPr>
        <p:spPr bwMode="auto">
          <a:xfrm>
            <a:off x="1097280" y="3417529"/>
            <a:ext cx="1463040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pic>
        <p:nvPicPr>
          <p:cNvPr id="3073" name="Picture 1"/>
          <p:cNvPicPr>
            <a:picLocks noChangeAspect="1" noChangeArrowheads="1"/>
          </p:cNvPicPr>
          <p:nvPr/>
        </p:nvPicPr>
        <p:blipFill>
          <a:blip r:embed="rId1" r:link="rId2">
            <a:extLst>
              <a:ext uri="{28A0092B-C50C-407E-A947-70E740481C1C}">
                <a14:useLocalDpi xmlns:a14="http://schemas.microsoft.com/office/drawing/2010/main" val="0"/>
              </a:ext>
            </a:extLst>
          </a:blip>
          <a:srcRect/>
          <a:stretch>
            <a:fillRect/>
          </a:stretch>
        </p:blipFill>
        <p:spPr bwMode="auto">
          <a:xfrm>
            <a:off x="1097280" y="3417530"/>
            <a:ext cx="2194560" cy="2941320"/>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p:cNvSpPr txBox="1"/>
          <p:nvPr/>
        </p:nvSpPr>
        <p:spPr>
          <a:xfrm>
            <a:off x="3539799" y="3417529"/>
            <a:ext cx="8258992" cy="2807885"/>
          </a:xfrm>
          <a:prstGeom prst="rect">
            <a:avLst/>
          </a:prstGeom>
          <a:noFill/>
        </p:spPr>
        <p:txBody>
          <a:bodyPr wrap="none" rtlCol="0" anchor="ctr">
            <a:spAutoFit/>
          </a:bodyPr>
          <a:lstStyle/>
          <a:p>
            <a:pPr>
              <a:lnSpc>
                <a:spcPct val="150000"/>
              </a:lnSpc>
            </a:pPr>
            <a:r>
              <a:rPr lang="zh-CN" altLang="en-US" sz="2000" dirty="0">
                <a:latin typeface="微软雅黑" panose="020B0503020204020204" pitchFamily="34" charset="-122"/>
                <a:ea typeface="微软雅黑" panose="020B0503020204020204" pitchFamily="34" charset="-122"/>
              </a:rPr>
              <a:t>    </a:t>
            </a:r>
            <a:r>
              <a:rPr lang="zh-CN" altLang="zh-CN" sz="2000" dirty="0">
                <a:latin typeface="微软雅黑" panose="020B0503020204020204" pitchFamily="34" charset="-122"/>
                <a:ea typeface="微软雅黑" panose="020B0503020204020204" pitchFamily="34" charset="-122"/>
              </a:rPr>
              <a:t>在</a:t>
            </a:r>
            <a:r>
              <a:rPr lang="en-US" altLang="zh-CN" sz="2000" dirty="0">
                <a:latin typeface="微软雅黑" panose="020B0503020204020204" pitchFamily="34" charset="-122"/>
                <a:ea typeface="微软雅黑" panose="020B0503020204020204" pitchFamily="34" charset="-122"/>
              </a:rPr>
              <a:t>CUDA</a:t>
            </a:r>
            <a:r>
              <a:rPr lang="zh-CN" altLang="zh-CN" sz="2000" dirty="0">
                <a:latin typeface="微软雅黑" panose="020B0503020204020204" pitchFamily="34" charset="-122"/>
                <a:ea typeface="微软雅黑" panose="020B0503020204020204" pitchFamily="34" charset="-122"/>
              </a:rPr>
              <a:t>的书籍文档中，我们经常能看到</a:t>
            </a:r>
            <a:r>
              <a:rPr lang="en-US" altLang="zh-CN" sz="2000" dirty="0">
                <a:latin typeface="微软雅黑" panose="020B0503020204020204" pitchFamily="34" charset="-122"/>
                <a:ea typeface="微软雅黑" panose="020B0503020204020204" pitchFamily="34" charset="-122"/>
              </a:rPr>
              <a:t>"1.x"</a:t>
            </a:r>
            <a:r>
              <a:rPr lang="zh-CN" altLang="zh-CN"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"5.x"</a:t>
            </a:r>
            <a:r>
              <a:rPr lang="zh-CN" altLang="zh-CN" sz="2000" dirty="0">
                <a:latin typeface="微软雅黑" panose="020B0503020204020204" pitchFamily="34" charset="-122"/>
                <a:ea typeface="微软雅黑" panose="020B0503020204020204" pitchFamily="34" charset="-122"/>
              </a:rPr>
              <a:t>等这样的字眼，</a:t>
            </a:r>
            <a:endParaRPr lang="en-US" altLang="zh-CN" sz="2000" dirty="0">
              <a:latin typeface="微软雅黑" panose="020B0503020204020204" pitchFamily="34" charset="-122"/>
              <a:ea typeface="微软雅黑" panose="020B0503020204020204" pitchFamily="34" charset="-122"/>
            </a:endParaRPr>
          </a:p>
          <a:p>
            <a:pPr>
              <a:lnSpc>
                <a:spcPct val="150000"/>
              </a:lnSpc>
            </a:pPr>
            <a:r>
              <a:rPr lang="zh-CN" altLang="zh-CN" sz="2000" dirty="0">
                <a:latin typeface="微软雅黑" panose="020B0503020204020204" pitchFamily="34" charset="-122"/>
                <a:ea typeface="微软雅黑" panose="020B0503020204020204" pitchFamily="34" charset="-122"/>
              </a:rPr>
              <a:t>代表第</a:t>
            </a:r>
            <a:r>
              <a:rPr lang="en-US" altLang="zh-CN" sz="2000" dirty="0">
                <a:latin typeface="微软雅黑" panose="020B0503020204020204" pitchFamily="34" charset="-122"/>
                <a:ea typeface="微软雅黑" panose="020B0503020204020204" pitchFamily="34" charset="-122"/>
              </a:rPr>
              <a:t>1</a:t>
            </a:r>
            <a:r>
              <a:rPr lang="zh-CN" altLang="zh-CN" sz="2000" dirty="0">
                <a:latin typeface="微软雅黑" panose="020B0503020204020204" pitchFamily="34" charset="-122"/>
                <a:ea typeface="微软雅黑" panose="020B0503020204020204" pitchFamily="34" charset="-122"/>
              </a:rPr>
              <a:t>代</a:t>
            </a:r>
            <a:r>
              <a:rPr lang="en-US" altLang="zh-CN" sz="2000" dirty="0">
                <a:latin typeface="微软雅黑" panose="020B0503020204020204" pitchFamily="34" charset="-122"/>
                <a:ea typeface="微软雅黑" panose="020B0503020204020204" pitchFamily="34" charset="-122"/>
              </a:rPr>
              <a:t>/</a:t>
            </a:r>
            <a:r>
              <a:rPr lang="zh-CN" altLang="zh-CN" sz="2000" dirty="0">
                <a:latin typeface="微软雅黑" panose="020B0503020204020204" pitchFamily="34" charset="-122"/>
                <a:ea typeface="微软雅黑" panose="020B0503020204020204" pitchFamily="34" charset="-122"/>
              </a:rPr>
              <a:t>第</a:t>
            </a:r>
            <a:r>
              <a:rPr lang="en-US" altLang="zh-CN" sz="2000" dirty="0">
                <a:latin typeface="微软雅黑" panose="020B0503020204020204" pitchFamily="34" charset="-122"/>
                <a:ea typeface="微软雅黑" panose="020B0503020204020204" pitchFamily="34" charset="-122"/>
              </a:rPr>
              <a:t>5</a:t>
            </a:r>
            <a:r>
              <a:rPr lang="zh-CN" altLang="zh-CN" sz="2000" dirty="0">
                <a:latin typeface="微软雅黑" panose="020B0503020204020204" pitchFamily="34" charset="-122"/>
                <a:ea typeface="微软雅黑" panose="020B0503020204020204" pitchFamily="34" charset="-122"/>
              </a:rPr>
              <a:t>代架构，也就是</a:t>
            </a:r>
            <a:r>
              <a:rPr lang="en-US" altLang="zh-CN" sz="2000" dirty="0">
                <a:latin typeface="微软雅黑" panose="020B0503020204020204" pitchFamily="34" charset="-122"/>
                <a:ea typeface="微软雅黑" panose="020B0503020204020204" pitchFamily="34" charset="-122"/>
              </a:rPr>
              <a:t>Tesla/Maxwell</a:t>
            </a:r>
            <a:r>
              <a:rPr lang="zh-CN" altLang="zh-CN" sz="2000" dirty="0">
                <a:latin typeface="微软雅黑" panose="020B0503020204020204" pitchFamily="34" charset="-122"/>
                <a:ea typeface="微软雅黑" panose="020B0503020204020204" pitchFamily="34" charset="-122"/>
              </a:rPr>
              <a:t>架构。</a:t>
            </a:r>
            <a:endParaRPr lang="en-US" altLang="zh-CN" sz="2000" dirty="0">
              <a:latin typeface="微软雅黑" panose="020B0503020204020204" pitchFamily="34" charset="-122"/>
              <a:ea typeface="微软雅黑" panose="020B0503020204020204" pitchFamily="34" charset="-122"/>
            </a:endParaRPr>
          </a:p>
          <a:p>
            <a:pPr>
              <a:lnSpc>
                <a:spcPct val="150000"/>
              </a:lnSpc>
            </a:pPr>
            <a:endParaRPr lang="zh-CN" altLang="zh-CN" sz="2000" dirty="0">
              <a:latin typeface="微软雅黑" panose="020B0503020204020204" pitchFamily="34" charset="-122"/>
              <a:ea typeface="微软雅黑" panose="020B0503020204020204" pitchFamily="34" charset="-122"/>
            </a:endParaRPr>
          </a:p>
          <a:p>
            <a:pPr>
              <a:lnSpc>
                <a:spcPct val="150000"/>
              </a:lnSpc>
            </a:pPr>
            <a:r>
              <a:rPr lang="zh-CN" altLang="en-US" sz="2000" dirty="0">
                <a:latin typeface="微软雅黑" panose="020B0503020204020204" pitchFamily="34" charset="-122"/>
                <a:ea typeface="微软雅黑" panose="020B0503020204020204" pitchFamily="34" charset="-122"/>
              </a:rPr>
              <a:t>    </a:t>
            </a:r>
            <a:r>
              <a:rPr lang="zh-CN" altLang="zh-CN" sz="2000" dirty="0">
                <a:latin typeface="微软雅黑" panose="020B0503020204020204" pitchFamily="34" charset="-122"/>
                <a:ea typeface="微软雅黑" panose="020B0503020204020204" pitchFamily="34" charset="-122"/>
              </a:rPr>
              <a:t>次版本号</a:t>
            </a:r>
            <a:r>
              <a:rPr lang="en-US" altLang="zh-CN" sz="2000" dirty="0">
                <a:latin typeface="微软雅黑" panose="020B0503020204020204" pitchFamily="34" charset="-122"/>
                <a:ea typeface="微软雅黑" panose="020B0503020204020204" pitchFamily="34" charset="-122"/>
              </a:rPr>
              <a:t>Y</a:t>
            </a:r>
            <a:r>
              <a:rPr lang="zh-CN" altLang="zh-CN" sz="2000" dirty="0">
                <a:latin typeface="微软雅黑" panose="020B0503020204020204" pitchFamily="34" charset="-122"/>
                <a:ea typeface="微软雅黑" panose="020B0503020204020204" pitchFamily="34" charset="-122"/>
              </a:rPr>
              <a:t>，代表在架构的基础上，有一定改进，或者有一些新特性</a:t>
            </a:r>
            <a:endParaRPr lang="en-US" altLang="zh-CN" sz="2000" dirty="0">
              <a:latin typeface="微软雅黑" panose="020B0503020204020204" pitchFamily="34" charset="-122"/>
              <a:ea typeface="微软雅黑" panose="020B0503020204020204" pitchFamily="34" charset="-122"/>
            </a:endParaRPr>
          </a:p>
          <a:p>
            <a:pPr>
              <a:lnSpc>
                <a:spcPct val="150000"/>
              </a:lnSpc>
            </a:pPr>
            <a:r>
              <a:rPr lang="zh-CN" altLang="zh-CN" sz="2000" dirty="0">
                <a:latin typeface="微软雅黑" panose="020B0503020204020204" pitchFamily="34" charset="-122"/>
                <a:ea typeface="微软雅黑" panose="020B0503020204020204" pitchFamily="34" charset="-122"/>
              </a:rPr>
              <a:t>的引入。最新的图灵架构</a:t>
            </a:r>
            <a:r>
              <a:rPr lang="en-US" altLang="zh-CN" sz="2000" dirty="0">
                <a:latin typeface="微软雅黑" panose="020B0503020204020204" pitchFamily="34" charset="-122"/>
                <a:ea typeface="微软雅黑" panose="020B0503020204020204" pitchFamily="34" charset="-122"/>
              </a:rPr>
              <a:t>(Turing)</a:t>
            </a:r>
            <a:r>
              <a:rPr lang="zh-CN" altLang="zh-CN" sz="2000" dirty="0">
                <a:latin typeface="微软雅黑" panose="020B0503020204020204" pitchFamily="34" charset="-122"/>
                <a:ea typeface="微软雅黑" panose="020B0503020204020204" pitchFamily="34" charset="-122"/>
              </a:rPr>
              <a:t>，实际上计算能力是</a:t>
            </a:r>
            <a:r>
              <a:rPr lang="en-US" altLang="zh-CN" sz="2000" dirty="0">
                <a:latin typeface="微软雅黑" panose="020B0503020204020204" pitchFamily="34" charset="-122"/>
                <a:ea typeface="微软雅黑" panose="020B0503020204020204" pitchFamily="34" charset="-122"/>
              </a:rPr>
              <a:t>7.5</a:t>
            </a:r>
            <a:r>
              <a:rPr lang="zh-CN" altLang="zh-CN" sz="2000" dirty="0">
                <a:latin typeface="微软雅黑" panose="020B0503020204020204" pitchFamily="34" charset="-122"/>
                <a:ea typeface="微软雅黑" panose="020B0503020204020204" pitchFamily="34" charset="-122"/>
              </a:rPr>
              <a:t>，也就是说还</a:t>
            </a:r>
            <a:endParaRPr lang="en-US" altLang="zh-CN" sz="2000" dirty="0">
              <a:latin typeface="微软雅黑" panose="020B0503020204020204" pitchFamily="34" charset="-122"/>
              <a:ea typeface="微软雅黑" panose="020B0503020204020204" pitchFamily="34" charset="-122"/>
            </a:endParaRPr>
          </a:p>
          <a:p>
            <a:pPr>
              <a:lnSpc>
                <a:spcPct val="150000"/>
              </a:lnSpc>
            </a:pPr>
            <a:r>
              <a:rPr lang="zh-CN" altLang="zh-CN" sz="2000" dirty="0">
                <a:latin typeface="微软雅黑" panose="020B0503020204020204" pitchFamily="34" charset="-122"/>
                <a:ea typeface="微软雅黑" panose="020B0503020204020204" pitchFamily="34" charset="-122"/>
              </a:rPr>
              <a:t>是属于</a:t>
            </a:r>
            <a:r>
              <a:rPr lang="en-US" altLang="zh-CN" sz="2000" dirty="0">
                <a:latin typeface="微软雅黑" panose="020B0503020204020204" pitchFamily="34" charset="-122"/>
                <a:ea typeface="微软雅黑" panose="020B0503020204020204" pitchFamily="34" charset="-122"/>
              </a:rPr>
              <a:t>Volta</a:t>
            </a:r>
            <a:r>
              <a:rPr lang="zh-CN" altLang="zh-CN" sz="2000" dirty="0">
                <a:latin typeface="微软雅黑" panose="020B0503020204020204" pitchFamily="34" charset="-122"/>
                <a:ea typeface="微软雅黑" panose="020B0503020204020204" pitchFamily="34" charset="-122"/>
              </a:rPr>
              <a:t>架构。 </a:t>
            </a:r>
            <a:endParaRPr kumimoji="1" lang="zh-CN" altLang="en-US"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627086" y="954250"/>
            <a:ext cx="7802222"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627380" y="431165"/>
            <a:ext cx="3145790" cy="521970"/>
          </a:xfrm>
          <a:prstGeom prst="rect">
            <a:avLst/>
          </a:prstGeom>
        </p:spPr>
        <p:txBody>
          <a:bodyPr wrap="square">
            <a:spAutoFit/>
          </a:bodyPr>
          <a:lstStyle/>
          <a:p>
            <a:pPr algn="l"/>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2</a:t>
            </a:r>
            <a:r>
              <a:rPr lang="zh-CN" altLang="en-US"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a:t>
            </a:r>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CUDA</a:t>
            </a:r>
            <a:endParaRPr lang="zh-CN" altLang="en-US" sz="2800" b="1" dirty="0">
              <a:solidFill>
                <a:srgbClr val="0070C0"/>
              </a:solidFill>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56" name="任意多边形 55"/>
          <p:cNvSpPr/>
          <p:nvPr/>
        </p:nvSpPr>
        <p:spPr>
          <a:xfrm>
            <a:off x="4782820" y="149860"/>
            <a:ext cx="38735" cy="692150"/>
          </a:xfrm>
          <a:custGeom>
            <a:avLst/>
            <a:gdLst>
              <a:gd name="connisteX0" fmla="*/ 37323 w 38452"/>
              <a:gd name="connsiteY0" fmla="*/ 0 h 692150"/>
              <a:gd name="connisteX1" fmla="*/ 37323 w 38452"/>
              <a:gd name="connsiteY1" fmla="*/ 85090 h 692150"/>
              <a:gd name="connisteX2" fmla="*/ 37323 w 38452"/>
              <a:gd name="connsiteY2" fmla="*/ 170180 h 692150"/>
              <a:gd name="connisteX3" fmla="*/ 37323 w 38452"/>
              <a:gd name="connsiteY3" fmla="*/ 243205 h 692150"/>
              <a:gd name="connisteX4" fmla="*/ 37323 w 38452"/>
              <a:gd name="connsiteY4" fmla="*/ 315595 h 692150"/>
              <a:gd name="connisteX5" fmla="*/ 25258 w 38452"/>
              <a:gd name="connsiteY5" fmla="*/ 388620 h 692150"/>
              <a:gd name="connisteX6" fmla="*/ 25258 w 38452"/>
              <a:gd name="connsiteY6" fmla="*/ 473710 h 692150"/>
              <a:gd name="connisteX7" fmla="*/ 13193 w 38452"/>
              <a:gd name="connsiteY7" fmla="*/ 546735 h 692150"/>
              <a:gd name="connisteX8" fmla="*/ 1128 w 38452"/>
              <a:gd name="connsiteY8" fmla="*/ 619125 h 692150"/>
              <a:gd name="connisteX9" fmla="*/ 1128 w 38452"/>
              <a:gd name="connsiteY9" fmla="*/ 692150 h 69215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Lst>
            <a:rect l="l" t="t" r="r" b="b"/>
            <a:pathLst>
              <a:path w="38453" h="692150">
                <a:moveTo>
                  <a:pt x="37324" y="0"/>
                </a:moveTo>
                <a:cubicBezTo>
                  <a:pt x="37324" y="15240"/>
                  <a:pt x="37324" y="50800"/>
                  <a:pt x="37324" y="85090"/>
                </a:cubicBezTo>
                <a:cubicBezTo>
                  <a:pt x="37324" y="119380"/>
                  <a:pt x="37324" y="138430"/>
                  <a:pt x="37324" y="170180"/>
                </a:cubicBezTo>
                <a:cubicBezTo>
                  <a:pt x="37324" y="201930"/>
                  <a:pt x="37324" y="213995"/>
                  <a:pt x="37324" y="243205"/>
                </a:cubicBezTo>
                <a:cubicBezTo>
                  <a:pt x="37324" y="272415"/>
                  <a:pt x="39864" y="286385"/>
                  <a:pt x="37324" y="315595"/>
                </a:cubicBezTo>
                <a:cubicBezTo>
                  <a:pt x="34784" y="344805"/>
                  <a:pt x="27799" y="356870"/>
                  <a:pt x="25259" y="388620"/>
                </a:cubicBezTo>
                <a:cubicBezTo>
                  <a:pt x="22719" y="420370"/>
                  <a:pt x="27799" y="441960"/>
                  <a:pt x="25259" y="473710"/>
                </a:cubicBezTo>
                <a:cubicBezTo>
                  <a:pt x="22719" y="505460"/>
                  <a:pt x="18274" y="517525"/>
                  <a:pt x="13194" y="546735"/>
                </a:cubicBezTo>
                <a:cubicBezTo>
                  <a:pt x="8114" y="575945"/>
                  <a:pt x="3669" y="589915"/>
                  <a:pt x="1129" y="619125"/>
                </a:cubicBezTo>
                <a:cubicBezTo>
                  <a:pt x="-1411" y="648335"/>
                  <a:pt x="1129" y="678815"/>
                  <a:pt x="1129" y="69215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p:nvSpPr>
        <p:spPr>
          <a:xfrm>
            <a:off x="663724" y="1156873"/>
            <a:ext cx="8276926" cy="4746877"/>
          </a:xfrm>
          <a:prstGeom prst="rect">
            <a:avLst/>
          </a:prstGeom>
          <a:noFill/>
        </p:spPr>
        <p:txBody>
          <a:bodyPr wrap="square" rtlCol="0" anchor="ctr">
            <a:spAutoFit/>
          </a:bodyPr>
          <a:lstStyle/>
          <a:p>
            <a:pPr>
              <a:lnSpc>
                <a:spcPct val="150000"/>
              </a:lnSpc>
            </a:pPr>
            <a:r>
              <a:rPr lang="en-US" altLang="zh-CN" sz="2400" b="1" dirty="0">
                <a:latin typeface="微软雅黑" panose="020B0503020204020204" pitchFamily="34" charset="-122"/>
                <a:ea typeface="微软雅黑" panose="020B0503020204020204" pitchFamily="34" charset="-122"/>
              </a:rPr>
              <a:t>2.3</a:t>
            </a:r>
            <a:r>
              <a:rPr lang="zh-CN" altLang="en-US" sz="2400" b="1" dirty="0">
                <a:latin typeface="微软雅黑" panose="020B0503020204020204" pitchFamily="34" charset="-122"/>
                <a:ea typeface="微软雅黑" panose="020B0503020204020204" pitchFamily="34" charset="-122"/>
              </a:rPr>
              <a:t> </a:t>
            </a:r>
            <a:r>
              <a:rPr lang="zh-CN" altLang="zh-CN" sz="2400" b="1" dirty="0">
                <a:latin typeface="微软雅黑" panose="020B0503020204020204" pitchFamily="34" charset="-122"/>
                <a:ea typeface="微软雅黑" panose="020B0503020204020204" pitchFamily="34" charset="-122"/>
              </a:rPr>
              <a:t>英伟达</a:t>
            </a:r>
            <a:r>
              <a:rPr lang="en-US" altLang="zh-CN" sz="2400" b="1" dirty="0">
                <a:latin typeface="微软雅黑" panose="020B0503020204020204" pitchFamily="34" charset="-122"/>
                <a:ea typeface="微软雅黑" panose="020B0503020204020204" pitchFamily="34" charset="-122"/>
              </a:rPr>
              <a:t>GPU</a:t>
            </a:r>
            <a:r>
              <a:rPr lang="zh-CN" altLang="en-US" sz="2400" b="1" dirty="0">
                <a:latin typeface="微软雅黑" panose="020B0503020204020204" pitchFamily="34" charset="-122"/>
                <a:ea typeface="微软雅黑" panose="020B0503020204020204" pitchFamily="34" charset="-122"/>
              </a:rPr>
              <a:t>系列</a:t>
            </a:r>
            <a:endParaRPr lang="en-US" altLang="zh-CN" sz="2000" dirty="0">
              <a:latin typeface="微软雅黑" panose="020B0503020204020204" pitchFamily="34" charset="-122"/>
              <a:ea typeface="微软雅黑" panose="020B0503020204020204" pitchFamily="34" charset="-122"/>
            </a:endParaRPr>
          </a:p>
          <a:p>
            <a:pPr>
              <a:lnSpc>
                <a:spcPct val="150000"/>
              </a:lnSpc>
            </a:pPr>
            <a:r>
              <a:rPr lang="zh-CN" altLang="en-US" sz="2000" dirty="0">
                <a:latin typeface="微软雅黑" panose="020B0503020204020204" pitchFamily="34" charset="-122"/>
                <a:ea typeface="微软雅黑" panose="020B0503020204020204" pitchFamily="34" charset="-122"/>
              </a:rPr>
              <a:t>    </a:t>
            </a:r>
            <a:r>
              <a:rPr lang="en-US" altLang="zh-CN" sz="2000" dirty="0">
                <a:latin typeface="微软雅黑" panose="020B0503020204020204" pitchFamily="34" charset="-122"/>
                <a:ea typeface="微软雅黑" panose="020B0503020204020204" pitchFamily="34" charset="-122"/>
              </a:rPr>
              <a:t>	</a:t>
            </a:r>
            <a:r>
              <a:rPr lang="zh-CN" altLang="zh-CN" sz="2000" dirty="0">
                <a:latin typeface="微软雅黑" panose="020B0503020204020204" pitchFamily="34" charset="-122"/>
                <a:ea typeface="微软雅黑" panose="020B0503020204020204" pitchFamily="34" charset="-122"/>
              </a:rPr>
              <a:t>英伟达架构：</a:t>
            </a:r>
            <a:r>
              <a:rPr lang="en-US" altLang="zh-CN" sz="2000" dirty="0">
                <a:latin typeface="微软雅黑" panose="020B0503020204020204" pitchFamily="34" charset="-122"/>
                <a:ea typeface="微软雅黑" panose="020B0503020204020204" pitchFamily="34" charset="-122"/>
              </a:rPr>
              <a:t>Kepler(</a:t>
            </a:r>
            <a:r>
              <a:rPr lang="zh-CN" altLang="zh-CN" sz="2000" dirty="0">
                <a:latin typeface="微软雅黑" panose="020B0503020204020204" pitchFamily="34" charset="-122"/>
                <a:ea typeface="微软雅黑" panose="020B0503020204020204" pitchFamily="34" charset="-122"/>
              </a:rPr>
              <a:t>开普勒，计算能力</a:t>
            </a:r>
            <a:r>
              <a:rPr lang="en-US" altLang="zh-CN" sz="2000" dirty="0">
                <a:latin typeface="微软雅黑" panose="020B0503020204020204" pitchFamily="34" charset="-122"/>
                <a:ea typeface="微软雅黑" panose="020B0503020204020204" pitchFamily="34" charset="-122"/>
              </a:rPr>
              <a:t>3.x)</a:t>
            </a:r>
            <a:endParaRPr lang="en-US" altLang="zh-CN" sz="2000" dirty="0">
              <a:latin typeface="微软雅黑" panose="020B0503020204020204" pitchFamily="34" charset="-122"/>
              <a:ea typeface="微软雅黑" panose="020B0503020204020204" pitchFamily="34" charset="-122"/>
            </a:endParaRPr>
          </a:p>
          <a:p>
            <a:pPr>
              <a:lnSpc>
                <a:spcPct val="150000"/>
              </a:lnSpc>
            </a:pPr>
            <a:r>
              <a:rPr lang="zh-CN" altLang="en-US" sz="2000" dirty="0">
                <a:latin typeface="微软雅黑" panose="020B0503020204020204" pitchFamily="34" charset="-122"/>
                <a:ea typeface="微软雅黑" panose="020B0503020204020204" pitchFamily="34" charset="-122"/>
              </a:rPr>
              <a:t>                        </a:t>
            </a:r>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        </a:t>
            </a:r>
            <a:r>
              <a:rPr lang="en-US" altLang="zh-CN" sz="2000" dirty="0">
                <a:latin typeface="微软雅黑" panose="020B0503020204020204" pitchFamily="34" charset="-122"/>
                <a:ea typeface="微软雅黑" panose="020B0503020204020204" pitchFamily="34" charset="-122"/>
              </a:rPr>
              <a:t>Maxwell(</a:t>
            </a:r>
            <a:r>
              <a:rPr lang="zh-CN" altLang="zh-CN" sz="2000" dirty="0">
                <a:latin typeface="微软雅黑" panose="020B0503020204020204" pitchFamily="34" charset="-122"/>
                <a:ea typeface="微软雅黑" panose="020B0503020204020204" pitchFamily="34" charset="-122"/>
              </a:rPr>
              <a:t>麦克斯韦，计算能力</a:t>
            </a:r>
            <a:r>
              <a:rPr lang="en-US" altLang="zh-CN" sz="2000" dirty="0">
                <a:latin typeface="微软雅黑" panose="020B0503020204020204" pitchFamily="34" charset="-122"/>
                <a:ea typeface="微软雅黑" panose="020B0503020204020204" pitchFamily="34" charset="-122"/>
              </a:rPr>
              <a:t>5.x)</a:t>
            </a:r>
            <a:endParaRPr lang="en-US" altLang="zh-CN" sz="2000" dirty="0">
              <a:latin typeface="微软雅黑" panose="020B0503020204020204" pitchFamily="34" charset="-122"/>
              <a:ea typeface="微软雅黑" panose="020B0503020204020204" pitchFamily="34" charset="-122"/>
            </a:endParaRPr>
          </a:p>
          <a:p>
            <a:pPr>
              <a:lnSpc>
                <a:spcPct val="150000"/>
              </a:lnSpc>
            </a:pPr>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        </a:t>
            </a:r>
            <a:r>
              <a:rPr lang="en-US" altLang="zh-CN" sz="2000" dirty="0">
                <a:latin typeface="微软雅黑" panose="020B0503020204020204" pitchFamily="34" charset="-122"/>
                <a:ea typeface="微软雅黑" panose="020B0503020204020204" pitchFamily="34" charset="-122"/>
              </a:rPr>
              <a:t>Pascal(</a:t>
            </a:r>
            <a:r>
              <a:rPr lang="zh-CN" altLang="zh-CN" sz="2000" dirty="0">
                <a:latin typeface="微软雅黑" panose="020B0503020204020204" pitchFamily="34" charset="-122"/>
                <a:ea typeface="微软雅黑" panose="020B0503020204020204" pitchFamily="34" charset="-122"/>
              </a:rPr>
              <a:t>帕斯卡，计算能力</a:t>
            </a:r>
            <a:r>
              <a:rPr lang="en-US" altLang="zh-CN" sz="2000" dirty="0">
                <a:latin typeface="微软雅黑" panose="020B0503020204020204" pitchFamily="34" charset="-122"/>
                <a:ea typeface="微软雅黑" panose="020B0503020204020204" pitchFamily="34" charset="-122"/>
              </a:rPr>
              <a:t>6.x)</a:t>
            </a:r>
            <a:endParaRPr lang="en-US" altLang="zh-CN" sz="2000" dirty="0">
              <a:latin typeface="微软雅黑" panose="020B0503020204020204" pitchFamily="34" charset="-122"/>
              <a:ea typeface="微软雅黑" panose="020B0503020204020204" pitchFamily="34" charset="-122"/>
            </a:endParaRPr>
          </a:p>
          <a:p>
            <a:pPr>
              <a:lnSpc>
                <a:spcPct val="150000"/>
              </a:lnSpc>
            </a:pPr>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        </a:t>
            </a:r>
            <a:r>
              <a:rPr lang="en-US" altLang="zh-CN" sz="2000" dirty="0">
                <a:latin typeface="微软雅黑" panose="020B0503020204020204" pitchFamily="34" charset="-122"/>
                <a:ea typeface="微软雅黑" panose="020B0503020204020204" pitchFamily="34" charset="-122"/>
              </a:rPr>
              <a:t>Volta(</a:t>
            </a:r>
            <a:r>
              <a:rPr lang="zh-CN" altLang="zh-CN" sz="2000" dirty="0">
                <a:latin typeface="微软雅黑" panose="020B0503020204020204" pitchFamily="34" charset="-122"/>
                <a:ea typeface="微软雅黑" panose="020B0503020204020204" pitchFamily="34" charset="-122"/>
              </a:rPr>
              <a:t>沃尔特，计算能力</a:t>
            </a:r>
            <a:r>
              <a:rPr lang="en-US" altLang="zh-CN" sz="2000" dirty="0">
                <a:latin typeface="微软雅黑" panose="020B0503020204020204" pitchFamily="34" charset="-122"/>
                <a:ea typeface="微软雅黑" panose="020B0503020204020204" pitchFamily="34" charset="-122"/>
              </a:rPr>
              <a:t>7.x)</a:t>
            </a:r>
            <a:r>
              <a:rPr lang="zh-CN" altLang="zh-CN" sz="2000" dirty="0">
                <a:latin typeface="微软雅黑" panose="020B0503020204020204" pitchFamily="34" charset="-122"/>
                <a:ea typeface="微软雅黑" panose="020B0503020204020204" pitchFamily="34" charset="-122"/>
              </a:rPr>
              <a:t>。</a:t>
            </a:r>
            <a:endParaRPr lang="zh-CN" altLang="zh-CN" sz="2000" dirty="0">
              <a:latin typeface="微软雅黑" panose="020B0503020204020204" pitchFamily="34" charset="-122"/>
              <a:ea typeface="微软雅黑" panose="020B0503020204020204" pitchFamily="34" charset="-122"/>
            </a:endParaRPr>
          </a:p>
          <a:p>
            <a:pPr>
              <a:lnSpc>
                <a:spcPct val="150000"/>
              </a:lnSpc>
            </a:pPr>
            <a:r>
              <a:rPr lang="en-US" altLang="zh-CN" sz="2000" dirty="0">
                <a:latin typeface="微软雅黑" panose="020B0503020204020204" pitchFamily="34" charset="-122"/>
                <a:ea typeface="微软雅黑" panose="020B0503020204020204" pitchFamily="34" charset="-122"/>
              </a:rPr>
              <a:t> </a:t>
            </a:r>
            <a:endParaRPr lang="zh-CN" altLang="zh-CN" sz="2000" dirty="0">
              <a:latin typeface="微软雅黑" panose="020B0503020204020204" pitchFamily="34" charset="-122"/>
              <a:ea typeface="微软雅黑" panose="020B0503020204020204" pitchFamily="34" charset="-122"/>
            </a:endParaRPr>
          </a:p>
          <a:p>
            <a:pPr>
              <a:lnSpc>
                <a:spcPct val="150000"/>
              </a:lnSpc>
            </a:pPr>
            <a:r>
              <a:rPr lang="zh-CN" altLang="en-US" sz="2000" dirty="0">
                <a:latin typeface="微软雅黑" panose="020B0503020204020204" pitchFamily="34" charset="-122"/>
                <a:ea typeface="微软雅黑" panose="020B0503020204020204" pitchFamily="34" charset="-122"/>
              </a:rPr>
              <a:t> </a:t>
            </a:r>
            <a:r>
              <a:rPr lang="en-US" altLang="zh-CN" sz="2000" dirty="0">
                <a:latin typeface="微软雅黑" panose="020B0503020204020204" pitchFamily="34" charset="-122"/>
                <a:ea typeface="微软雅黑" panose="020B0503020204020204" pitchFamily="34" charset="-122"/>
              </a:rPr>
              <a:t>	</a:t>
            </a:r>
            <a:r>
              <a:rPr lang="zh-CN" altLang="zh-CN" sz="2000" dirty="0">
                <a:latin typeface="微软雅黑" panose="020B0503020204020204" pitchFamily="34" charset="-122"/>
                <a:ea typeface="微软雅黑" panose="020B0503020204020204" pitchFamily="34" charset="-122"/>
              </a:rPr>
              <a:t>英伟达</a:t>
            </a:r>
            <a:r>
              <a:rPr lang="en-US" altLang="zh-CN" sz="2000" dirty="0">
                <a:latin typeface="微软雅黑" panose="020B0503020204020204" pitchFamily="34" charset="-122"/>
                <a:ea typeface="微软雅黑" panose="020B0503020204020204" pitchFamily="34" charset="-122"/>
              </a:rPr>
              <a:t>GPU</a:t>
            </a:r>
            <a:r>
              <a:rPr lang="zh-CN" altLang="zh-CN" sz="2000" dirty="0">
                <a:latin typeface="微软雅黑" panose="020B0503020204020204" pitchFamily="34" charset="-122"/>
                <a:ea typeface="微软雅黑" panose="020B0503020204020204" pitchFamily="34" charset="-122"/>
              </a:rPr>
              <a:t>系列：</a:t>
            </a:r>
            <a:r>
              <a:rPr lang="en-US" altLang="zh-CN" sz="2000" dirty="0" err="1">
                <a:latin typeface="微软雅黑" panose="020B0503020204020204" pitchFamily="34" charset="-122"/>
                <a:ea typeface="微软雅黑" panose="020B0503020204020204" pitchFamily="34" charset="-122"/>
              </a:rPr>
              <a:t>Tegra</a:t>
            </a:r>
            <a:r>
              <a:rPr lang="zh-CN" altLang="en-US" sz="2000" dirty="0">
                <a:latin typeface="微软雅黑" panose="020B0503020204020204" pitchFamily="34" charset="-122"/>
                <a:ea typeface="微软雅黑" panose="020B0503020204020204" pitchFamily="34" charset="-122"/>
              </a:rPr>
              <a:t>系列</a:t>
            </a:r>
            <a:endParaRPr lang="en-US" altLang="zh-CN" sz="2000" dirty="0">
              <a:latin typeface="微软雅黑" panose="020B0503020204020204" pitchFamily="34" charset="-122"/>
              <a:ea typeface="微软雅黑" panose="020B0503020204020204" pitchFamily="34" charset="-122"/>
            </a:endParaRPr>
          </a:p>
          <a:p>
            <a:pPr>
              <a:lnSpc>
                <a:spcPct val="150000"/>
              </a:lnSpc>
            </a:pPr>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       </a:t>
            </a:r>
            <a:r>
              <a:rPr lang="en-US" altLang="zh-CN" sz="2000" dirty="0">
                <a:latin typeface="微软雅黑" panose="020B0503020204020204" pitchFamily="34" charset="-122"/>
                <a:ea typeface="微软雅黑" panose="020B0503020204020204" pitchFamily="34" charset="-122"/>
              </a:rPr>
              <a:t>GeForce</a:t>
            </a:r>
            <a:r>
              <a:rPr lang="zh-CN" altLang="en-US" sz="2000" dirty="0">
                <a:latin typeface="微软雅黑" panose="020B0503020204020204" pitchFamily="34" charset="-122"/>
                <a:ea typeface="微软雅黑" panose="020B0503020204020204" pitchFamily="34" charset="-122"/>
              </a:rPr>
              <a:t>系列</a:t>
            </a:r>
            <a:endParaRPr lang="en-US" altLang="zh-CN" sz="2000" dirty="0">
              <a:latin typeface="微软雅黑" panose="020B0503020204020204" pitchFamily="34" charset="-122"/>
              <a:ea typeface="微软雅黑" panose="020B0503020204020204" pitchFamily="34" charset="-122"/>
            </a:endParaRPr>
          </a:p>
          <a:p>
            <a:pPr>
              <a:lnSpc>
                <a:spcPct val="150000"/>
              </a:lnSpc>
            </a:pPr>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       </a:t>
            </a:r>
            <a:r>
              <a:rPr lang="en-US" altLang="zh-CN" sz="2000" dirty="0">
                <a:latin typeface="微软雅黑" panose="020B0503020204020204" pitchFamily="34" charset="-122"/>
                <a:ea typeface="微软雅黑" panose="020B0503020204020204" pitchFamily="34" charset="-122"/>
              </a:rPr>
              <a:t>Quadro</a:t>
            </a:r>
            <a:r>
              <a:rPr lang="zh-CN" altLang="en-US" sz="2000" dirty="0">
                <a:latin typeface="微软雅黑" panose="020B0503020204020204" pitchFamily="34" charset="-122"/>
                <a:ea typeface="微软雅黑" panose="020B0503020204020204" pitchFamily="34" charset="-122"/>
              </a:rPr>
              <a:t>系列</a:t>
            </a:r>
            <a:r>
              <a:rPr lang="zh-CN" altLang="zh-CN" sz="2000" dirty="0">
                <a:latin typeface="微软雅黑" panose="020B0503020204020204" pitchFamily="34" charset="-122"/>
                <a:ea typeface="微软雅黑" panose="020B0503020204020204" pitchFamily="34" charset="-122"/>
              </a:rPr>
              <a:t>（夸德罗）</a:t>
            </a:r>
            <a:endParaRPr lang="en-US" altLang="zh-CN" sz="2000" dirty="0">
              <a:latin typeface="微软雅黑" panose="020B0503020204020204" pitchFamily="34" charset="-122"/>
              <a:ea typeface="微软雅黑" panose="020B0503020204020204" pitchFamily="34" charset="-122"/>
            </a:endParaRPr>
          </a:p>
          <a:p>
            <a:pPr>
              <a:lnSpc>
                <a:spcPct val="150000"/>
              </a:lnSpc>
            </a:pPr>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       </a:t>
            </a:r>
            <a:r>
              <a:rPr lang="en-US" altLang="zh-CN" sz="2000" dirty="0">
                <a:latin typeface="微软雅黑" panose="020B0503020204020204" pitchFamily="34" charset="-122"/>
                <a:ea typeface="微软雅黑" panose="020B0503020204020204" pitchFamily="34" charset="-122"/>
              </a:rPr>
              <a:t>Tesla</a:t>
            </a:r>
            <a:r>
              <a:rPr lang="zh-CN" altLang="en-US" sz="2000" dirty="0">
                <a:latin typeface="微软雅黑" panose="020B0503020204020204" pitchFamily="34" charset="-122"/>
                <a:ea typeface="微软雅黑" panose="020B0503020204020204" pitchFamily="34" charset="-122"/>
              </a:rPr>
              <a:t>系列</a:t>
            </a:r>
            <a:r>
              <a:rPr lang="zh-CN"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包含</a:t>
            </a:r>
            <a:r>
              <a:rPr lang="en-US" altLang="zh-CN" sz="2000" dirty="0">
                <a:latin typeface="微软雅黑" panose="020B0503020204020204" pitchFamily="34" charset="-122"/>
                <a:ea typeface="微软雅黑" panose="020B0503020204020204" pitchFamily="34" charset="-122"/>
              </a:rPr>
              <a:t>K</a:t>
            </a:r>
            <a:r>
              <a:rPr lang="zh-CN" altLang="zh-CN"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M</a:t>
            </a:r>
            <a:r>
              <a:rPr lang="zh-CN" altLang="zh-CN"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P</a:t>
            </a:r>
            <a:r>
              <a:rPr lang="zh-CN" altLang="zh-CN"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V</a:t>
            </a:r>
            <a:r>
              <a:rPr lang="zh-CN" altLang="en-US" sz="2000" dirty="0">
                <a:latin typeface="微软雅黑" panose="020B0503020204020204" pitchFamily="34" charset="-122"/>
                <a:ea typeface="微软雅黑" panose="020B0503020204020204" pitchFamily="34" charset="-122"/>
              </a:rPr>
              <a:t>等架构</a:t>
            </a:r>
            <a:r>
              <a:rPr lang="zh-CN" altLang="zh-CN" sz="2000" dirty="0">
                <a:latin typeface="微软雅黑" panose="020B0503020204020204" pitchFamily="34" charset="-122"/>
                <a:ea typeface="微软雅黑" panose="020B0503020204020204" pitchFamily="34" charset="-122"/>
              </a:rPr>
              <a:t>）</a:t>
            </a:r>
            <a:endParaRPr kumimoji="1" lang="zh-CN" altLang="en-US"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627086" y="954250"/>
            <a:ext cx="7802222"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627380" y="431165"/>
            <a:ext cx="3145790" cy="521970"/>
          </a:xfrm>
          <a:prstGeom prst="rect">
            <a:avLst/>
          </a:prstGeom>
        </p:spPr>
        <p:txBody>
          <a:bodyPr wrap="square">
            <a:spAutoFit/>
          </a:bodyPr>
          <a:lstStyle/>
          <a:p>
            <a:pPr algn="l"/>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2</a:t>
            </a:r>
            <a:r>
              <a:rPr lang="zh-CN" altLang="en-US"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a:t>
            </a:r>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CUDA</a:t>
            </a:r>
            <a:endParaRPr lang="zh-CN" altLang="en-US" sz="2800" b="1" dirty="0">
              <a:solidFill>
                <a:srgbClr val="0070C0"/>
              </a:solidFill>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56" name="任意多边形 55"/>
          <p:cNvSpPr/>
          <p:nvPr/>
        </p:nvSpPr>
        <p:spPr>
          <a:xfrm>
            <a:off x="4782820" y="149860"/>
            <a:ext cx="38735" cy="692150"/>
          </a:xfrm>
          <a:custGeom>
            <a:avLst/>
            <a:gdLst>
              <a:gd name="connisteX0" fmla="*/ 37323 w 38452"/>
              <a:gd name="connsiteY0" fmla="*/ 0 h 692150"/>
              <a:gd name="connisteX1" fmla="*/ 37323 w 38452"/>
              <a:gd name="connsiteY1" fmla="*/ 85090 h 692150"/>
              <a:gd name="connisteX2" fmla="*/ 37323 w 38452"/>
              <a:gd name="connsiteY2" fmla="*/ 170180 h 692150"/>
              <a:gd name="connisteX3" fmla="*/ 37323 w 38452"/>
              <a:gd name="connsiteY3" fmla="*/ 243205 h 692150"/>
              <a:gd name="connisteX4" fmla="*/ 37323 w 38452"/>
              <a:gd name="connsiteY4" fmla="*/ 315595 h 692150"/>
              <a:gd name="connisteX5" fmla="*/ 25258 w 38452"/>
              <a:gd name="connsiteY5" fmla="*/ 388620 h 692150"/>
              <a:gd name="connisteX6" fmla="*/ 25258 w 38452"/>
              <a:gd name="connsiteY6" fmla="*/ 473710 h 692150"/>
              <a:gd name="connisteX7" fmla="*/ 13193 w 38452"/>
              <a:gd name="connsiteY7" fmla="*/ 546735 h 692150"/>
              <a:gd name="connisteX8" fmla="*/ 1128 w 38452"/>
              <a:gd name="connsiteY8" fmla="*/ 619125 h 692150"/>
              <a:gd name="connisteX9" fmla="*/ 1128 w 38452"/>
              <a:gd name="connsiteY9" fmla="*/ 692150 h 69215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Lst>
            <a:rect l="l" t="t" r="r" b="b"/>
            <a:pathLst>
              <a:path w="38453" h="692150">
                <a:moveTo>
                  <a:pt x="37324" y="0"/>
                </a:moveTo>
                <a:cubicBezTo>
                  <a:pt x="37324" y="15240"/>
                  <a:pt x="37324" y="50800"/>
                  <a:pt x="37324" y="85090"/>
                </a:cubicBezTo>
                <a:cubicBezTo>
                  <a:pt x="37324" y="119380"/>
                  <a:pt x="37324" y="138430"/>
                  <a:pt x="37324" y="170180"/>
                </a:cubicBezTo>
                <a:cubicBezTo>
                  <a:pt x="37324" y="201930"/>
                  <a:pt x="37324" y="213995"/>
                  <a:pt x="37324" y="243205"/>
                </a:cubicBezTo>
                <a:cubicBezTo>
                  <a:pt x="37324" y="272415"/>
                  <a:pt x="39864" y="286385"/>
                  <a:pt x="37324" y="315595"/>
                </a:cubicBezTo>
                <a:cubicBezTo>
                  <a:pt x="34784" y="344805"/>
                  <a:pt x="27799" y="356870"/>
                  <a:pt x="25259" y="388620"/>
                </a:cubicBezTo>
                <a:cubicBezTo>
                  <a:pt x="22719" y="420370"/>
                  <a:pt x="27799" y="441960"/>
                  <a:pt x="25259" y="473710"/>
                </a:cubicBezTo>
                <a:cubicBezTo>
                  <a:pt x="22719" y="505460"/>
                  <a:pt x="18274" y="517525"/>
                  <a:pt x="13194" y="546735"/>
                </a:cubicBezTo>
                <a:cubicBezTo>
                  <a:pt x="8114" y="575945"/>
                  <a:pt x="3669" y="589915"/>
                  <a:pt x="1129" y="619125"/>
                </a:cubicBezTo>
                <a:cubicBezTo>
                  <a:pt x="-1411" y="648335"/>
                  <a:pt x="1129" y="678815"/>
                  <a:pt x="1129" y="69215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p:nvSpPr>
        <p:spPr>
          <a:xfrm>
            <a:off x="546712" y="1155021"/>
            <a:ext cx="4036045" cy="5379358"/>
          </a:xfrm>
          <a:prstGeom prst="rect">
            <a:avLst/>
          </a:prstGeom>
          <a:noFill/>
        </p:spPr>
        <p:txBody>
          <a:bodyPr wrap="square" rtlCol="0" anchor="ctr">
            <a:spAutoFit/>
          </a:bodyPr>
          <a:lstStyle/>
          <a:p>
            <a:pPr>
              <a:lnSpc>
                <a:spcPct val="120000"/>
              </a:lnSpc>
            </a:pPr>
            <a:r>
              <a:rPr lang="en-US" altLang="zh-CN" sz="2400" b="1" dirty="0">
                <a:latin typeface="微软雅黑" panose="020B0503020204020204" pitchFamily="34" charset="-122"/>
                <a:ea typeface="微软雅黑" panose="020B0503020204020204" pitchFamily="34" charset="-122"/>
              </a:rPr>
              <a:t>2.4</a:t>
            </a:r>
            <a:r>
              <a:rPr lang="zh-CN" altLang="en-US" sz="2400" b="1" dirty="0">
                <a:latin typeface="微软雅黑" panose="020B0503020204020204" pitchFamily="34" charset="-122"/>
                <a:ea typeface="微软雅黑" panose="020B0503020204020204" pitchFamily="34" charset="-122"/>
              </a:rPr>
              <a:t> </a:t>
            </a:r>
            <a:r>
              <a:rPr lang="zh-CN" altLang="zh-CN" sz="2400" b="1" dirty="0">
                <a:latin typeface="微软雅黑" panose="020B0503020204020204" pitchFamily="34" charset="-122"/>
                <a:ea typeface="微软雅黑" panose="020B0503020204020204" pitchFamily="34" charset="-122"/>
              </a:rPr>
              <a:t>可扩展的编程模型</a:t>
            </a:r>
            <a:endParaRPr lang="en-US" altLang="zh-CN" sz="2400" b="1" dirty="0">
              <a:latin typeface="微软雅黑" panose="020B0503020204020204" pitchFamily="34" charset="-122"/>
              <a:ea typeface="微软雅黑" panose="020B0503020204020204" pitchFamily="34" charset="-122"/>
            </a:endParaRPr>
          </a:p>
          <a:p>
            <a:pPr>
              <a:lnSpc>
                <a:spcPct val="120000"/>
              </a:lnSpc>
            </a:pPr>
            <a:endParaRPr lang="en-US" altLang="zh-CN" sz="2400" b="1" dirty="0">
              <a:latin typeface="微软雅黑" panose="020B0503020204020204" pitchFamily="34" charset="-122"/>
              <a:ea typeface="微软雅黑" panose="020B0503020204020204" pitchFamily="34" charset="-122"/>
            </a:endParaRPr>
          </a:p>
          <a:p>
            <a:pPr>
              <a:lnSpc>
                <a:spcPct val="120000"/>
              </a:lnSpc>
            </a:pPr>
            <a:r>
              <a:rPr lang="zh-CN" altLang="en-US" sz="2000" dirty="0">
                <a:latin typeface="微软雅黑" panose="020B0503020204020204" pitchFamily="34" charset="-122"/>
                <a:ea typeface="微软雅黑" panose="020B0503020204020204" pitchFamily="34" charset="-122"/>
              </a:rPr>
              <a:t>      </a:t>
            </a:r>
            <a:r>
              <a:rPr lang="en-US" altLang="zh-CN" sz="2000" dirty="0">
                <a:latin typeface="微软雅黑" panose="020B0503020204020204" pitchFamily="34" charset="-122"/>
                <a:ea typeface="微软雅黑" panose="020B0503020204020204" pitchFamily="34" charset="-122"/>
              </a:rPr>
              <a:t>CUDA</a:t>
            </a:r>
            <a:r>
              <a:rPr lang="zh-CN" altLang="zh-CN" sz="2000" dirty="0">
                <a:latin typeface="微软雅黑" panose="020B0503020204020204" pitchFamily="34" charset="-122"/>
                <a:ea typeface="微软雅黑" panose="020B0503020204020204" pitchFamily="34" charset="-122"/>
              </a:rPr>
              <a:t>的编程模型，使得同一个</a:t>
            </a:r>
            <a:r>
              <a:rPr lang="en-US" altLang="zh-CN" sz="2000" dirty="0">
                <a:latin typeface="微软雅黑" panose="020B0503020204020204" pitchFamily="34" charset="-122"/>
                <a:ea typeface="微软雅黑" panose="020B0503020204020204" pitchFamily="34" charset="-122"/>
              </a:rPr>
              <a:t>CUDA</a:t>
            </a:r>
            <a:r>
              <a:rPr lang="zh-CN" altLang="zh-CN" sz="2000" dirty="0">
                <a:latin typeface="微软雅黑" panose="020B0503020204020204" pitchFamily="34" charset="-122"/>
                <a:ea typeface="微软雅黑" panose="020B0503020204020204" pitchFamily="34" charset="-122"/>
              </a:rPr>
              <a:t>程序，可以在不同的显卡上运行。如图所示，</a:t>
            </a:r>
            <a:r>
              <a:rPr lang="en-US" altLang="zh-CN" sz="2000" dirty="0">
                <a:latin typeface="微软雅黑" panose="020B0503020204020204" pitchFamily="34" charset="-122"/>
                <a:ea typeface="微软雅黑" panose="020B0503020204020204" pitchFamily="34" charset="-122"/>
              </a:rPr>
              <a:t>CUDA</a:t>
            </a:r>
            <a:r>
              <a:rPr lang="zh-CN" altLang="zh-CN" sz="2000" dirty="0">
                <a:latin typeface="微软雅黑" panose="020B0503020204020204" pitchFamily="34" charset="-122"/>
                <a:ea typeface="微软雅黑" panose="020B0503020204020204" pitchFamily="34" charset="-122"/>
              </a:rPr>
              <a:t>程序会创建一些线程块</a:t>
            </a:r>
            <a:r>
              <a:rPr lang="en-US" altLang="zh-CN" sz="2000" dirty="0">
                <a:latin typeface="微软雅黑" panose="020B0503020204020204" pitchFamily="34" charset="-122"/>
                <a:ea typeface="微软雅黑" panose="020B0503020204020204" pitchFamily="34" charset="-122"/>
              </a:rPr>
              <a:t>(Block)</a:t>
            </a:r>
            <a:r>
              <a:rPr lang="zh-CN" altLang="zh-CN" sz="2000" dirty="0">
                <a:latin typeface="微软雅黑" panose="020B0503020204020204" pitchFamily="34" charset="-122"/>
                <a:ea typeface="微软雅黑" panose="020B0503020204020204" pitchFamily="34" charset="-122"/>
              </a:rPr>
              <a:t>，线程块会被调度到空闲的</a:t>
            </a:r>
            <a:r>
              <a:rPr lang="zh-CN" altLang="zh-CN" sz="2000" b="1" dirty="0">
                <a:solidFill>
                  <a:srgbClr val="C00000"/>
                </a:solidFill>
                <a:latin typeface="微软雅黑" panose="020B0503020204020204" pitchFamily="34" charset="-122"/>
                <a:ea typeface="微软雅黑" panose="020B0503020204020204" pitchFamily="34" charset="-122"/>
              </a:rPr>
              <a:t>流处理器簇</a:t>
            </a:r>
            <a:r>
              <a:rPr lang="en-US" altLang="zh-CN" sz="2000" b="1" dirty="0">
                <a:solidFill>
                  <a:srgbClr val="C00000"/>
                </a:solidFill>
                <a:latin typeface="微软雅黑" panose="020B0503020204020204" pitchFamily="34" charset="-122"/>
                <a:ea typeface="微软雅黑" panose="020B0503020204020204" pitchFamily="34" charset="-122"/>
              </a:rPr>
              <a:t>(SM)</a:t>
            </a:r>
            <a:r>
              <a:rPr lang="zh-CN" altLang="zh-CN" sz="2000" dirty="0">
                <a:latin typeface="微软雅黑" panose="020B0503020204020204" pitchFamily="34" charset="-122"/>
                <a:ea typeface="微软雅黑" panose="020B0503020204020204" pitchFamily="34" charset="-122"/>
              </a:rPr>
              <a:t>上去。当线程块执行完毕后，线程块会退出</a:t>
            </a:r>
            <a:r>
              <a:rPr lang="en-US" altLang="zh-CN" sz="2000" dirty="0">
                <a:latin typeface="微软雅黑" panose="020B0503020204020204" pitchFamily="34" charset="-122"/>
                <a:ea typeface="微软雅黑" panose="020B0503020204020204" pitchFamily="34" charset="-122"/>
              </a:rPr>
              <a:t>SM</a:t>
            </a:r>
            <a:r>
              <a:rPr lang="zh-CN" altLang="zh-CN" sz="2000" dirty="0">
                <a:latin typeface="微软雅黑" panose="020B0503020204020204" pitchFamily="34" charset="-122"/>
                <a:ea typeface="微软雅黑" panose="020B0503020204020204" pitchFamily="34" charset="-122"/>
              </a:rPr>
              <a:t>，释放出</a:t>
            </a:r>
            <a:r>
              <a:rPr lang="en-US" altLang="zh-CN" sz="2000" dirty="0">
                <a:latin typeface="微软雅黑" panose="020B0503020204020204" pitchFamily="34" charset="-122"/>
                <a:ea typeface="微软雅黑" panose="020B0503020204020204" pitchFamily="34" charset="-122"/>
              </a:rPr>
              <a:t>SM</a:t>
            </a:r>
            <a:r>
              <a:rPr lang="zh-CN" altLang="zh-CN" sz="2000" dirty="0">
                <a:latin typeface="微软雅黑" panose="020B0503020204020204" pitchFamily="34" charset="-122"/>
                <a:ea typeface="微软雅黑" panose="020B0503020204020204" pitchFamily="34" charset="-122"/>
              </a:rPr>
              <a:t>的资源，以供其他待执行线程块调度进去。</a:t>
            </a:r>
            <a:endParaRPr kumimoji="1"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20000"/>
              </a:lnSpc>
            </a:pPr>
            <a:r>
              <a:rPr lang="zh-CN" altLang="en-US" sz="2000" dirty="0">
                <a:latin typeface="微软雅黑" panose="020B0503020204020204" pitchFamily="34" charset="-122"/>
                <a:ea typeface="微软雅黑" panose="020B0503020204020204" pitchFamily="34" charset="-122"/>
              </a:rPr>
              <a:t>      </a:t>
            </a:r>
            <a:r>
              <a:rPr lang="zh-CN" altLang="zh-CN" sz="2000" dirty="0">
                <a:latin typeface="微软雅黑" panose="020B0503020204020204" pitchFamily="34" charset="-122"/>
                <a:ea typeface="微软雅黑" panose="020B0503020204020204" pitchFamily="34" charset="-122"/>
              </a:rPr>
              <a:t>因此，无论是只有</a:t>
            </a:r>
            <a:r>
              <a:rPr lang="en-US" altLang="zh-CN" sz="2000" dirty="0">
                <a:latin typeface="微软雅黑" panose="020B0503020204020204" pitchFamily="34" charset="-122"/>
                <a:ea typeface="微软雅黑" panose="020B0503020204020204" pitchFamily="34" charset="-122"/>
              </a:rPr>
              <a:t>2</a:t>
            </a:r>
            <a:r>
              <a:rPr lang="zh-CN" altLang="zh-CN" sz="2000" dirty="0">
                <a:latin typeface="微软雅黑" panose="020B0503020204020204" pitchFamily="34" charset="-122"/>
                <a:ea typeface="微软雅黑" panose="020B0503020204020204" pitchFamily="34" charset="-122"/>
              </a:rPr>
              <a:t>个</a:t>
            </a:r>
            <a:r>
              <a:rPr lang="en-US" altLang="zh-CN" sz="2000" dirty="0">
                <a:latin typeface="微软雅黑" panose="020B0503020204020204" pitchFamily="34" charset="-122"/>
                <a:ea typeface="微软雅黑" panose="020B0503020204020204" pitchFamily="34" charset="-122"/>
              </a:rPr>
              <a:t>SM</a:t>
            </a:r>
            <a:r>
              <a:rPr lang="zh-CN" altLang="zh-CN" sz="2000" dirty="0">
                <a:latin typeface="微软雅黑" panose="020B0503020204020204" pitchFamily="34" charset="-122"/>
                <a:ea typeface="微软雅黑" panose="020B0503020204020204" pitchFamily="34" charset="-122"/>
              </a:rPr>
              <a:t>的</a:t>
            </a:r>
            <a:r>
              <a:rPr lang="en-US" altLang="zh-CN" sz="2000" dirty="0">
                <a:latin typeface="微软雅黑" panose="020B0503020204020204" pitchFamily="34" charset="-122"/>
                <a:ea typeface="微软雅黑" panose="020B0503020204020204" pitchFamily="34" charset="-122"/>
              </a:rPr>
              <a:t>GPU</a:t>
            </a:r>
            <a:r>
              <a:rPr lang="zh-CN" altLang="zh-CN" sz="2000" dirty="0">
                <a:latin typeface="微软雅黑" panose="020B0503020204020204" pitchFamily="34" charset="-122"/>
                <a:ea typeface="微软雅黑" panose="020B0503020204020204" pitchFamily="34" charset="-122"/>
              </a:rPr>
              <a:t>，还是有</a:t>
            </a:r>
            <a:r>
              <a:rPr lang="en-US" altLang="zh-CN" sz="2000" dirty="0">
                <a:latin typeface="微软雅黑" panose="020B0503020204020204" pitchFamily="34" charset="-122"/>
                <a:ea typeface="微软雅黑" panose="020B0503020204020204" pitchFamily="34" charset="-122"/>
              </a:rPr>
              <a:t>4</a:t>
            </a:r>
            <a:r>
              <a:rPr lang="zh-CN" altLang="zh-CN" sz="2000" dirty="0">
                <a:latin typeface="微软雅黑" panose="020B0503020204020204" pitchFamily="34" charset="-122"/>
                <a:ea typeface="微软雅黑" panose="020B0503020204020204" pitchFamily="34" charset="-122"/>
              </a:rPr>
              <a:t>个</a:t>
            </a:r>
            <a:r>
              <a:rPr lang="en-US" altLang="zh-CN" sz="2000" dirty="0">
                <a:latin typeface="微软雅黑" panose="020B0503020204020204" pitchFamily="34" charset="-122"/>
                <a:ea typeface="微软雅黑" panose="020B0503020204020204" pitchFamily="34" charset="-122"/>
              </a:rPr>
              <a:t>SM</a:t>
            </a:r>
            <a:r>
              <a:rPr lang="zh-CN" altLang="zh-CN" sz="2000" dirty="0">
                <a:latin typeface="微软雅黑" panose="020B0503020204020204" pitchFamily="34" charset="-122"/>
                <a:ea typeface="微软雅黑" panose="020B0503020204020204" pitchFamily="34" charset="-122"/>
              </a:rPr>
              <a:t>的</a:t>
            </a:r>
            <a:r>
              <a:rPr lang="en-US" altLang="zh-CN" sz="2000" dirty="0">
                <a:latin typeface="微软雅黑" panose="020B0503020204020204" pitchFamily="34" charset="-122"/>
                <a:ea typeface="微软雅黑" panose="020B0503020204020204" pitchFamily="34" charset="-122"/>
              </a:rPr>
              <a:t>GPU</a:t>
            </a:r>
            <a:r>
              <a:rPr lang="zh-CN" altLang="zh-CN" sz="2000" dirty="0">
                <a:latin typeface="微软雅黑" panose="020B0503020204020204" pitchFamily="34" charset="-122"/>
                <a:ea typeface="微软雅黑" panose="020B0503020204020204" pitchFamily="34" charset="-122"/>
              </a:rPr>
              <a:t>，这些线程块都会被调度执行，只不过是执行的时间有长有短。</a:t>
            </a:r>
            <a:endParaRPr kumimoji="1" lang="zh-CN" altLang="en-US"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 name="Rectangle 2"/>
          <p:cNvSpPr>
            <a:spLocks noChangeArrowheads="1"/>
          </p:cNvSpPr>
          <p:nvPr/>
        </p:nvSpPr>
        <p:spPr bwMode="auto">
          <a:xfrm>
            <a:off x="4432150" y="1280160"/>
            <a:ext cx="16898639"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pic>
        <p:nvPicPr>
          <p:cNvPr id="4097" name="Picture 1"/>
          <p:cNvPicPr>
            <a:picLocks noChangeAspect="1" noChangeArrowheads="1"/>
          </p:cNvPicPr>
          <p:nvPr/>
        </p:nvPicPr>
        <p:blipFill>
          <a:blip r:embed="rId1" r:link="rId2">
            <a:extLst>
              <a:ext uri="{28A0092B-C50C-407E-A947-70E740481C1C}">
                <a14:useLocalDpi xmlns:a14="http://schemas.microsoft.com/office/drawing/2010/main" val="0"/>
              </a:ext>
            </a:extLst>
          </a:blip>
          <a:srcRect/>
          <a:stretch>
            <a:fillRect/>
          </a:stretch>
        </p:blipFill>
        <p:spPr bwMode="auto">
          <a:xfrm>
            <a:off x="4937759" y="1172583"/>
            <a:ext cx="6912809" cy="533550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627086" y="954250"/>
            <a:ext cx="7802222"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627380" y="431165"/>
            <a:ext cx="3145790" cy="521970"/>
          </a:xfrm>
          <a:prstGeom prst="rect">
            <a:avLst/>
          </a:prstGeom>
        </p:spPr>
        <p:txBody>
          <a:bodyPr wrap="square">
            <a:spAutoFit/>
          </a:bodyPr>
          <a:lstStyle/>
          <a:p>
            <a:pPr algn="l"/>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2</a:t>
            </a:r>
            <a:r>
              <a:rPr lang="zh-CN" altLang="en-US"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a:t>
            </a:r>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CUDA</a:t>
            </a:r>
            <a:endParaRPr lang="zh-CN" altLang="en-US" sz="2800" b="1" dirty="0">
              <a:solidFill>
                <a:srgbClr val="0070C0"/>
              </a:solidFill>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56" name="任意多边形 55"/>
          <p:cNvSpPr/>
          <p:nvPr/>
        </p:nvSpPr>
        <p:spPr>
          <a:xfrm>
            <a:off x="4782820" y="149860"/>
            <a:ext cx="38735" cy="692150"/>
          </a:xfrm>
          <a:custGeom>
            <a:avLst/>
            <a:gdLst>
              <a:gd name="connisteX0" fmla="*/ 37323 w 38452"/>
              <a:gd name="connsiteY0" fmla="*/ 0 h 692150"/>
              <a:gd name="connisteX1" fmla="*/ 37323 w 38452"/>
              <a:gd name="connsiteY1" fmla="*/ 85090 h 692150"/>
              <a:gd name="connisteX2" fmla="*/ 37323 w 38452"/>
              <a:gd name="connsiteY2" fmla="*/ 170180 h 692150"/>
              <a:gd name="connisteX3" fmla="*/ 37323 w 38452"/>
              <a:gd name="connsiteY3" fmla="*/ 243205 h 692150"/>
              <a:gd name="connisteX4" fmla="*/ 37323 w 38452"/>
              <a:gd name="connsiteY4" fmla="*/ 315595 h 692150"/>
              <a:gd name="connisteX5" fmla="*/ 25258 w 38452"/>
              <a:gd name="connsiteY5" fmla="*/ 388620 h 692150"/>
              <a:gd name="connisteX6" fmla="*/ 25258 w 38452"/>
              <a:gd name="connsiteY6" fmla="*/ 473710 h 692150"/>
              <a:gd name="connisteX7" fmla="*/ 13193 w 38452"/>
              <a:gd name="connsiteY7" fmla="*/ 546735 h 692150"/>
              <a:gd name="connisteX8" fmla="*/ 1128 w 38452"/>
              <a:gd name="connsiteY8" fmla="*/ 619125 h 692150"/>
              <a:gd name="connisteX9" fmla="*/ 1128 w 38452"/>
              <a:gd name="connsiteY9" fmla="*/ 692150 h 69215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Lst>
            <a:rect l="l" t="t" r="r" b="b"/>
            <a:pathLst>
              <a:path w="38453" h="692150">
                <a:moveTo>
                  <a:pt x="37324" y="0"/>
                </a:moveTo>
                <a:cubicBezTo>
                  <a:pt x="37324" y="15240"/>
                  <a:pt x="37324" y="50800"/>
                  <a:pt x="37324" y="85090"/>
                </a:cubicBezTo>
                <a:cubicBezTo>
                  <a:pt x="37324" y="119380"/>
                  <a:pt x="37324" y="138430"/>
                  <a:pt x="37324" y="170180"/>
                </a:cubicBezTo>
                <a:cubicBezTo>
                  <a:pt x="37324" y="201930"/>
                  <a:pt x="37324" y="213995"/>
                  <a:pt x="37324" y="243205"/>
                </a:cubicBezTo>
                <a:cubicBezTo>
                  <a:pt x="37324" y="272415"/>
                  <a:pt x="39864" y="286385"/>
                  <a:pt x="37324" y="315595"/>
                </a:cubicBezTo>
                <a:cubicBezTo>
                  <a:pt x="34784" y="344805"/>
                  <a:pt x="27799" y="356870"/>
                  <a:pt x="25259" y="388620"/>
                </a:cubicBezTo>
                <a:cubicBezTo>
                  <a:pt x="22719" y="420370"/>
                  <a:pt x="27799" y="441960"/>
                  <a:pt x="25259" y="473710"/>
                </a:cubicBezTo>
                <a:cubicBezTo>
                  <a:pt x="22719" y="505460"/>
                  <a:pt x="18274" y="517525"/>
                  <a:pt x="13194" y="546735"/>
                </a:cubicBezTo>
                <a:cubicBezTo>
                  <a:pt x="8114" y="575945"/>
                  <a:pt x="3669" y="589915"/>
                  <a:pt x="1129" y="619125"/>
                </a:cubicBezTo>
                <a:cubicBezTo>
                  <a:pt x="-1411" y="648335"/>
                  <a:pt x="1129" y="678815"/>
                  <a:pt x="1129" y="69215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p:nvSpPr>
        <p:spPr>
          <a:xfrm>
            <a:off x="627086" y="1007453"/>
            <a:ext cx="11308215" cy="1515223"/>
          </a:xfrm>
          <a:prstGeom prst="rect">
            <a:avLst/>
          </a:prstGeom>
          <a:noFill/>
        </p:spPr>
        <p:txBody>
          <a:bodyPr wrap="square" rtlCol="0" anchor="ctr">
            <a:spAutoFit/>
          </a:bodyPr>
          <a:lstStyle/>
          <a:p>
            <a:pPr>
              <a:lnSpc>
                <a:spcPct val="150000"/>
              </a:lnSpc>
            </a:pPr>
            <a:r>
              <a:rPr lang="en-US" altLang="zh-CN" sz="2400" b="1" dirty="0">
                <a:latin typeface="微软雅黑" panose="020B0503020204020204" pitchFamily="34" charset="-122"/>
                <a:ea typeface="微软雅黑" panose="020B0503020204020204" pitchFamily="34" charset="-122"/>
              </a:rPr>
              <a:t>CUDA</a:t>
            </a:r>
            <a:r>
              <a:rPr lang="zh-CN" altLang="en-US" sz="2400" b="1" dirty="0">
                <a:latin typeface="微软雅黑" panose="020B0503020204020204" pitchFamily="34" charset="-122"/>
                <a:ea typeface="微软雅黑" panose="020B0503020204020204" pitchFamily="34" charset="-122"/>
              </a:rPr>
              <a:t>程序的组织结构</a:t>
            </a:r>
            <a:endParaRPr lang="en-US" altLang="zh-CN" sz="2400" b="1" dirty="0">
              <a:latin typeface="微软雅黑" panose="020B0503020204020204" pitchFamily="34" charset="-122"/>
              <a:ea typeface="微软雅黑" panose="020B0503020204020204" pitchFamily="34" charset="-122"/>
            </a:endParaRPr>
          </a:p>
          <a:p>
            <a:pPr>
              <a:lnSpc>
                <a:spcPct val="150000"/>
              </a:lnSpc>
            </a:pPr>
            <a:r>
              <a:rPr lang="zh-CN" altLang="en-US" sz="2000" dirty="0">
                <a:latin typeface="微软雅黑" panose="020B0503020204020204" pitchFamily="34" charset="-122"/>
                <a:ea typeface="微软雅黑" panose="020B0503020204020204" pitchFamily="34" charset="-122"/>
              </a:rPr>
              <a:t>      </a:t>
            </a:r>
            <a:r>
              <a:rPr lang="en-GB" altLang="zh-CN" sz="2000" dirty="0">
                <a:latin typeface="微软雅黑" panose="020B0503020204020204" pitchFamily="34" charset="-122"/>
                <a:ea typeface="微软雅黑" panose="020B0503020204020204" pitchFamily="34" charset="-122"/>
              </a:rPr>
              <a:t>GPU</a:t>
            </a:r>
            <a:r>
              <a:rPr lang="zh-CN" altLang="en-US" sz="2000" dirty="0">
                <a:latin typeface="微软雅黑" panose="020B0503020204020204" pitchFamily="34" charset="-122"/>
                <a:ea typeface="微软雅黑" panose="020B0503020204020204" pitchFamily="34" charset="-122"/>
              </a:rPr>
              <a:t>在编程时被称为设备</a:t>
            </a:r>
            <a:r>
              <a:rPr lang="en-US" altLang="zh-CN" sz="2000" dirty="0">
                <a:latin typeface="微软雅黑" panose="020B0503020204020204" pitchFamily="34" charset="-122"/>
                <a:ea typeface="微软雅黑" panose="020B0503020204020204" pitchFamily="34" charset="-122"/>
              </a:rPr>
              <a:t>(</a:t>
            </a:r>
            <a:r>
              <a:rPr lang="en-GB" altLang="zh-CN" sz="2000" dirty="0">
                <a:latin typeface="微软雅黑" panose="020B0503020204020204" pitchFamily="34" charset="-122"/>
                <a:ea typeface="微软雅黑" panose="020B0503020204020204" pitchFamily="34" charset="-122"/>
              </a:rPr>
              <a:t>device)</a:t>
            </a:r>
            <a:r>
              <a:rPr lang="zh-CN" altLang="en-US" sz="2000" dirty="0">
                <a:latin typeface="微软雅黑" panose="020B0503020204020204" pitchFamily="34" charset="-122"/>
                <a:ea typeface="微软雅黑" panose="020B0503020204020204" pitchFamily="34" charset="-122"/>
              </a:rPr>
              <a:t>端，</a:t>
            </a:r>
            <a:r>
              <a:rPr lang="en-GB" altLang="zh-CN" sz="2000" dirty="0">
                <a:latin typeface="微软雅黑" panose="020B0503020204020204" pitchFamily="34" charset="-122"/>
                <a:ea typeface="微软雅黑" panose="020B0503020204020204" pitchFamily="34" charset="-122"/>
              </a:rPr>
              <a:t>CPU</a:t>
            </a:r>
            <a:r>
              <a:rPr lang="zh-CN" altLang="en-US" sz="2000" dirty="0">
                <a:latin typeface="微软雅黑" panose="020B0503020204020204" pitchFamily="34" charset="-122"/>
                <a:ea typeface="微软雅黑" panose="020B0503020204020204" pitchFamily="34" charset="-122"/>
              </a:rPr>
              <a:t>被称为主机</a:t>
            </a:r>
            <a:r>
              <a:rPr lang="en-US" altLang="zh-CN" sz="2000" dirty="0">
                <a:latin typeface="微软雅黑" panose="020B0503020204020204" pitchFamily="34" charset="-122"/>
                <a:ea typeface="微软雅黑" panose="020B0503020204020204" pitchFamily="34" charset="-122"/>
              </a:rPr>
              <a:t>(</a:t>
            </a:r>
            <a:r>
              <a:rPr lang="en-GB" altLang="zh-CN" sz="2000" dirty="0">
                <a:latin typeface="微软雅黑" panose="020B0503020204020204" pitchFamily="34" charset="-122"/>
                <a:ea typeface="微软雅黑" panose="020B0503020204020204" pitchFamily="34" charset="-122"/>
              </a:rPr>
              <a:t>host)</a:t>
            </a:r>
            <a:r>
              <a:rPr lang="zh-CN" altLang="en-US" sz="2000" dirty="0">
                <a:latin typeface="微软雅黑" panose="020B0503020204020204" pitchFamily="34" charset="-122"/>
                <a:ea typeface="微软雅黑" panose="020B0503020204020204" pitchFamily="34" charset="-122"/>
              </a:rPr>
              <a:t>端</a:t>
            </a:r>
            <a:endParaRPr lang="zh-CN" altLang="en-US" sz="2000" dirty="0">
              <a:latin typeface="微软雅黑" panose="020B0503020204020204" pitchFamily="34" charset="-122"/>
              <a:ea typeface="微软雅黑" panose="020B0503020204020204" pitchFamily="34" charset="-122"/>
            </a:endParaRPr>
          </a:p>
          <a:p>
            <a:pPr>
              <a:lnSpc>
                <a:spcPct val="150000"/>
              </a:lnSpc>
            </a:pPr>
            <a:r>
              <a:rPr lang="zh-CN" altLang="en-US" sz="2000" dirty="0">
                <a:latin typeface="微软雅黑" panose="020B0503020204020204" pitchFamily="34" charset="-122"/>
                <a:ea typeface="微软雅黑" panose="020B0503020204020204" pitchFamily="34" charset="-122"/>
              </a:rPr>
              <a:t>      </a:t>
            </a:r>
            <a:r>
              <a:rPr lang="en-GB" altLang="zh-CN" sz="2000" dirty="0">
                <a:latin typeface="微软雅黑" panose="020B0503020204020204" pitchFamily="34" charset="-122"/>
                <a:ea typeface="微软雅黑" panose="020B0503020204020204" pitchFamily="34" charset="-122"/>
              </a:rPr>
              <a:t>GPU</a:t>
            </a:r>
            <a:r>
              <a:rPr lang="zh-CN" altLang="en-US" sz="2000" dirty="0">
                <a:latin typeface="微软雅黑" panose="020B0503020204020204" pitchFamily="34" charset="-122"/>
                <a:ea typeface="微软雅黑" panose="020B0503020204020204" pitchFamily="34" charset="-122"/>
              </a:rPr>
              <a:t>段代码需要以核函数的形式加载，执行在</a:t>
            </a:r>
            <a:r>
              <a:rPr lang="en-GB" altLang="zh-CN" sz="2000" dirty="0">
                <a:latin typeface="微软雅黑" panose="020B0503020204020204" pitchFamily="34" charset="-122"/>
                <a:ea typeface="微软雅黑" panose="020B0503020204020204" pitchFamily="34" charset="-122"/>
              </a:rPr>
              <a:t>GPU</a:t>
            </a:r>
            <a:r>
              <a:rPr lang="zh-CN" altLang="en-US" sz="2000" dirty="0">
                <a:latin typeface="微软雅黑" panose="020B0503020204020204" pitchFamily="34" charset="-122"/>
                <a:ea typeface="微软雅黑" panose="020B0503020204020204" pitchFamily="34" charset="-122"/>
              </a:rPr>
              <a:t>设备端</a:t>
            </a:r>
            <a:endParaRPr lang="zh-CN" altLang="en-US" sz="2000" dirty="0">
              <a:latin typeface="微软雅黑" panose="020B0503020204020204" pitchFamily="34" charset="-122"/>
              <a:ea typeface="微软雅黑" panose="020B0503020204020204" pitchFamily="34" charset="-122"/>
            </a:endParaRPr>
          </a:p>
        </p:txBody>
      </p:sp>
      <p:sp>
        <p:nvSpPr>
          <p:cNvPr id="3" name="Rectangle 2"/>
          <p:cNvSpPr>
            <a:spLocks noChangeArrowheads="1"/>
          </p:cNvSpPr>
          <p:nvPr/>
        </p:nvSpPr>
        <p:spPr bwMode="auto">
          <a:xfrm>
            <a:off x="4432150" y="1280160"/>
            <a:ext cx="16898639"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pic>
        <p:nvPicPr>
          <p:cNvPr id="7" name="图片 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428675" y="2578111"/>
            <a:ext cx="8749284" cy="4130029"/>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4" name="组合 63"/>
          <p:cNvGrpSpPr/>
          <p:nvPr/>
        </p:nvGrpSpPr>
        <p:grpSpPr>
          <a:xfrm>
            <a:off x="1335198" y="2650302"/>
            <a:ext cx="2067052" cy="1370052"/>
            <a:chOff x="3534579" y="915467"/>
            <a:chExt cx="1818862" cy="1370409"/>
          </a:xfrm>
        </p:grpSpPr>
        <p:sp>
          <p:nvSpPr>
            <p:cNvPr id="65" name="文本框 64"/>
            <p:cNvSpPr txBox="1"/>
            <p:nvPr/>
          </p:nvSpPr>
          <p:spPr>
            <a:xfrm>
              <a:off x="3534580" y="915467"/>
              <a:ext cx="1818861" cy="1015928"/>
            </a:xfrm>
            <a:prstGeom prst="rect">
              <a:avLst/>
            </a:prstGeom>
            <a:noFill/>
          </p:spPr>
          <p:txBody>
            <a:bodyPr wrap="square" rtlCol="0">
              <a:spAutoFit/>
            </a:bodyPr>
            <a:lstStyle/>
            <a:p>
              <a:pPr algn="ctr"/>
              <a:r>
                <a:rPr lang="zh-CN" altLang="en-US" sz="6000" b="1" dirty="0">
                  <a:solidFill>
                    <a:srgbClr val="0F6FC6">
                      <a:lumMod val="75000"/>
                    </a:srgbClr>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目录</a:t>
              </a:r>
              <a:endParaRPr lang="zh-CN" altLang="en-US" sz="6000" b="1" dirty="0">
                <a:solidFill>
                  <a:srgbClr val="0F6FC6">
                    <a:lumMod val="75000"/>
                  </a:srgbClr>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p:txBody>
        </p:sp>
        <p:sp>
          <p:nvSpPr>
            <p:cNvPr id="66" name="文本框 65"/>
            <p:cNvSpPr txBox="1"/>
            <p:nvPr/>
          </p:nvSpPr>
          <p:spPr>
            <a:xfrm>
              <a:off x="3534579" y="1885662"/>
              <a:ext cx="1818861" cy="400214"/>
            </a:xfrm>
            <a:prstGeom prst="rect">
              <a:avLst/>
            </a:prstGeom>
            <a:noFill/>
          </p:spPr>
          <p:txBody>
            <a:bodyPr wrap="square" rtlCol="0">
              <a:spAutoFit/>
            </a:bodyPr>
            <a:lstStyle/>
            <a:p>
              <a:pPr algn="ctr"/>
              <a:r>
                <a:rPr lang="en-US" altLang="zh-CN" sz="2000" dirty="0">
                  <a:solidFill>
                    <a:srgbClr val="0F6FC6">
                      <a:lumMod val="75000"/>
                    </a:srgbClr>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CONTENTS </a:t>
              </a:r>
              <a:endParaRPr lang="zh-CN" altLang="en-US" sz="2000" dirty="0">
                <a:solidFill>
                  <a:srgbClr val="0F6FC6">
                    <a:lumMod val="75000"/>
                  </a:srgbClr>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p:txBody>
        </p:sp>
      </p:grpSp>
      <p:sp>
        <p:nvSpPr>
          <p:cNvPr id="68" name="矩形: 圆角 67"/>
          <p:cNvSpPr/>
          <p:nvPr/>
        </p:nvSpPr>
        <p:spPr>
          <a:xfrm>
            <a:off x="4079290" y="1045998"/>
            <a:ext cx="983996" cy="777240"/>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altLang="zh-CN" sz="3200" b="1" dirty="0">
                <a:solidFill>
                  <a:prstClr val="white"/>
                </a:solidFill>
                <a:latin typeface="微软雅黑" panose="020B0503020204020204" pitchFamily="34" charset="-122"/>
                <a:ea typeface="微软雅黑" panose="020B0503020204020204" pitchFamily="34" charset="-122"/>
                <a:cs typeface="微软雅黑" panose="020B0503020204020204" pitchFamily="34" charset="-122"/>
              </a:rPr>
              <a:t>1</a:t>
            </a:r>
            <a:endParaRPr lang="zh-CN" altLang="en-US" sz="3200" b="1" dirty="0">
              <a:solidFill>
                <a:prstClr val="white"/>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71" name="矩形: 圆角 70"/>
          <p:cNvSpPr/>
          <p:nvPr/>
        </p:nvSpPr>
        <p:spPr>
          <a:xfrm>
            <a:off x="5443277" y="1021305"/>
            <a:ext cx="5157180" cy="777240"/>
          </a:xfrm>
          <a:prstGeom prst="roundRect">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dirty="0">
              <a:solidFill>
                <a:prstClr val="white"/>
              </a:solidFill>
              <a:latin typeface="思源黑体 CN Bold" panose="020B0800000000000000" pitchFamily="34" charset="-122"/>
              <a:ea typeface="宋体" panose="02010600030101010101" pitchFamily="2" charset="-122"/>
            </a:endParaRPr>
          </a:p>
        </p:txBody>
      </p:sp>
      <p:sp>
        <p:nvSpPr>
          <p:cNvPr id="73" name="矩形: 圆角 72"/>
          <p:cNvSpPr/>
          <p:nvPr/>
        </p:nvSpPr>
        <p:spPr>
          <a:xfrm>
            <a:off x="5451676" y="2261682"/>
            <a:ext cx="5157180" cy="777240"/>
          </a:xfrm>
          <a:prstGeom prst="roundRect">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dirty="0">
              <a:solidFill>
                <a:prstClr val="white"/>
              </a:solidFill>
              <a:latin typeface="思源黑体 CN Bold" panose="020B0800000000000000" pitchFamily="34" charset="-122"/>
              <a:ea typeface="宋体" panose="02010600030101010101" pitchFamily="2" charset="-122"/>
            </a:endParaRPr>
          </a:p>
        </p:txBody>
      </p:sp>
      <p:sp>
        <p:nvSpPr>
          <p:cNvPr id="74" name="矩形: 圆角 73"/>
          <p:cNvSpPr/>
          <p:nvPr/>
        </p:nvSpPr>
        <p:spPr>
          <a:xfrm>
            <a:off x="5418918" y="3542940"/>
            <a:ext cx="5157180" cy="777240"/>
          </a:xfrm>
          <a:prstGeom prst="roundRect">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dirty="0">
              <a:solidFill>
                <a:prstClr val="white"/>
              </a:solidFill>
              <a:latin typeface="思源黑体 CN Bold" panose="020B0800000000000000" pitchFamily="34" charset="-122"/>
              <a:ea typeface="宋体" panose="02010600030101010101" pitchFamily="2" charset="-122"/>
            </a:endParaRPr>
          </a:p>
        </p:txBody>
      </p:sp>
      <p:sp>
        <p:nvSpPr>
          <p:cNvPr id="75" name="矩形 74"/>
          <p:cNvSpPr/>
          <p:nvPr/>
        </p:nvSpPr>
        <p:spPr>
          <a:xfrm>
            <a:off x="5716009" y="2417394"/>
            <a:ext cx="1104790" cy="461665"/>
          </a:xfrm>
          <a:prstGeom prst="rect">
            <a:avLst/>
          </a:prstGeom>
        </p:spPr>
        <p:txBody>
          <a:bodyPr wrap="none">
            <a:spAutoFit/>
          </a:bodyPr>
          <a:lstStyle/>
          <a:p>
            <a:pPr algn="l">
              <a:defRPr/>
            </a:pPr>
            <a:r>
              <a:rPr lang="en-US" altLang="zh-CN" sz="2400" b="1" dirty="0">
                <a:solidFill>
                  <a:prstClr val="black"/>
                </a:solidFill>
                <a:latin typeface="微软雅黑" panose="020B0503020204020204" pitchFamily="34" charset="-122"/>
                <a:ea typeface="微软雅黑" panose="020B0503020204020204" pitchFamily="34" charset="-122"/>
              </a:rPr>
              <a:t>CUDA</a:t>
            </a:r>
            <a:endParaRPr lang="zh-CN" altLang="en-US" sz="2400" b="1" dirty="0">
              <a:solidFill>
                <a:prstClr val="black"/>
              </a:solidFill>
              <a:latin typeface="微软雅黑" panose="020B0503020204020204" pitchFamily="34" charset="-122"/>
              <a:ea typeface="微软雅黑" panose="020B0503020204020204" pitchFamily="34" charset="-122"/>
            </a:endParaRPr>
          </a:p>
        </p:txBody>
      </p:sp>
      <p:sp>
        <p:nvSpPr>
          <p:cNvPr id="76" name="矩形 75"/>
          <p:cNvSpPr/>
          <p:nvPr/>
        </p:nvSpPr>
        <p:spPr>
          <a:xfrm>
            <a:off x="5716009" y="3706254"/>
            <a:ext cx="2330959" cy="461665"/>
          </a:xfrm>
          <a:prstGeom prst="rect">
            <a:avLst/>
          </a:prstGeom>
        </p:spPr>
        <p:txBody>
          <a:bodyPr wrap="none">
            <a:spAutoFit/>
          </a:bodyPr>
          <a:lstStyle/>
          <a:p>
            <a:pPr algn="l">
              <a:defRPr/>
            </a:pPr>
            <a:r>
              <a:rPr lang="en-US" altLang="zh-CN" sz="2400" b="1" dirty="0">
                <a:solidFill>
                  <a:prstClr val="black"/>
                </a:solidFill>
                <a:latin typeface="微软雅黑" panose="020B0503020204020204" pitchFamily="34" charset="-122"/>
                <a:ea typeface="微软雅黑" panose="020B0503020204020204" pitchFamily="34" charset="-122"/>
              </a:rPr>
              <a:t>CUDA</a:t>
            </a:r>
            <a:r>
              <a:rPr lang="zh-CN" altLang="en-US" sz="2400" b="1" dirty="0">
                <a:solidFill>
                  <a:prstClr val="black"/>
                </a:solidFill>
                <a:latin typeface="微软雅黑" panose="020B0503020204020204" pitchFamily="34" charset="-122"/>
                <a:ea typeface="微软雅黑" panose="020B0503020204020204" pitchFamily="34" charset="-122"/>
              </a:rPr>
              <a:t>并行编程</a:t>
            </a:r>
            <a:endParaRPr lang="zh-CN" altLang="en-US" sz="2400" b="1" dirty="0">
              <a:solidFill>
                <a:prstClr val="black"/>
              </a:solidFill>
              <a:latin typeface="微软雅黑" panose="020B0503020204020204" pitchFamily="34" charset="-122"/>
              <a:ea typeface="微软雅黑" panose="020B0503020204020204" pitchFamily="34" charset="-122"/>
            </a:endParaRPr>
          </a:p>
        </p:txBody>
      </p:sp>
      <p:sp>
        <p:nvSpPr>
          <p:cNvPr id="18" name="矩形: 圆角 67"/>
          <p:cNvSpPr/>
          <p:nvPr/>
        </p:nvSpPr>
        <p:spPr>
          <a:xfrm>
            <a:off x="4079290" y="2327256"/>
            <a:ext cx="983996" cy="777240"/>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altLang="zh-CN" sz="3200" b="1" dirty="0">
                <a:solidFill>
                  <a:prstClr val="white"/>
                </a:solidFill>
                <a:latin typeface="微软雅黑" panose="020B0503020204020204" pitchFamily="34" charset="-122"/>
                <a:ea typeface="微软雅黑" panose="020B0503020204020204" pitchFamily="34" charset="-122"/>
                <a:cs typeface="微软雅黑" panose="020B0503020204020204" pitchFamily="34" charset="-122"/>
              </a:rPr>
              <a:t>2</a:t>
            </a:r>
            <a:endParaRPr lang="zh-CN" altLang="en-US" sz="3200" b="1" dirty="0">
              <a:solidFill>
                <a:prstClr val="white"/>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9" name="矩形: 圆角 67"/>
          <p:cNvSpPr/>
          <p:nvPr/>
        </p:nvSpPr>
        <p:spPr>
          <a:xfrm>
            <a:off x="4079290" y="3542940"/>
            <a:ext cx="983996" cy="777240"/>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altLang="zh-CN" sz="3200" b="1" dirty="0">
                <a:solidFill>
                  <a:prstClr val="white"/>
                </a:solidFill>
                <a:latin typeface="微软雅黑" panose="020B0503020204020204" pitchFamily="34" charset="-122"/>
                <a:ea typeface="微软雅黑" panose="020B0503020204020204" pitchFamily="34" charset="-122"/>
                <a:cs typeface="微软雅黑" panose="020B0503020204020204" pitchFamily="34" charset="-122"/>
              </a:rPr>
              <a:t>3</a:t>
            </a:r>
            <a:endParaRPr lang="zh-CN" altLang="en-US" sz="3200" b="1" dirty="0">
              <a:solidFill>
                <a:prstClr val="white"/>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4" name="矩形 13"/>
          <p:cNvSpPr/>
          <p:nvPr/>
        </p:nvSpPr>
        <p:spPr>
          <a:xfrm>
            <a:off x="5724408" y="1221115"/>
            <a:ext cx="1568058" cy="461665"/>
          </a:xfrm>
          <a:prstGeom prst="rect">
            <a:avLst/>
          </a:prstGeom>
        </p:spPr>
        <p:txBody>
          <a:bodyPr wrap="none">
            <a:spAutoFit/>
          </a:bodyPr>
          <a:lstStyle/>
          <a:p>
            <a:pPr algn="l">
              <a:defRPr/>
            </a:pPr>
            <a:r>
              <a:rPr lang="en-US" altLang="zh-CN" sz="2400" b="1" dirty="0">
                <a:solidFill>
                  <a:prstClr val="black"/>
                </a:solidFill>
                <a:latin typeface="微软雅黑" panose="020B0503020204020204" pitchFamily="34" charset="-122"/>
                <a:ea typeface="微软雅黑" panose="020B0503020204020204" pitchFamily="34" charset="-122"/>
              </a:rPr>
              <a:t>GPU</a:t>
            </a:r>
            <a:r>
              <a:rPr lang="zh-CN" altLang="en-US" sz="2400" b="1" dirty="0">
                <a:solidFill>
                  <a:prstClr val="black"/>
                </a:solidFill>
                <a:latin typeface="微软雅黑" panose="020B0503020204020204" pitchFamily="34" charset="-122"/>
                <a:ea typeface="微软雅黑" panose="020B0503020204020204" pitchFamily="34" charset="-122"/>
              </a:rPr>
              <a:t>简介 </a:t>
            </a:r>
            <a:endParaRPr lang="zh-CN" altLang="en-US" sz="2400" b="1" dirty="0">
              <a:solidFill>
                <a:prstClr val="black"/>
              </a:solidFill>
              <a:latin typeface="微软雅黑" panose="020B0503020204020204" pitchFamily="34" charset="-122"/>
              <a:ea typeface="微软雅黑" panose="020B0503020204020204" pitchFamily="34" charset="-122"/>
            </a:endParaRPr>
          </a:p>
        </p:txBody>
      </p:sp>
      <p:sp>
        <p:nvSpPr>
          <p:cNvPr id="15" name="矩形: 圆角 67"/>
          <p:cNvSpPr/>
          <p:nvPr/>
        </p:nvSpPr>
        <p:spPr>
          <a:xfrm>
            <a:off x="4087689" y="4848891"/>
            <a:ext cx="983996" cy="777240"/>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altLang="zh-CN" sz="3200" b="1" dirty="0">
                <a:solidFill>
                  <a:prstClr val="white"/>
                </a:solidFill>
                <a:latin typeface="微软雅黑" panose="020B0503020204020204" pitchFamily="34" charset="-122"/>
                <a:ea typeface="微软雅黑" panose="020B0503020204020204" pitchFamily="34" charset="-122"/>
                <a:cs typeface="微软雅黑" panose="020B0503020204020204" pitchFamily="34" charset="-122"/>
              </a:rPr>
              <a:t>4</a:t>
            </a:r>
            <a:endParaRPr lang="zh-CN" altLang="en-US" sz="3200" b="1" dirty="0">
              <a:solidFill>
                <a:prstClr val="white"/>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6" name="矩形: 圆角 70"/>
          <p:cNvSpPr/>
          <p:nvPr/>
        </p:nvSpPr>
        <p:spPr>
          <a:xfrm>
            <a:off x="5451676" y="4824198"/>
            <a:ext cx="5157180" cy="777240"/>
          </a:xfrm>
          <a:prstGeom prst="roundRect">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dirty="0">
              <a:solidFill>
                <a:prstClr val="white"/>
              </a:solidFill>
              <a:latin typeface="思源黑体 CN Bold" panose="020B0800000000000000" pitchFamily="34" charset="-122"/>
              <a:ea typeface="宋体" panose="02010600030101010101" pitchFamily="2" charset="-122"/>
            </a:endParaRPr>
          </a:p>
        </p:txBody>
      </p:sp>
      <p:sp>
        <p:nvSpPr>
          <p:cNvPr id="17" name="矩形 16"/>
          <p:cNvSpPr/>
          <p:nvPr/>
        </p:nvSpPr>
        <p:spPr>
          <a:xfrm>
            <a:off x="5716009" y="5006678"/>
            <a:ext cx="3353803" cy="461665"/>
          </a:xfrm>
          <a:prstGeom prst="rect">
            <a:avLst/>
          </a:prstGeom>
        </p:spPr>
        <p:txBody>
          <a:bodyPr wrap="none">
            <a:spAutoFit/>
          </a:bodyPr>
          <a:lstStyle/>
          <a:p>
            <a:pPr algn="l">
              <a:defRPr/>
            </a:pPr>
            <a:r>
              <a:rPr lang="zh-CN" altLang="en-US" sz="2400" b="1" dirty="0">
                <a:solidFill>
                  <a:prstClr val="black"/>
                </a:solidFill>
                <a:latin typeface="微软雅黑" panose="020B0503020204020204" pitchFamily="34" charset="-122"/>
                <a:ea typeface="微软雅黑" panose="020B0503020204020204" pitchFamily="34" charset="-122"/>
              </a:rPr>
              <a:t>作业、项目和成绩评定 </a:t>
            </a:r>
            <a:endParaRPr lang="zh-CN" altLang="en-US" sz="2400" b="1" dirty="0">
              <a:solidFill>
                <a:prstClr val="black"/>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withEffect">
                                  <p:stCondLst>
                                    <p:cond delay="0"/>
                                  </p:stCondLst>
                                  <p:childTnLst>
                                    <p:set>
                                      <p:cBhvr>
                                        <p:cTn id="6" dur="1" fill="hold">
                                          <p:stCondLst>
                                            <p:cond delay="0"/>
                                          </p:stCondLst>
                                        </p:cTn>
                                        <p:tgtEl>
                                          <p:spTgt spid="64"/>
                                        </p:tgtEl>
                                        <p:attrNameLst>
                                          <p:attrName>style.visibility</p:attrName>
                                        </p:attrNameLst>
                                      </p:cBhvr>
                                      <p:to>
                                        <p:strVal val="visible"/>
                                      </p:to>
                                    </p:set>
                                    <p:anim calcmode="lin" valueType="num">
                                      <p:cBhvr additive="base">
                                        <p:cTn id="7" dur="500"/>
                                        <p:tgtEl>
                                          <p:spTgt spid="64"/>
                                        </p:tgtEl>
                                        <p:attrNameLst>
                                          <p:attrName>ppt_y</p:attrName>
                                        </p:attrNameLst>
                                      </p:cBhvr>
                                      <p:tavLst>
                                        <p:tav tm="0">
                                          <p:val>
                                            <p:strVal val="#ppt_y+#ppt_h*1.125000"/>
                                          </p:val>
                                        </p:tav>
                                        <p:tav tm="100000">
                                          <p:val>
                                            <p:strVal val="#ppt_y"/>
                                          </p:val>
                                        </p:tav>
                                      </p:tavLst>
                                    </p:anim>
                                    <p:animEffect transition="in" filter="wipe(up)">
                                      <p:cBhvr>
                                        <p:cTn id="8" dur="500"/>
                                        <p:tgtEl>
                                          <p:spTgt spid="64"/>
                                        </p:tgtEl>
                                      </p:cBhvr>
                                    </p:animEffect>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000" fill="hold">
                                          <p:stCondLst>
                                            <p:cond delay="0"/>
                                          </p:stCondLst>
                                        </p:cTn>
                                        <p:tgtEl>
                                          <p:spTgt spid="68"/>
                                        </p:tgtEl>
                                        <p:attrNameLst>
                                          <p:attrName>style.visibility</p:attrName>
                                        </p:attrNameLst>
                                      </p:cBhvr>
                                      <p:to>
                                        <p:strVal val="visible"/>
                                      </p:to>
                                    </p:set>
                                    <p:anim calcmode="lin" valueType="num">
                                      <p:cBhvr additive="base">
                                        <p:cTn id="13" dur="1000" fill="hold"/>
                                        <p:tgtEl>
                                          <p:spTgt spid="68"/>
                                        </p:tgtEl>
                                        <p:attrNameLst>
                                          <p:attrName>ppt_x</p:attrName>
                                        </p:attrNameLst>
                                      </p:cBhvr>
                                      <p:tavLst>
                                        <p:tav tm="0">
                                          <p:val>
                                            <p:strVal val="#ppt_x"/>
                                          </p:val>
                                        </p:tav>
                                        <p:tav tm="100000">
                                          <p:val>
                                            <p:strVal val="#ppt_x"/>
                                          </p:val>
                                        </p:tav>
                                      </p:tavLst>
                                    </p:anim>
                                    <p:anim calcmode="lin" valueType="num">
                                      <p:cBhvr additive="base">
                                        <p:cTn id="14" dur="1000" fill="hold"/>
                                        <p:tgtEl>
                                          <p:spTgt spid="68"/>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000" fill="hold">
                                          <p:stCondLst>
                                            <p:cond delay="0"/>
                                          </p:stCondLst>
                                        </p:cTn>
                                        <p:tgtEl>
                                          <p:spTgt spid="71"/>
                                        </p:tgtEl>
                                        <p:attrNameLst>
                                          <p:attrName>style.visibility</p:attrName>
                                        </p:attrNameLst>
                                      </p:cBhvr>
                                      <p:to>
                                        <p:strVal val="visible"/>
                                      </p:to>
                                    </p:set>
                                    <p:anim calcmode="lin" valueType="num">
                                      <p:cBhvr additive="base">
                                        <p:cTn id="17" dur="1000" fill="hold"/>
                                        <p:tgtEl>
                                          <p:spTgt spid="71"/>
                                        </p:tgtEl>
                                        <p:attrNameLst>
                                          <p:attrName>ppt_x</p:attrName>
                                        </p:attrNameLst>
                                      </p:cBhvr>
                                      <p:tavLst>
                                        <p:tav tm="0">
                                          <p:val>
                                            <p:strVal val="#ppt_x"/>
                                          </p:val>
                                        </p:tav>
                                        <p:tav tm="100000">
                                          <p:val>
                                            <p:strVal val="#ppt_x"/>
                                          </p:val>
                                        </p:tav>
                                      </p:tavLst>
                                    </p:anim>
                                    <p:anim calcmode="lin" valueType="num">
                                      <p:cBhvr additive="base">
                                        <p:cTn id="18" dur="1000" fill="hold"/>
                                        <p:tgtEl>
                                          <p:spTgt spid="71"/>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000" fill="hold">
                                          <p:stCondLst>
                                            <p:cond delay="0"/>
                                          </p:stCondLst>
                                        </p:cTn>
                                        <p:tgtEl>
                                          <p:spTgt spid="73"/>
                                        </p:tgtEl>
                                        <p:attrNameLst>
                                          <p:attrName>style.visibility</p:attrName>
                                        </p:attrNameLst>
                                      </p:cBhvr>
                                      <p:to>
                                        <p:strVal val="visible"/>
                                      </p:to>
                                    </p:set>
                                    <p:anim calcmode="lin" valueType="num">
                                      <p:cBhvr additive="base">
                                        <p:cTn id="21" dur="1000" fill="hold"/>
                                        <p:tgtEl>
                                          <p:spTgt spid="73"/>
                                        </p:tgtEl>
                                        <p:attrNameLst>
                                          <p:attrName>ppt_x</p:attrName>
                                        </p:attrNameLst>
                                      </p:cBhvr>
                                      <p:tavLst>
                                        <p:tav tm="0">
                                          <p:val>
                                            <p:strVal val="#ppt_x"/>
                                          </p:val>
                                        </p:tav>
                                        <p:tav tm="100000">
                                          <p:val>
                                            <p:strVal val="#ppt_x"/>
                                          </p:val>
                                        </p:tav>
                                      </p:tavLst>
                                    </p:anim>
                                    <p:anim calcmode="lin" valueType="num">
                                      <p:cBhvr additive="base">
                                        <p:cTn id="22" dur="1000" fill="hold"/>
                                        <p:tgtEl>
                                          <p:spTgt spid="73"/>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000" fill="hold">
                                          <p:stCondLst>
                                            <p:cond delay="0"/>
                                          </p:stCondLst>
                                        </p:cTn>
                                        <p:tgtEl>
                                          <p:spTgt spid="74"/>
                                        </p:tgtEl>
                                        <p:attrNameLst>
                                          <p:attrName>style.visibility</p:attrName>
                                        </p:attrNameLst>
                                      </p:cBhvr>
                                      <p:to>
                                        <p:strVal val="visible"/>
                                      </p:to>
                                    </p:set>
                                    <p:anim calcmode="lin" valueType="num">
                                      <p:cBhvr additive="base">
                                        <p:cTn id="25" dur="1000" fill="hold"/>
                                        <p:tgtEl>
                                          <p:spTgt spid="74"/>
                                        </p:tgtEl>
                                        <p:attrNameLst>
                                          <p:attrName>ppt_x</p:attrName>
                                        </p:attrNameLst>
                                      </p:cBhvr>
                                      <p:tavLst>
                                        <p:tav tm="0">
                                          <p:val>
                                            <p:strVal val="#ppt_x"/>
                                          </p:val>
                                        </p:tav>
                                        <p:tav tm="100000">
                                          <p:val>
                                            <p:strVal val="#ppt_x"/>
                                          </p:val>
                                        </p:tav>
                                      </p:tavLst>
                                    </p:anim>
                                    <p:anim calcmode="lin" valueType="num">
                                      <p:cBhvr additive="base">
                                        <p:cTn id="26" dur="1000" fill="hold"/>
                                        <p:tgtEl>
                                          <p:spTgt spid="74"/>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000" fill="hold">
                                          <p:stCondLst>
                                            <p:cond delay="0"/>
                                          </p:stCondLst>
                                        </p:cTn>
                                        <p:tgtEl>
                                          <p:spTgt spid="75"/>
                                        </p:tgtEl>
                                        <p:attrNameLst>
                                          <p:attrName>style.visibility</p:attrName>
                                        </p:attrNameLst>
                                      </p:cBhvr>
                                      <p:to>
                                        <p:strVal val="visible"/>
                                      </p:to>
                                    </p:set>
                                    <p:anim calcmode="lin" valueType="num">
                                      <p:cBhvr additive="base">
                                        <p:cTn id="29" dur="1000" fill="hold"/>
                                        <p:tgtEl>
                                          <p:spTgt spid="75"/>
                                        </p:tgtEl>
                                        <p:attrNameLst>
                                          <p:attrName>ppt_x</p:attrName>
                                        </p:attrNameLst>
                                      </p:cBhvr>
                                      <p:tavLst>
                                        <p:tav tm="0">
                                          <p:val>
                                            <p:strVal val="#ppt_x"/>
                                          </p:val>
                                        </p:tav>
                                        <p:tav tm="100000">
                                          <p:val>
                                            <p:strVal val="#ppt_x"/>
                                          </p:val>
                                        </p:tav>
                                      </p:tavLst>
                                    </p:anim>
                                    <p:anim calcmode="lin" valueType="num">
                                      <p:cBhvr additive="base">
                                        <p:cTn id="30" dur="1000" fill="hold"/>
                                        <p:tgtEl>
                                          <p:spTgt spid="75"/>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000" fill="hold">
                                          <p:stCondLst>
                                            <p:cond delay="0"/>
                                          </p:stCondLst>
                                        </p:cTn>
                                        <p:tgtEl>
                                          <p:spTgt spid="76"/>
                                        </p:tgtEl>
                                        <p:attrNameLst>
                                          <p:attrName>style.visibility</p:attrName>
                                        </p:attrNameLst>
                                      </p:cBhvr>
                                      <p:to>
                                        <p:strVal val="visible"/>
                                      </p:to>
                                    </p:set>
                                    <p:anim calcmode="lin" valueType="num">
                                      <p:cBhvr additive="base">
                                        <p:cTn id="33" dur="1000" fill="hold"/>
                                        <p:tgtEl>
                                          <p:spTgt spid="76"/>
                                        </p:tgtEl>
                                        <p:attrNameLst>
                                          <p:attrName>ppt_x</p:attrName>
                                        </p:attrNameLst>
                                      </p:cBhvr>
                                      <p:tavLst>
                                        <p:tav tm="0">
                                          <p:val>
                                            <p:strVal val="#ppt_x"/>
                                          </p:val>
                                        </p:tav>
                                        <p:tav tm="100000">
                                          <p:val>
                                            <p:strVal val="#ppt_x"/>
                                          </p:val>
                                        </p:tav>
                                      </p:tavLst>
                                    </p:anim>
                                    <p:anim calcmode="lin" valueType="num">
                                      <p:cBhvr additive="base">
                                        <p:cTn id="34" dur="1000" fill="hold"/>
                                        <p:tgtEl>
                                          <p:spTgt spid="76"/>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000" fill="hold">
                                          <p:stCondLst>
                                            <p:cond delay="0"/>
                                          </p:stCondLst>
                                        </p:cTn>
                                        <p:tgtEl>
                                          <p:spTgt spid="18"/>
                                        </p:tgtEl>
                                        <p:attrNameLst>
                                          <p:attrName>style.visibility</p:attrName>
                                        </p:attrNameLst>
                                      </p:cBhvr>
                                      <p:to>
                                        <p:strVal val="visible"/>
                                      </p:to>
                                    </p:set>
                                    <p:anim calcmode="lin" valueType="num">
                                      <p:cBhvr additive="base">
                                        <p:cTn id="37" dur="1000" fill="hold"/>
                                        <p:tgtEl>
                                          <p:spTgt spid="18"/>
                                        </p:tgtEl>
                                        <p:attrNameLst>
                                          <p:attrName>ppt_x</p:attrName>
                                        </p:attrNameLst>
                                      </p:cBhvr>
                                      <p:tavLst>
                                        <p:tav tm="0">
                                          <p:val>
                                            <p:strVal val="#ppt_x"/>
                                          </p:val>
                                        </p:tav>
                                        <p:tav tm="100000">
                                          <p:val>
                                            <p:strVal val="#ppt_x"/>
                                          </p:val>
                                        </p:tav>
                                      </p:tavLst>
                                    </p:anim>
                                    <p:anim calcmode="lin" valueType="num">
                                      <p:cBhvr additive="base">
                                        <p:cTn id="38" dur="1000" fill="hold"/>
                                        <p:tgtEl>
                                          <p:spTgt spid="18"/>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000" fill="hold">
                                          <p:stCondLst>
                                            <p:cond delay="0"/>
                                          </p:stCondLst>
                                        </p:cTn>
                                        <p:tgtEl>
                                          <p:spTgt spid="19"/>
                                        </p:tgtEl>
                                        <p:attrNameLst>
                                          <p:attrName>style.visibility</p:attrName>
                                        </p:attrNameLst>
                                      </p:cBhvr>
                                      <p:to>
                                        <p:strVal val="visible"/>
                                      </p:to>
                                    </p:set>
                                    <p:anim calcmode="lin" valueType="num">
                                      <p:cBhvr additive="base">
                                        <p:cTn id="41" dur="1000" fill="hold"/>
                                        <p:tgtEl>
                                          <p:spTgt spid="19"/>
                                        </p:tgtEl>
                                        <p:attrNameLst>
                                          <p:attrName>ppt_x</p:attrName>
                                        </p:attrNameLst>
                                      </p:cBhvr>
                                      <p:tavLst>
                                        <p:tav tm="0">
                                          <p:val>
                                            <p:strVal val="#ppt_x"/>
                                          </p:val>
                                        </p:tav>
                                        <p:tav tm="100000">
                                          <p:val>
                                            <p:strVal val="#ppt_x"/>
                                          </p:val>
                                        </p:tav>
                                      </p:tavLst>
                                    </p:anim>
                                    <p:anim calcmode="lin" valueType="num">
                                      <p:cBhvr additive="base">
                                        <p:cTn id="42" dur="1000" fill="hold"/>
                                        <p:tgtEl>
                                          <p:spTgt spid="19"/>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000" fill="hold">
                                          <p:stCondLst>
                                            <p:cond delay="0"/>
                                          </p:stCondLst>
                                        </p:cTn>
                                        <p:tgtEl>
                                          <p:spTgt spid="14"/>
                                        </p:tgtEl>
                                        <p:attrNameLst>
                                          <p:attrName>style.visibility</p:attrName>
                                        </p:attrNameLst>
                                      </p:cBhvr>
                                      <p:to>
                                        <p:strVal val="visible"/>
                                      </p:to>
                                    </p:set>
                                    <p:anim calcmode="lin" valueType="num">
                                      <p:cBhvr additive="base">
                                        <p:cTn id="45" dur="1000" fill="hold"/>
                                        <p:tgtEl>
                                          <p:spTgt spid="14"/>
                                        </p:tgtEl>
                                        <p:attrNameLst>
                                          <p:attrName>ppt_x</p:attrName>
                                        </p:attrNameLst>
                                      </p:cBhvr>
                                      <p:tavLst>
                                        <p:tav tm="0">
                                          <p:val>
                                            <p:strVal val="#ppt_x"/>
                                          </p:val>
                                        </p:tav>
                                        <p:tav tm="100000">
                                          <p:val>
                                            <p:strVal val="#ppt_x"/>
                                          </p:val>
                                        </p:tav>
                                      </p:tavLst>
                                    </p:anim>
                                    <p:anim calcmode="lin" valueType="num">
                                      <p:cBhvr additive="base">
                                        <p:cTn id="46" dur="10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grpId="0" nodeType="clickEffect">
                                  <p:stCondLst>
                                    <p:cond delay="0"/>
                                  </p:stCondLst>
                                  <p:childTnLst>
                                    <p:set>
                                      <p:cBhvr>
                                        <p:cTn id="50" dur="1000" fill="hold">
                                          <p:stCondLst>
                                            <p:cond delay="0"/>
                                          </p:stCondLst>
                                        </p:cTn>
                                        <p:tgtEl>
                                          <p:spTgt spid="15"/>
                                        </p:tgtEl>
                                        <p:attrNameLst>
                                          <p:attrName>style.visibility</p:attrName>
                                        </p:attrNameLst>
                                      </p:cBhvr>
                                      <p:to>
                                        <p:strVal val="visible"/>
                                      </p:to>
                                    </p:set>
                                    <p:anim calcmode="lin" valueType="num">
                                      <p:cBhvr additive="base">
                                        <p:cTn id="51" dur="1000" fill="hold"/>
                                        <p:tgtEl>
                                          <p:spTgt spid="15"/>
                                        </p:tgtEl>
                                        <p:attrNameLst>
                                          <p:attrName>ppt_x</p:attrName>
                                        </p:attrNameLst>
                                      </p:cBhvr>
                                      <p:tavLst>
                                        <p:tav tm="0">
                                          <p:val>
                                            <p:strVal val="#ppt_x"/>
                                          </p:val>
                                        </p:tav>
                                        <p:tav tm="100000">
                                          <p:val>
                                            <p:strVal val="#ppt_x"/>
                                          </p:val>
                                        </p:tav>
                                      </p:tavLst>
                                    </p:anim>
                                    <p:anim calcmode="lin" valueType="num">
                                      <p:cBhvr additive="base">
                                        <p:cTn id="52" dur="1000" fill="hold"/>
                                        <p:tgtEl>
                                          <p:spTgt spid="15"/>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000" fill="hold">
                                          <p:stCondLst>
                                            <p:cond delay="0"/>
                                          </p:stCondLst>
                                        </p:cTn>
                                        <p:tgtEl>
                                          <p:spTgt spid="16"/>
                                        </p:tgtEl>
                                        <p:attrNameLst>
                                          <p:attrName>style.visibility</p:attrName>
                                        </p:attrNameLst>
                                      </p:cBhvr>
                                      <p:to>
                                        <p:strVal val="visible"/>
                                      </p:to>
                                    </p:set>
                                    <p:anim calcmode="lin" valueType="num">
                                      <p:cBhvr additive="base">
                                        <p:cTn id="55" dur="1000" fill="hold"/>
                                        <p:tgtEl>
                                          <p:spTgt spid="16"/>
                                        </p:tgtEl>
                                        <p:attrNameLst>
                                          <p:attrName>ppt_x</p:attrName>
                                        </p:attrNameLst>
                                      </p:cBhvr>
                                      <p:tavLst>
                                        <p:tav tm="0">
                                          <p:val>
                                            <p:strVal val="#ppt_x"/>
                                          </p:val>
                                        </p:tav>
                                        <p:tav tm="100000">
                                          <p:val>
                                            <p:strVal val="#ppt_x"/>
                                          </p:val>
                                        </p:tav>
                                      </p:tavLst>
                                    </p:anim>
                                    <p:anim calcmode="lin" valueType="num">
                                      <p:cBhvr additive="base">
                                        <p:cTn id="56" dur="1000" fill="hold"/>
                                        <p:tgtEl>
                                          <p:spTgt spid="16"/>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000" fill="hold">
                                          <p:stCondLst>
                                            <p:cond delay="0"/>
                                          </p:stCondLst>
                                        </p:cTn>
                                        <p:tgtEl>
                                          <p:spTgt spid="17"/>
                                        </p:tgtEl>
                                        <p:attrNameLst>
                                          <p:attrName>style.visibility</p:attrName>
                                        </p:attrNameLst>
                                      </p:cBhvr>
                                      <p:to>
                                        <p:strVal val="visible"/>
                                      </p:to>
                                    </p:set>
                                    <p:anim calcmode="lin" valueType="num">
                                      <p:cBhvr additive="base">
                                        <p:cTn id="59" dur="1000" fill="hold"/>
                                        <p:tgtEl>
                                          <p:spTgt spid="17"/>
                                        </p:tgtEl>
                                        <p:attrNameLst>
                                          <p:attrName>ppt_x</p:attrName>
                                        </p:attrNameLst>
                                      </p:cBhvr>
                                      <p:tavLst>
                                        <p:tav tm="0">
                                          <p:val>
                                            <p:strVal val="#ppt_x"/>
                                          </p:val>
                                        </p:tav>
                                        <p:tav tm="100000">
                                          <p:val>
                                            <p:strVal val="#ppt_x"/>
                                          </p:val>
                                        </p:tav>
                                      </p:tavLst>
                                    </p:anim>
                                    <p:anim calcmode="lin" valueType="num">
                                      <p:cBhvr additive="base">
                                        <p:cTn id="60" dur="10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animBg="1"/>
      <p:bldP spid="71" grpId="0" animBg="1"/>
      <p:bldP spid="73" grpId="0" animBg="1"/>
      <p:bldP spid="74" grpId="0" animBg="1"/>
      <p:bldP spid="75" grpId="0"/>
      <p:bldP spid="76" grpId="0"/>
      <p:bldP spid="18" grpId="0" animBg="1"/>
      <p:bldP spid="19" grpId="0" animBg="1"/>
      <p:bldP spid="14" grpId="0"/>
      <p:bldP spid="15" grpId="0" animBg="1"/>
      <p:bldP spid="16" grpId="0" animBg="1"/>
      <p:bldP spid="17"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627086" y="954250"/>
            <a:ext cx="7802222"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627380" y="431165"/>
            <a:ext cx="3145790" cy="521970"/>
          </a:xfrm>
          <a:prstGeom prst="rect">
            <a:avLst/>
          </a:prstGeom>
        </p:spPr>
        <p:txBody>
          <a:bodyPr wrap="square">
            <a:spAutoFit/>
          </a:bodyPr>
          <a:lstStyle/>
          <a:p>
            <a:pPr algn="l"/>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2</a:t>
            </a:r>
            <a:r>
              <a:rPr lang="zh-CN" altLang="en-US"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a:t>
            </a:r>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CUDA</a:t>
            </a:r>
            <a:endParaRPr lang="zh-CN" altLang="en-US" sz="2800" b="1" dirty="0">
              <a:solidFill>
                <a:srgbClr val="0070C0"/>
              </a:solidFill>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56" name="任意多边形 55"/>
          <p:cNvSpPr/>
          <p:nvPr/>
        </p:nvSpPr>
        <p:spPr>
          <a:xfrm>
            <a:off x="4782820" y="149860"/>
            <a:ext cx="38735" cy="692150"/>
          </a:xfrm>
          <a:custGeom>
            <a:avLst/>
            <a:gdLst>
              <a:gd name="connisteX0" fmla="*/ 37323 w 38452"/>
              <a:gd name="connsiteY0" fmla="*/ 0 h 692150"/>
              <a:gd name="connisteX1" fmla="*/ 37323 w 38452"/>
              <a:gd name="connsiteY1" fmla="*/ 85090 h 692150"/>
              <a:gd name="connisteX2" fmla="*/ 37323 w 38452"/>
              <a:gd name="connsiteY2" fmla="*/ 170180 h 692150"/>
              <a:gd name="connisteX3" fmla="*/ 37323 w 38452"/>
              <a:gd name="connsiteY3" fmla="*/ 243205 h 692150"/>
              <a:gd name="connisteX4" fmla="*/ 37323 w 38452"/>
              <a:gd name="connsiteY4" fmla="*/ 315595 h 692150"/>
              <a:gd name="connisteX5" fmla="*/ 25258 w 38452"/>
              <a:gd name="connsiteY5" fmla="*/ 388620 h 692150"/>
              <a:gd name="connisteX6" fmla="*/ 25258 w 38452"/>
              <a:gd name="connsiteY6" fmla="*/ 473710 h 692150"/>
              <a:gd name="connisteX7" fmla="*/ 13193 w 38452"/>
              <a:gd name="connsiteY7" fmla="*/ 546735 h 692150"/>
              <a:gd name="connisteX8" fmla="*/ 1128 w 38452"/>
              <a:gd name="connsiteY8" fmla="*/ 619125 h 692150"/>
              <a:gd name="connisteX9" fmla="*/ 1128 w 38452"/>
              <a:gd name="connsiteY9" fmla="*/ 692150 h 69215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Lst>
            <a:rect l="l" t="t" r="r" b="b"/>
            <a:pathLst>
              <a:path w="38453" h="692150">
                <a:moveTo>
                  <a:pt x="37324" y="0"/>
                </a:moveTo>
                <a:cubicBezTo>
                  <a:pt x="37324" y="15240"/>
                  <a:pt x="37324" y="50800"/>
                  <a:pt x="37324" y="85090"/>
                </a:cubicBezTo>
                <a:cubicBezTo>
                  <a:pt x="37324" y="119380"/>
                  <a:pt x="37324" y="138430"/>
                  <a:pt x="37324" y="170180"/>
                </a:cubicBezTo>
                <a:cubicBezTo>
                  <a:pt x="37324" y="201930"/>
                  <a:pt x="37324" y="213995"/>
                  <a:pt x="37324" y="243205"/>
                </a:cubicBezTo>
                <a:cubicBezTo>
                  <a:pt x="37324" y="272415"/>
                  <a:pt x="39864" y="286385"/>
                  <a:pt x="37324" y="315595"/>
                </a:cubicBezTo>
                <a:cubicBezTo>
                  <a:pt x="34784" y="344805"/>
                  <a:pt x="27799" y="356870"/>
                  <a:pt x="25259" y="388620"/>
                </a:cubicBezTo>
                <a:cubicBezTo>
                  <a:pt x="22719" y="420370"/>
                  <a:pt x="27799" y="441960"/>
                  <a:pt x="25259" y="473710"/>
                </a:cubicBezTo>
                <a:cubicBezTo>
                  <a:pt x="22719" y="505460"/>
                  <a:pt x="18274" y="517525"/>
                  <a:pt x="13194" y="546735"/>
                </a:cubicBezTo>
                <a:cubicBezTo>
                  <a:pt x="8114" y="575945"/>
                  <a:pt x="3669" y="589915"/>
                  <a:pt x="1129" y="619125"/>
                </a:cubicBezTo>
                <a:cubicBezTo>
                  <a:pt x="-1411" y="648335"/>
                  <a:pt x="1129" y="678815"/>
                  <a:pt x="1129" y="69215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p:nvSpPr>
        <p:spPr>
          <a:xfrm>
            <a:off x="627086" y="1216549"/>
            <a:ext cx="5212057" cy="5208542"/>
          </a:xfrm>
          <a:prstGeom prst="rect">
            <a:avLst/>
          </a:prstGeom>
          <a:noFill/>
        </p:spPr>
        <p:txBody>
          <a:bodyPr wrap="square" rtlCol="0" anchor="ctr">
            <a:spAutoFit/>
          </a:bodyPr>
          <a:lstStyle/>
          <a:p>
            <a:pPr>
              <a:lnSpc>
                <a:spcPct val="150000"/>
              </a:lnSpc>
            </a:pPr>
            <a:r>
              <a:rPr lang="en-US" altLang="zh-CN" sz="2400" b="1" dirty="0">
                <a:latin typeface="微软雅黑" panose="020B0503020204020204" pitchFamily="34" charset="-122"/>
                <a:ea typeface="微软雅黑" panose="020B0503020204020204" pitchFamily="34" charset="-122"/>
              </a:rPr>
              <a:t>2.5</a:t>
            </a:r>
            <a:r>
              <a:rPr lang="zh-CN" altLang="en-US" sz="2400" b="1" dirty="0">
                <a:latin typeface="微软雅黑" panose="020B0503020204020204" pitchFamily="34" charset="-122"/>
                <a:ea typeface="微软雅黑" panose="020B0503020204020204" pitchFamily="34" charset="-122"/>
              </a:rPr>
              <a:t> </a:t>
            </a:r>
            <a:r>
              <a:rPr lang="zh-CN" altLang="zh-CN" sz="2400" b="1" dirty="0">
                <a:latin typeface="微软雅黑" panose="020B0503020204020204" pitchFamily="34" charset="-122"/>
                <a:ea typeface="微软雅黑" panose="020B0503020204020204" pitchFamily="34" charset="-122"/>
              </a:rPr>
              <a:t>线程层级</a:t>
            </a:r>
            <a:endParaRPr lang="zh-CN" altLang="zh-CN" sz="2400" b="1" dirty="0">
              <a:latin typeface="微软雅黑" panose="020B0503020204020204" pitchFamily="34" charset="-122"/>
              <a:ea typeface="微软雅黑" panose="020B0503020204020204" pitchFamily="34" charset="-122"/>
            </a:endParaRPr>
          </a:p>
          <a:p>
            <a:pPr>
              <a:lnSpc>
                <a:spcPct val="150000"/>
              </a:lnSpc>
            </a:pPr>
            <a:r>
              <a:rPr lang="zh-CN" altLang="en-US" sz="2000" dirty="0">
                <a:latin typeface="微软雅黑" panose="020B0503020204020204" pitchFamily="34" charset="-122"/>
                <a:ea typeface="微软雅黑" panose="020B0503020204020204" pitchFamily="34" charset="-122"/>
              </a:rPr>
              <a:t>      </a:t>
            </a:r>
            <a:r>
              <a:rPr lang="zh-CN" altLang="zh-CN" sz="2000" dirty="0">
                <a:latin typeface="微软雅黑" panose="020B0503020204020204" pitchFamily="34" charset="-122"/>
                <a:ea typeface="微软雅黑" panose="020B0503020204020204" pitchFamily="34" charset="-122"/>
              </a:rPr>
              <a:t>在讲解内核函数前，先讲解一下线程层级。</a:t>
            </a:r>
            <a:r>
              <a:rPr lang="en-US" altLang="zh-CN" sz="2000" dirty="0">
                <a:latin typeface="微软雅黑" panose="020B0503020204020204" pitchFamily="34" charset="-122"/>
                <a:ea typeface="微软雅黑" panose="020B0503020204020204" pitchFamily="34" charset="-122"/>
              </a:rPr>
              <a:t>CUDA</a:t>
            </a:r>
            <a:r>
              <a:rPr lang="zh-CN" altLang="zh-CN" sz="2000" dirty="0">
                <a:latin typeface="微软雅黑" panose="020B0503020204020204" pitchFamily="34" charset="-122"/>
                <a:ea typeface="微软雅黑" panose="020B0503020204020204" pitchFamily="34" charset="-122"/>
              </a:rPr>
              <a:t>编程是一个多线程编程，数个线程</a:t>
            </a:r>
            <a:r>
              <a:rPr lang="en-US" altLang="zh-CN" sz="2000" dirty="0">
                <a:latin typeface="微软雅黑" panose="020B0503020204020204" pitchFamily="34" charset="-122"/>
                <a:ea typeface="微软雅黑" panose="020B0503020204020204" pitchFamily="34" charset="-122"/>
              </a:rPr>
              <a:t>(Thread)</a:t>
            </a:r>
            <a:r>
              <a:rPr lang="zh-CN" altLang="zh-CN" sz="2000" dirty="0">
                <a:latin typeface="微软雅黑" panose="020B0503020204020204" pitchFamily="34" charset="-122"/>
                <a:ea typeface="微软雅黑" panose="020B0503020204020204" pitchFamily="34" charset="-122"/>
              </a:rPr>
              <a:t>组成一个线程块</a:t>
            </a:r>
            <a:r>
              <a:rPr lang="en-US" altLang="zh-CN" sz="2000" dirty="0">
                <a:latin typeface="微软雅黑" panose="020B0503020204020204" pitchFamily="34" charset="-122"/>
                <a:ea typeface="微软雅黑" panose="020B0503020204020204" pitchFamily="34" charset="-122"/>
              </a:rPr>
              <a:t>(Block)</a:t>
            </a:r>
            <a:r>
              <a:rPr lang="zh-CN" altLang="zh-CN" sz="2000" dirty="0">
                <a:latin typeface="微软雅黑" panose="020B0503020204020204" pitchFamily="34" charset="-122"/>
                <a:ea typeface="微软雅黑" panose="020B0503020204020204" pitchFamily="34" charset="-122"/>
              </a:rPr>
              <a:t>，所有线程块组成一个线程网格</a:t>
            </a:r>
            <a:r>
              <a:rPr lang="en-US" altLang="zh-CN" sz="2000" dirty="0">
                <a:latin typeface="微软雅黑" panose="020B0503020204020204" pitchFamily="34" charset="-122"/>
                <a:ea typeface="微软雅黑" panose="020B0503020204020204" pitchFamily="34" charset="-122"/>
              </a:rPr>
              <a:t>(Grid)</a:t>
            </a:r>
            <a:r>
              <a:rPr lang="zh-CN" altLang="zh-CN" sz="2000" dirty="0">
                <a:latin typeface="微软雅黑" panose="020B0503020204020204" pitchFamily="34" charset="-122"/>
                <a:ea typeface="微软雅黑" panose="020B0503020204020204" pitchFamily="34" charset="-122"/>
              </a:rPr>
              <a:t>，图中的线程块，以及线程块中的线程，是按照</a:t>
            </a:r>
            <a:r>
              <a:rPr lang="en-US" altLang="zh-CN" sz="2000" dirty="0">
                <a:latin typeface="微软雅黑" panose="020B0503020204020204" pitchFamily="34" charset="-122"/>
                <a:ea typeface="微软雅黑" panose="020B0503020204020204" pitchFamily="34" charset="-122"/>
              </a:rPr>
              <a:t>2</a:t>
            </a:r>
            <a:r>
              <a:rPr lang="zh-CN" altLang="zh-CN" sz="2000" dirty="0">
                <a:latin typeface="微软雅黑" panose="020B0503020204020204" pitchFamily="34" charset="-122"/>
                <a:ea typeface="微软雅黑" panose="020B0503020204020204" pitchFamily="34" charset="-122"/>
              </a:rPr>
              <a:t>维的方式排布的。实际上，</a:t>
            </a:r>
            <a:r>
              <a:rPr lang="en-US" altLang="zh-CN" sz="2000" dirty="0">
                <a:latin typeface="微软雅黑" panose="020B0503020204020204" pitchFamily="34" charset="-122"/>
                <a:ea typeface="微软雅黑" panose="020B0503020204020204" pitchFamily="34" charset="-122"/>
              </a:rPr>
              <a:t>CUDA</a:t>
            </a:r>
            <a:r>
              <a:rPr lang="zh-CN" altLang="zh-CN" sz="2000" dirty="0">
                <a:latin typeface="微软雅黑" panose="020B0503020204020204" pitchFamily="34" charset="-122"/>
                <a:ea typeface="微软雅黑" panose="020B0503020204020204" pitchFamily="34" charset="-122"/>
              </a:rPr>
              <a:t>编程模型允许使用</a:t>
            </a:r>
            <a:r>
              <a:rPr lang="en-US" altLang="zh-CN" sz="2000" dirty="0">
                <a:latin typeface="微软雅黑" panose="020B0503020204020204" pitchFamily="34" charset="-122"/>
                <a:ea typeface="微软雅黑" panose="020B0503020204020204" pitchFamily="34" charset="-122"/>
              </a:rPr>
              <a:t>1</a:t>
            </a:r>
            <a:r>
              <a:rPr lang="zh-CN" altLang="zh-CN" sz="2000" dirty="0">
                <a:latin typeface="微软雅黑" panose="020B0503020204020204" pitchFamily="34" charset="-122"/>
                <a:ea typeface="微软雅黑" panose="020B0503020204020204" pitchFamily="34" charset="-122"/>
              </a:rPr>
              <a:t>维、</a:t>
            </a:r>
            <a:r>
              <a:rPr lang="en-US" altLang="zh-CN" sz="2000" dirty="0">
                <a:latin typeface="微软雅黑" panose="020B0503020204020204" pitchFamily="34" charset="-122"/>
                <a:ea typeface="微软雅黑" panose="020B0503020204020204" pitchFamily="34" charset="-122"/>
              </a:rPr>
              <a:t>2</a:t>
            </a:r>
            <a:r>
              <a:rPr lang="zh-CN" altLang="zh-CN" sz="2000" dirty="0">
                <a:latin typeface="微软雅黑" panose="020B0503020204020204" pitchFamily="34" charset="-122"/>
                <a:ea typeface="微软雅黑" panose="020B0503020204020204" pitchFamily="34" charset="-122"/>
              </a:rPr>
              <a:t>维、</a:t>
            </a:r>
            <a:r>
              <a:rPr lang="en-US" altLang="zh-CN" sz="2000" dirty="0">
                <a:latin typeface="微软雅黑" panose="020B0503020204020204" pitchFamily="34" charset="-122"/>
                <a:ea typeface="微软雅黑" panose="020B0503020204020204" pitchFamily="34" charset="-122"/>
              </a:rPr>
              <a:t>3</a:t>
            </a:r>
            <a:r>
              <a:rPr lang="zh-CN" altLang="zh-CN" sz="2000" dirty="0">
                <a:latin typeface="微软雅黑" panose="020B0503020204020204" pitchFamily="34" charset="-122"/>
                <a:ea typeface="微软雅黑" panose="020B0503020204020204" pitchFamily="34" charset="-122"/>
              </a:rPr>
              <a:t>维三种方式来排布。</a:t>
            </a:r>
            <a:endParaRPr lang="en-US" altLang="zh-CN" sz="2000" dirty="0">
              <a:latin typeface="微软雅黑" panose="020B0503020204020204" pitchFamily="34" charset="-122"/>
              <a:ea typeface="微软雅黑" panose="020B0503020204020204" pitchFamily="34" charset="-122"/>
            </a:endParaRPr>
          </a:p>
          <a:p>
            <a:pPr>
              <a:lnSpc>
                <a:spcPct val="150000"/>
              </a:lnSpc>
            </a:pPr>
            <a:r>
              <a:rPr lang="zh-CN" altLang="en-US" sz="2000" dirty="0">
                <a:latin typeface="微软雅黑" panose="020B0503020204020204" pitchFamily="34" charset="-122"/>
                <a:ea typeface="微软雅黑" panose="020B0503020204020204" pitchFamily="34" charset="-122"/>
              </a:rPr>
              <a:t>      </a:t>
            </a:r>
            <a:r>
              <a:rPr lang="zh-CN" altLang="zh-CN" sz="2000" dirty="0">
                <a:latin typeface="微软雅黑" panose="020B0503020204020204" pitchFamily="34" charset="-122"/>
                <a:ea typeface="微软雅黑" panose="020B0503020204020204" pitchFamily="34" charset="-122"/>
              </a:rPr>
              <a:t>另外，即使线程块使用的是</a:t>
            </a:r>
            <a:r>
              <a:rPr lang="en-US" altLang="zh-CN" sz="2000" dirty="0">
                <a:latin typeface="微软雅黑" panose="020B0503020204020204" pitchFamily="34" charset="-122"/>
                <a:ea typeface="微软雅黑" panose="020B0503020204020204" pitchFamily="34" charset="-122"/>
              </a:rPr>
              <a:t>1</a:t>
            </a:r>
            <a:r>
              <a:rPr lang="zh-CN" altLang="zh-CN" sz="2000" dirty="0">
                <a:latin typeface="微软雅黑" panose="020B0503020204020204" pitchFamily="34" charset="-122"/>
                <a:ea typeface="微软雅黑" panose="020B0503020204020204" pitchFamily="34" charset="-122"/>
              </a:rPr>
              <a:t>维排布，线程块中的线程也不一定要按照</a:t>
            </a:r>
            <a:r>
              <a:rPr lang="en-US" altLang="zh-CN" sz="2000" dirty="0">
                <a:latin typeface="微软雅黑" panose="020B0503020204020204" pitchFamily="34" charset="-122"/>
                <a:ea typeface="微软雅黑" panose="020B0503020204020204" pitchFamily="34" charset="-122"/>
              </a:rPr>
              <a:t>1</a:t>
            </a:r>
            <a:r>
              <a:rPr lang="zh-CN" altLang="zh-CN" sz="2000" dirty="0">
                <a:latin typeface="微软雅黑" panose="020B0503020204020204" pitchFamily="34" charset="-122"/>
                <a:ea typeface="微软雅黑" panose="020B0503020204020204" pitchFamily="34" charset="-122"/>
              </a:rPr>
              <a:t>维排，而是可以任意排布。 </a:t>
            </a:r>
            <a:endParaRPr lang="en-US" altLang="zh-CN" sz="2000" dirty="0">
              <a:latin typeface="微软雅黑" panose="020B0503020204020204" pitchFamily="34" charset="-122"/>
              <a:ea typeface="微软雅黑" panose="020B0503020204020204" pitchFamily="34" charset="-122"/>
            </a:endParaRPr>
          </a:p>
        </p:txBody>
      </p:sp>
      <p:sp>
        <p:nvSpPr>
          <p:cNvPr id="3" name="Rectangle 2"/>
          <p:cNvSpPr>
            <a:spLocks noChangeArrowheads="1"/>
          </p:cNvSpPr>
          <p:nvPr/>
        </p:nvSpPr>
        <p:spPr bwMode="auto">
          <a:xfrm>
            <a:off x="6352857" y="1216549"/>
            <a:ext cx="15263339"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pic>
        <p:nvPicPr>
          <p:cNvPr id="5121" name="Picture 1"/>
          <p:cNvPicPr>
            <a:picLocks noChangeAspect="1" noChangeArrowheads="1"/>
          </p:cNvPicPr>
          <p:nvPr/>
        </p:nvPicPr>
        <p:blipFill>
          <a:blip r:embed="rId1" r:link="rId2">
            <a:extLst>
              <a:ext uri="{28A0092B-C50C-407E-A947-70E740481C1C}">
                <a14:useLocalDpi xmlns:a14="http://schemas.microsoft.com/office/drawing/2010/main" val="0"/>
              </a:ext>
            </a:extLst>
          </a:blip>
          <a:srcRect/>
          <a:stretch>
            <a:fillRect/>
          </a:stretch>
        </p:blipFill>
        <p:spPr bwMode="auto">
          <a:xfrm>
            <a:off x="6213008" y="1239408"/>
            <a:ext cx="5212057" cy="538850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627086" y="954250"/>
            <a:ext cx="7802222"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627380" y="431165"/>
            <a:ext cx="3145790" cy="521970"/>
          </a:xfrm>
          <a:prstGeom prst="rect">
            <a:avLst/>
          </a:prstGeom>
        </p:spPr>
        <p:txBody>
          <a:bodyPr wrap="square">
            <a:spAutoFit/>
          </a:bodyPr>
          <a:lstStyle/>
          <a:p>
            <a:pPr algn="l"/>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2</a:t>
            </a:r>
            <a:r>
              <a:rPr lang="zh-CN" altLang="en-US"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a:t>
            </a:r>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CUDA</a:t>
            </a:r>
            <a:endParaRPr lang="zh-CN" altLang="en-US" sz="2800" b="1" dirty="0">
              <a:solidFill>
                <a:srgbClr val="0070C0"/>
              </a:solidFill>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56" name="任意多边形 55"/>
          <p:cNvSpPr/>
          <p:nvPr/>
        </p:nvSpPr>
        <p:spPr>
          <a:xfrm>
            <a:off x="4782820" y="149860"/>
            <a:ext cx="38735" cy="692150"/>
          </a:xfrm>
          <a:custGeom>
            <a:avLst/>
            <a:gdLst>
              <a:gd name="connisteX0" fmla="*/ 37323 w 38452"/>
              <a:gd name="connsiteY0" fmla="*/ 0 h 692150"/>
              <a:gd name="connisteX1" fmla="*/ 37323 w 38452"/>
              <a:gd name="connsiteY1" fmla="*/ 85090 h 692150"/>
              <a:gd name="connisteX2" fmla="*/ 37323 w 38452"/>
              <a:gd name="connsiteY2" fmla="*/ 170180 h 692150"/>
              <a:gd name="connisteX3" fmla="*/ 37323 w 38452"/>
              <a:gd name="connsiteY3" fmla="*/ 243205 h 692150"/>
              <a:gd name="connisteX4" fmla="*/ 37323 w 38452"/>
              <a:gd name="connsiteY4" fmla="*/ 315595 h 692150"/>
              <a:gd name="connisteX5" fmla="*/ 25258 w 38452"/>
              <a:gd name="connsiteY5" fmla="*/ 388620 h 692150"/>
              <a:gd name="connisteX6" fmla="*/ 25258 w 38452"/>
              <a:gd name="connsiteY6" fmla="*/ 473710 h 692150"/>
              <a:gd name="connisteX7" fmla="*/ 13193 w 38452"/>
              <a:gd name="connsiteY7" fmla="*/ 546735 h 692150"/>
              <a:gd name="connisteX8" fmla="*/ 1128 w 38452"/>
              <a:gd name="connsiteY8" fmla="*/ 619125 h 692150"/>
              <a:gd name="connisteX9" fmla="*/ 1128 w 38452"/>
              <a:gd name="connsiteY9" fmla="*/ 692150 h 69215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Lst>
            <a:rect l="l" t="t" r="r" b="b"/>
            <a:pathLst>
              <a:path w="38453" h="692150">
                <a:moveTo>
                  <a:pt x="37324" y="0"/>
                </a:moveTo>
                <a:cubicBezTo>
                  <a:pt x="37324" y="15240"/>
                  <a:pt x="37324" y="50800"/>
                  <a:pt x="37324" y="85090"/>
                </a:cubicBezTo>
                <a:cubicBezTo>
                  <a:pt x="37324" y="119380"/>
                  <a:pt x="37324" y="138430"/>
                  <a:pt x="37324" y="170180"/>
                </a:cubicBezTo>
                <a:cubicBezTo>
                  <a:pt x="37324" y="201930"/>
                  <a:pt x="37324" y="213995"/>
                  <a:pt x="37324" y="243205"/>
                </a:cubicBezTo>
                <a:cubicBezTo>
                  <a:pt x="37324" y="272415"/>
                  <a:pt x="39864" y="286385"/>
                  <a:pt x="37324" y="315595"/>
                </a:cubicBezTo>
                <a:cubicBezTo>
                  <a:pt x="34784" y="344805"/>
                  <a:pt x="27799" y="356870"/>
                  <a:pt x="25259" y="388620"/>
                </a:cubicBezTo>
                <a:cubicBezTo>
                  <a:pt x="22719" y="420370"/>
                  <a:pt x="27799" y="441960"/>
                  <a:pt x="25259" y="473710"/>
                </a:cubicBezTo>
                <a:cubicBezTo>
                  <a:pt x="22719" y="505460"/>
                  <a:pt x="18274" y="517525"/>
                  <a:pt x="13194" y="546735"/>
                </a:cubicBezTo>
                <a:cubicBezTo>
                  <a:pt x="8114" y="575945"/>
                  <a:pt x="3669" y="589915"/>
                  <a:pt x="1129" y="619125"/>
                </a:cubicBezTo>
                <a:cubicBezTo>
                  <a:pt x="-1411" y="648335"/>
                  <a:pt x="1129" y="678815"/>
                  <a:pt x="1129" y="69215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p:nvSpPr>
        <p:spPr>
          <a:xfrm>
            <a:off x="903644" y="1322093"/>
            <a:ext cx="10079914" cy="5013039"/>
          </a:xfrm>
          <a:prstGeom prst="rect">
            <a:avLst/>
          </a:prstGeom>
          <a:noFill/>
        </p:spPr>
        <p:txBody>
          <a:bodyPr wrap="square" rtlCol="0" anchor="ctr">
            <a:spAutoFit/>
          </a:bodyPr>
          <a:lstStyle/>
          <a:p>
            <a:pPr>
              <a:lnSpc>
                <a:spcPct val="150000"/>
              </a:lnSpc>
            </a:pPr>
            <a:r>
              <a:rPr lang="zh-CN" altLang="en-US" sz="2000" dirty="0">
                <a:latin typeface="微软雅黑" panose="020B0503020204020204" pitchFamily="34" charset="-122"/>
                <a:ea typeface="微软雅黑" panose="020B0503020204020204" pitchFamily="34" charset="-122"/>
              </a:rPr>
              <a:t>      </a:t>
            </a:r>
            <a:r>
              <a:rPr lang="zh-CN" altLang="zh-CN" sz="2400" dirty="0">
                <a:latin typeface="微软雅黑" panose="020B0503020204020204" pitchFamily="34" charset="-122"/>
                <a:ea typeface="微软雅黑" panose="020B0503020204020204" pitchFamily="34" charset="-122"/>
              </a:rPr>
              <a:t>目前的</a:t>
            </a:r>
            <a:r>
              <a:rPr lang="en-US" altLang="zh-CN" sz="2400" dirty="0">
                <a:latin typeface="微软雅黑" panose="020B0503020204020204" pitchFamily="34" charset="-122"/>
                <a:ea typeface="微软雅黑" panose="020B0503020204020204" pitchFamily="34" charset="-122"/>
              </a:rPr>
              <a:t>GPU</a:t>
            </a:r>
            <a:r>
              <a:rPr lang="zh-CN" altLang="zh-CN" sz="2400" dirty="0">
                <a:latin typeface="微软雅黑" panose="020B0503020204020204" pitchFamily="34" charset="-122"/>
                <a:ea typeface="微软雅黑" panose="020B0503020204020204" pitchFamily="34" charset="-122"/>
              </a:rPr>
              <a:t>限制一个线程块中，最多可以安排</a:t>
            </a:r>
            <a:r>
              <a:rPr lang="en-US" altLang="zh-CN" sz="2400" dirty="0">
                <a:latin typeface="微软雅黑" panose="020B0503020204020204" pitchFamily="34" charset="-122"/>
                <a:ea typeface="微软雅黑" panose="020B0503020204020204" pitchFamily="34" charset="-122"/>
              </a:rPr>
              <a:t>1024</a:t>
            </a:r>
            <a:r>
              <a:rPr lang="zh-CN" altLang="zh-CN" sz="2400" dirty="0">
                <a:latin typeface="微软雅黑" panose="020B0503020204020204" pitchFamily="34" charset="-122"/>
                <a:ea typeface="微软雅黑" panose="020B0503020204020204" pitchFamily="34" charset="-122"/>
              </a:rPr>
              <a:t>个线程。一个线程块用多少线程，以及一个线程网格用多少线程块，是程序员可以自由安排的。</a:t>
            </a:r>
            <a:r>
              <a:rPr lang="zh-CN" altLang="zh-CN" sz="2400" b="1" dirty="0">
                <a:solidFill>
                  <a:srgbClr val="C00000"/>
                </a:solidFill>
                <a:latin typeface="微软雅黑" panose="020B0503020204020204" pitchFamily="34" charset="-122"/>
                <a:ea typeface="微软雅黑" panose="020B0503020204020204" pitchFamily="34" charset="-122"/>
              </a:rPr>
              <a:t>由于</a:t>
            </a:r>
            <a:r>
              <a:rPr lang="en-US" altLang="zh-CN" sz="2400" b="1" dirty="0">
                <a:solidFill>
                  <a:srgbClr val="C00000"/>
                </a:solidFill>
                <a:latin typeface="微软雅黑" panose="020B0503020204020204" pitchFamily="34" charset="-122"/>
                <a:ea typeface="微软雅黑" panose="020B0503020204020204" pitchFamily="34" charset="-122"/>
              </a:rPr>
              <a:t>32</a:t>
            </a:r>
            <a:r>
              <a:rPr lang="zh-CN" altLang="zh-CN" sz="2400" b="1" dirty="0">
                <a:solidFill>
                  <a:srgbClr val="C00000"/>
                </a:solidFill>
                <a:latin typeface="微软雅黑" panose="020B0503020204020204" pitchFamily="34" charset="-122"/>
                <a:ea typeface="微软雅黑" panose="020B0503020204020204" pitchFamily="34" charset="-122"/>
              </a:rPr>
              <a:t>个相邻的线程会组成一个线程束</a:t>
            </a:r>
            <a:r>
              <a:rPr lang="en-US" altLang="zh-CN" sz="2400" b="1" dirty="0">
                <a:solidFill>
                  <a:srgbClr val="C00000"/>
                </a:solidFill>
                <a:latin typeface="微软雅黑" panose="020B0503020204020204" pitchFamily="34" charset="-122"/>
                <a:ea typeface="微软雅黑" panose="020B0503020204020204" pitchFamily="34" charset="-122"/>
              </a:rPr>
              <a:t>(Thread Warp)</a:t>
            </a:r>
            <a:r>
              <a:rPr lang="zh-CN" altLang="zh-CN" sz="2400" b="1" dirty="0">
                <a:solidFill>
                  <a:srgbClr val="C00000"/>
                </a:solidFill>
                <a:latin typeface="微软雅黑" panose="020B0503020204020204" pitchFamily="34" charset="-122"/>
                <a:ea typeface="微软雅黑" panose="020B0503020204020204" pitchFamily="34" charset="-122"/>
              </a:rPr>
              <a:t>，而一个线程束中的线程会运行同样的指令。</a:t>
            </a:r>
            <a:endParaRPr lang="en-US" altLang="zh-CN" sz="2400" b="1" dirty="0">
              <a:solidFill>
                <a:srgbClr val="C00000"/>
              </a:solidFill>
              <a:latin typeface="微软雅黑" panose="020B0503020204020204" pitchFamily="34" charset="-122"/>
              <a:ea typeface="微软雅黑" panose="020B0503020204020204" pitchFamily="34" charset="-122"/>
            </a:endParaRPr>
          </a:p>
          <a:p>
            <a:pPr>
              <a:lnSpc>
                <a:spcPct val="150000"/>
              </a:lnSpc>
            </a:pPr>
            <a:r>
              <a:rPr lang="zh-CN" altLang="en-US" sz="2400" dirty="0">
                <a:latin typeface="微软雅黑" panose="020B0503020204020204" pitchFamily="34" charset="-122"/>
                <a:ea typeface="微软雅黑" panose="020B0503020204020204" pitchFamily="34" charset="-122"/>
              </a:rPr>
              <a:t>      </a:t>
            </a:r>
            <a:r>
              <a:rPr lang="zh-CN" altLang="zh-CN" sz="2400" dirty="0">
                <a:latin typeface="微软雅黑" panose="020B0503020204020204" pitchFamily="34" charset="-122"/>
                <a:ea typeface="微软雅黑" panose="020B0503020204020204" pitchFamily="34" charset="-122"/>
              </a:rPr>
              <a:t>因此一般线程块中线程的数量被安排为</a:t>
            </a:r>
            <a:r>
              <a:rPr lang="en-US" altLang="zh-CN" sz="2400" dirty="0">
                <a:latin typeface="微软雅黑" panose="020B0503020204020204" pitchFamily="34" charset="-122"/>
                <a:ea typeface="微软雅黑" panose="020B0503020204020204" pitchFamily="34" charset="-122"/>
              </a:rPr>
              <a:t>32</a:t>
            </a:r>
            <a:r>
              <a:rPr lang="zh-CN" altLang="zh-CN" sz="2400" dirty="0">
                <a:latin typeface="微软雅黑" panose="020B0503020204020204" pitchFamily="34" charset="-122"/>
                <a:ea typeface="微软雅黑" panose="020B0503020204020204" pitchFamily="34" charset="-122"/>
              </a:rPr>
              <a:t>的倍数，选用</a:t>
            </a:r>
            <a:r>
              <a:rPr lang="en-US" altLang="zh-CN" sz="2400" dirty="0">
                <a:latin typeface="微软雅黑" panose="020B0503020204020204" pitchFamily="34" charset="-122"/>
                <a:ea typeface="微软雅黑" panose="020B0503020204020204" pitchFamily="34" charset="-122"/>
              </a:rPr>
              <a:t>256</a:t>
            </a:r>
            <a:r>
              <a:rPr lang="zh-CN" altLang="zh-CN" sz="2400" dirty="0">
                <a:latin typeface="微软雅黑" panose="020B0503020204020204" pitchFamily="34" charset="-122"/>
                <a:ea typeface="微软雅黑" panose="020B0503020204020204" pitchFamily="34" charset="-122"/>
              </a:rPr>
              <a:t>是比较合适的。在线程数定下来之后，一般根据数据的排布情况来确定线程块的个数。</a:t>
            </a: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1</a:t>
            </a:r>
            <a:r>
              <a:rPr lang="zh-CN" altLang="en-US" sz="2400" dirty="0">
                <a:latin typeface="微软雅黑" panose="020B0503020204020204" pitchFamily="34" charset="-122"/>
                <a:ea typeface="微软雅黑" panose="020B0503020204020204" pitchFamily="34" charset="-122"/>
              </a:rPr>
              <a:t>维排列</a:t>
            </a:r>
            <a:r>
              <a:rPr lang="en-US" altLang="zh-CN" sz="2400" dirty="0">
                <a:latin typeface="微软雅黑" panose="020B0503020204020204" pitchFamily="34" charset="-122"/>
                <a:ea typeface="微软雅黑" panose="020B0503020204020204" pitchFamily="34" charset="-122"/>
              </a:rPr>
              <a:t>256</a:t>
            </a: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2</a:t>
            </a:r>
            <a:r>
              <a:rPr lang="zh-CN" altLang="en-US" sz="2400" dirty="0">
                <a:latin typeface="微软雅黑" panose="020B0503020204020204" pitchFamily="34" charset="-122"/>
                <a:ea typeface="微软雅黑" panose="020B0503020204020204" pitchFamily="34" charset="-122"/>
              </a:rPr>
              <a:t>维排列（</a:t>
            </a:r>
            <a:r>
              <a:rPr lang="en-US" altLang="zh-CN" sz="2400" dirty="0">
                <a:latin typeface="微软雅黑" panose="020B0503020204020204" pitchFamily="34" charset="-122"/>
                <a:ea typeface="微软雅黑" panose="020B0503020204020204" pitchFamily="34" charset="-122"/>
              </a:rPr>
              <a:t>16</a:t>
            </a: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16</a:t>
            </a:r>
            <a:r>
              <a:rPr lang="zh-CN" altLang="en-US" sz="2400" dirty="0">
                <a:latin typeface="微软雅黑" panose="020B0503020204020204" pitchFamily="34" charset="-122"/>
                <a:ea typeface="微软雅黑" panose="020B0503020204020204" pitchFamily="34" charset="-122"/>
              </a:rPr>
              <a:t>））</a:t>
            </a:r>
            <a:endParaRPr lang="en-US" altLang="zh-CN" sz="2400" dirty="0">
              <a:latin typeface="微软雅黑" panose="020B0503020204020204" pitchFamily="34" charset="-122"/>
              <a:ea typeface="微软雅黑" panose="020B0503020204020204" pitchFamily="34" charset="-122"/>
            </a:endParaRPr>
          </a:p>
          <a:p>
            <a:pPr>
              <a:lnSpc>
                <a:spcPct val="150000"/>
              </a:lnSpc>
            </a:pPr>
            <a:r>
              <a:rPr lang="zh-CN" altLang="en-US" sz="2400" dirty="0">
                <a:latin typeface="微软雅黑" panose="020B0503020204020204" pitchFamily="34" charset="-122"/>
                <a:ea typeface="微软雅黑" panose="020B0503020204020204" pitchFamily="34" charset="-122"/>
              </a:rPr>
              <a:t>      </a:t>
            </a:r>
            <a:r>
              <a:rPr lang="zh-CN" altLang="zh-CN" sz="2400" dirty="0">
                <a:latin typeface="微软雅黑" panose="020B0503020204020204" pitchFamily="34" charset="-122"/>
                <a:ea typeface="微软雅黑" panose="020B0503020204020204" pitchFamily="34" charset="-122"/>
              </a:rPr>
              <a:t>例如：一个数组的长度为</a:t>
            </a:r>
            <a:r>
              <a:rPr lang="en-US" altLang="zh-CN" sz="2400" dirty="0">
                <a:latin typeface="微软雅黑" panose="020B0503020204020204" pitchFamily="34" charset="-122"/>
                <a:ea typeface="微软雅黑" panose="020B0503020204020204" pitchFamily="34" charset="-122"/>
              </a:rPr>
              <a:t>4096</a:t>
            </a:r>
            <a:r>
              <a:rPr lang="zh-CN" altLang="zh-CN" sz="2400" dirty="0">
                <a:latin typeface="微软雅黑" panose="020B0503020204020204" pitchFamily="34" charset="-122"/>
                <a:ea typeface="微软雅黑" panose="020B0503020204020204" pitchFamily="34" charset="-122"/>
              </a:rPr>
              <a:t>，安排每个线程处理一个元素。如果安排一个线程块为</a:t>
            </a:r>
            <a:r>
              <a:rPr lang="en-US" altLang="zh-CN" sz="2400" dirty="0">
                <a:latin typeface="微软雅黑" panose="020B0503020204020204" pitchFamily="34" charset="-122"/>
                <a:ea typeface="微软雅黑" panose="020B0503020204020204" pitchFamily="34" charset="-122"/>
              </a:rPr>
              <a:t>256</a:t>
            </a:r>
            <a:r>
              <a:rPr lang="zh-CN" altLang="zh-CN" sz="2400" dirty="0">
                <a:latin typeface="微软雅黑" panose="020B0503020204020204" pitchFamily="34" charset="-122"/>
                <a:ea typeface="微软雅黑" panose="020B0503020204020204" pitchFamily="34" charset="-122"/>
              </a:rPr>
              <a:t>个线程，则需要</a:t>
            </a:r>
            <a:r>
              <a:rPr lang="en-US" altLang="zh-CN" sz="2400" dirty="0">
                <a:latin typeface="微软雅黑" panose="020B0503020204020204" pitchFamily="34" charset="-122"/>
                <a:ea typeface="微软雅黑" panose="020B0503020204020204" pitchFamily="34" charset="-122"/>
              </a:rPr>
              <a:t>4096/256=16</a:t>
            </a:r>
            <a:r>
              <a:rPr lang="zh-CN" altLang="zh-CN" sz="2400" dirty="0">
                <a:latin typeface="微软雅黑" panose="020B0503020204020204" pitchFamily="34" charset="-122"/>
                <a:ea typeface="微软雅黑" panose="020B0503020204020204" pitchFamily="34" charset="-122"/>
              </a:rPr>
              <a:t>个线程块。 </a:t>
            </a:r>
            <a:endParaRPr kumimoji="1" lang="zh-CN" altLang="en-US" sz="2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627086" y="954250"/>
            <a:ext cx="7802222"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627380" y="431165"/>
            <a:ext cx="3145790" cy="521970"/>
          </a:xfrm>
          <a:prstGeom prst="rect">
            <a:avLst/>
          </a:prstGeom>
        </p:spPr>
        <p:txBody>
          <a:bodyPr wrap="square">
            <a:spAutoFit/>
          </a:bodyPr>
          <a:lstStyle/>
          <a:p>
            <a:pPr algn="l"/>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2</a:t>
            </a:r>
            <a:r>
              <a:rPr lang="zh-CN" altLang="en-US"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a:t>
            </a:r>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CUDA</a:t>
            </a:r>
            <a:endParaRPr lang="zh-CN" altLang="en-US" sz="2800" b="1" dirty="0">
              <a:solidFill>
                <a:srgbClr val="0070C0"/>
              </a:solidFill>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56" name="任意多边形 55"/>
          <p:cNvSpPr/>
          <p:nvPr/>
        </p:nvSpPr>
        <p:spPr>
          <a:xfrm>
            <a:off x="4782820" y="149860"/>
            <a:ext cx="38735" cy="692150"/>
          </a:xfrm>
          <a:custGeom>
            <a:avLst/>
            <a:gdLst>
              <a:gd name="connisteX0" fmla="*/ 37323 w 38452"/>
              <a:gd name="connsiteY0" fmla="*/ 0 h 692150"/>
              <a:gd name="connisteX1" fmla="*/ 37323 w 38452"/>
              <a:gd name="connsiteY1" fmla="*/ 85090 h 692150"/>
              <a:gd name="connisteX2" fmla="*/ 37323 w 38452"/>
              <a:gd name="connsiteY2" fmla="*/ 170180 h 692150"/>
              <a:gd name="connisteX3" fmla="*/ 37323 w 38452"/>
              <a:gd name="connsiteY3" fmla="*/ 243205 h 692150"/>
              <a:gd name="connisteX4" fmla="*/ 37323 w 38452"/>
              <a:gd name="connsiteY4" fmla="*/ 315595 h 692150"/>
              <a:gd name="connisteX5" fmla="*/ 25258 w 38452"/>
              <a:gd name="connsiteY5" fmla="*/ 388620 h 692150"/>
              <a:gd name="connisteX6" fmla="*/ 25258 w 38452"/>
              <a:gd name="connsiteY6" fmla="*/ 473710 h 692150"/>
              <a:gd name="connisteX7" fmla="*/ 13193 w 38452"/>
              <a:gd name="connsiteY7" fmla="*/ 546735 h 692150"/>
              <a:gd name="connisteX8" fmla="*/ 1128 w 38452"/>
              <a:gd name="connsiteY8" fmla="*/ 619125 h 692150"/>
              <a:gd name="connisteX9" fmla="*/ 1128 w 38452"/>
              <a:gd name="connsiteY9" fmla="*/ 692150 h 69215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Lst>
            <a:rect l="l" t="t" r="r" b="b"/>
            <a:pathLst>
              <a:path w="38453" h="692150">
                <a:moveTo>
                  <a:pt x="37324" y="0"/>
                </a:moveTo>
                <a:cubicBezTo>
                  <a:pt x="37324" y="15240"/>
                  <a:pt x="37324" y="50800"/>
                  <a:pt x="37324" y="85090"/>
                </a:cubicBezTo>
                <a:cubicBezTo>
                  <a:pt x="37324" y="119380"/>
                  <a:pt x="37324" y="138430"/>
                  <a:pt x="37324" y="170180"/>
                </a:cubicBezTo>
                <a:cubicBezTo>
                  <a:pt x="37324" y="201930"/>
                  <a:pt x="37324" y="213995"/>
                  <a:pt x="37324" y="243205"/>
                </a:cubicBezTo>
                <a:cubicBezTo>
                  <a:pt x="37324" y="272415"/>
                  <a:pt x="39864" y="286385"/>
                  <a:pt x="37324" y="315595"/>
                </a:cubicBezTo>
                <a:cubicBezTo>
                  <a:pt x="34784" y="344805"/>
                  <a:pt x="27799" y="356870"/>
                  <a:pt x="25259" y="388620"/>
                </a:cubicBezTo>
                <a:cubicBezTo>
                  <a:pt x="22719" y="420370"/>
                  <a:pt x="27799" y="441960"/>
                  <a:pt x="25259" y="473710"/>
                </a:cubicBezTo>
                <a:cubicBezTo>
                  <a:pt x="22719" y="505460"/>
                  <a:pt x="18274" y="517525"/>
                  <a:pt x="13194" y="546735"/>
                </a:cubicBezTo>
                <a:cubicBezTo>
                  <a:pt x="8114" y="575945"/>
                  <a:pt x="3669" y="589915"/>
                  <a:pt x="1129" y="619125"/>
                </a:cubicBezTo>
                <a:cubicBezTo>
                  <a:pt x="-1411" y="648335"/>
                  <a:pt x="1129" y="678815"/>
                  <a:pt x="1129" y="69215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p:nvSpPr>
        <p:spPr>
          <a:xfrm>
            <a:off x="627086" y="1156873"/>
            <a:ext cx="10819050" cy="4746877"/>
          </a:xfrm>
          <a:prstGeom prst="rect">
            <a:avLst/>
          </a:prstGeom>
          <a:noFill/>
        </p:spPr>
        <p:txBody>
          <a:bodyPr wrap="square" rtlCol="0" anchor="ctr">
            <a:spAutoFit/>
          </a:bodyPr>
          <a:lstStyle/>
          <a:p>
            <a:pPr>
              <a:lnSpc>
                <a:spcPct val="150000"/>
              </a:lnSpc>
            </a:pPr>
            <a:r>
              <a:rPr lang="en-US" altLang="zh-CN" sz="2400" b="1" dirty="0">
                <a:latin typeface="微软雅黑" panose="020B0503020204020204" pitchFamily="34" charset="-122"/>
                <a:ea typeface="微软雅黑" panose="020B0503020204020204" pitchFamily="34" charset="-122"/>
              </a:rPr>
              <a:t>2.6 </a:t>
            </a:r>
            <a:r>
              <a:rPr lang="zh-CN" altLang="zh-CN" sz="2400" b="1" dirty="0">
                <a:latin typeface="微软雅黑" panose="020B0503020204020204" pitchFamily="34" charset="-122"/>
                <a:ea typeface="微软雅黑" panose="020B0503020204020204" pitchFamily="34" charset="-122"/>
              </a:rPr>
              <a:t>内核函数</a:t>
            </a:r>
            <a:r>
              <a:rPr lang="en-US" altLang="zh-CN" sz="2400" b="1" dirty="0">
                <a:latin typeface="微软雅黑" panose="020B0503020204020204" pitchFamily="34" charset="-122"/>
                <a:ea typeface="微软雅黑" panose="020B0503020204020204" pitchFamily="34" charset="-122"/>
              </a:rPr>
              <a:t>(Kernels)</a:t>
            </a:r>
            <a:endParaRPr lang="zh-CN" altLang="zh-CN" sz="2400" b="1" dirty="0">
              <a:latin typeface="微软雅黑" panose="020B0503020204020204" pitchFamily="34" charset="-122"/>
              <a:ea typeface="微软雅黑" panose="020B0503020204020204" pitchFamily="34" charset="-122"/>
            </a:endParaRPr>
          </a:p>
          <a:p>
            <a:pPr>
              <a:lnSpc>
                <a:spcPct val="150000"/>
              </a:lnSpc>
            </a:pPr>
            <a:r>
              <a:rPr lang="zh-CN" altLang="en-US" sz="2000" dirty="0">
                <a:latin typeface="微软雅黑" panose="020B0503020204020204" pitchFamily="34" charset="-122"/>
                <a:ea typeface="微软雅黑" panose="020B0503020204020204" pitchFamily="34" charset="-122"/>
              </a:rPr>
              <a:t>      </a:t>
            </a:r>
            <a:r>
              <a:rPr lang="zh-CN" altLang="zh-CN" sz="2000" dirty="0">
                <a:latin typeface="微软雅黑" panose="020B0503020204020204" pitchFamily="34" charset="-122"/>
                <a:ea typeface="微软雅黑" panose="020B0503020204020204" pitchFamily="34" charset="-122"/>
              </a:rPr>
              <a:t>内核函数是</a:t>
            </a:r>
            <a:r>
              <a:rPr lang="en-US" altLang="zh-CN" sz="2000" dirty="0">
                <a:latin typeface="微软雅黑" panose="020B0503020204020204" pitchFamily="34" charset="-122"/>
                <a:ea typeface="微软雅黑" panose="020B0503020204020204" pitchFamily="34" charset="-122"/>
              </a:rPr>
              <a:t>CUDA </a:t>
            </a:r>
            <a:r>
              <a:rPr lang="zh-CN" altLang="zh-CN" sz="2000" b="1" dirty="0">
                <a:latin typeface="微软雅黑" panose="020B0503020204020204" pitchFamily="34" charset="-122"/>
                <a:ea typeface="微软雅黑" panose="020B0503020204020204" pitchFamily="34" charset="-122"/>
              </a:rPr>
              <a:t>每个线程</a:t>
            </a:r>
            <a:r>
              <a:rPr lang="en-US" altLang="zh-CN" sz="2000" dirty="0">
                <a:latin typeface="微软雅黑" panose="020B0503020204020204" pitchFamily="34" charset="-122"/>
                <a:ea typeface="微软雅黑" panose="020B0503020204020204" pitchFamily="34" charset="-122"/>
              </a:rPr>
              <a:t> </a:t>
            </a:r>
            <a:r>
              <a:rPr lang="zh-CN" altLang="zh-CN" sz="2000" dirty="0">
                <a:latin typeface="微软雅黑" panose="020B0503020204020204" pitchFamily="34" charset="-122"/>
                <a:ea typeface="微软雅黑" panose="020B0503020204020204" pitchFamily="34" charset="-122"/>
              </a:rPr>
              <a:t>执行的函数</a:t>
            </a:r>
            <a:r>
              <a:rPr lang="zh-CN" altLang="en-US" sz="2000" dirty="0">
                <a:latin typeface="微软雅黑" panose="020B0503020204020204" pitchFamily="34" charset="-122"/>
                <a:ea typeface="微软雅黑" panose="020B0503020204020204" pitchFamily="34" charset="-122"/>
              </a:rPr>
              <a:t>，它运行在</a:t>
            </a:r>
            <a:r>
              <a:rPr lang="en-US" altLang="zh-CN" sz="2000" dirty="0">
                <a:latin typeface="微软雅黑" panose="020B0503020204020204" pitchFamily="34" charset="-122"/>
                <a:ea typeface="微软雅黑" panose="020B0503020204020204" pitchFamily="34" charset="-122"/>
              </a:rPr>
              <a:t>GPU</a:t>
            </a:r>
            <a:r>
              <a:rPr lang="zh-CN" altLang="en-US" sz="2000" dirty="0">
                <a:latin typeface="微软雅黑" panose="020B0503020204020204" pitchFamily="34" charset="-122"/>
                <a:ea typeface="微软雅黑" panose="020B0503020204020204" pitchFamily="34" charset="-122"/>
              </a:rPr>
              <a:t>设备上</a:t>
            </a:r>
            <a:r>
              <a:rPr lang="zh-CN" altLang="zh-CN"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CUDA</a:t>
            </a:r>
            <a:r>
              <a:rPr lang="zh-CN" altLang="zh-CN" sz="2000" dirty="0">
                <a:latin typeface="微软雅黑" panose="020B0503020204020204" pitchFamily="34" charset="-122"/>
                <a:ea typeface="微软雅黑" panose="020B0503020204020204" pitchFamily="34" charset="-122"/>
              </a:rPr>
              <a:t>使用扩展的</a:t>
            </a:r>
            <a:r>
              <a:rPr lang="en-US" altLang="zh-CN" sz="2000" dirty="0">
                <a:latin typeface="微软雅黑" panose="020B0503020204020204" pitchFamily="34" charset="-122"/>
                <a:ea typeface="微软雅黑" panose="020B0503020204020204" pitchFamily="34" charset="-122"/>
              </a:rPr>
              <a:t>C</a:t>
            </a:r>
            <a:r>
              <a:rPr lang="zh-CN" altLang="zh-CN" sz="2000" dirty="0">
                <a:latin typeface="微软雅黑" panose="020B0503020204020204" pitchFamily="34" charset="-122"/>
                <a:ea typeface="微软雅黑" panose="020B0503020204020204" pitchFamily="34" charset="-122"/>
              </a:rPr>
              <a:t>语言编写内核函数，关键字为</a:t>
            </a:r>
            <a:r>
              <a:rPr lang="en-US" altLang="zh-CN" sz="2000" dirty="0">
                <a:latin typeface="微软雅黑" panose="020B0503020204020204" pitchFamily="34" charset="-122"/>
                <a:ea typeface="微软雅黑" panose="020B0503020204020204" pitchFamily="34" charset="-122"/>
              </a:rPr>
              <a:t>__</a:t>
            </a:r>
            <a:r>
              <a:rPr lang="en-US" altLang="zh-CN" sz="2000" b="1" dirty="0">
                <a:latin typeface="微软雅黑" panose="020B0503020204020204" pitchFamily="34" charset="-122"/>
                <a:ea typeface="微软雅黑" panose="020B0503020204020204" pitchFamily="34" charset="-122"/>
              </a:rPr>
              <a:t>global__</a:t>
            </a:r>
            <a:r>
              <a:rPr lang="zh-CN" altLang="zh-CN" sz="2000" dirty="0">
                <a:latin typeface="微软雅黑" panose="020B0503020204020204" pitchFamily="34" charset="-122"/>
                <a:ea typeface="微软雅黑" panose="020B0503020204020204" pitchFamily="34" charset="-122"/>
              </a:rPr>
              <a:t>。内核函数返回值只能是</a:t>
            </a:r>
            <a:r>
              <a:rPr lang="en-US" altLang="zh-CN" sz="2000" dirty="0">
                <a:latin typeface="微软雅黑" panose="020B0503020204020204" pitchFamily="34" charset="-122"/>
                <a:ea typeface="微软雅黑" panose="020B0503020204020204" pitchFamily="34" charset="-122"/>
              </a:rPr>
              <a:t>void</a:t>
            </a:r>
            <a:r>
              <a:rPr lang="zh-CN"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定义格式：</a:t>
            </a:r>
            <a:endParaRPr lang="en-US" altLang="zh-CN" sz="2000" dirty="0">
              <a:latin typeface="微软雅黑" panose="020B0503020204020204" pitchFamily="34" charset="-122"/>
              <a:ea typeface="微软雅黑" panose="020B0503020204020204" pitchFamily="34" charset="-122"/>
            </a:endParaRPr>
          </a:p>
          <a:p>
            <a:pPr>
              <a:lnSpc>
                <a:spcPct val="150000"/>
              </a:lnSpc>
            </a:pPr>
            <a:r>
              <a:rPr lang="en-US" altLang="zh-CN" sz="2000" dirty="0">
                <a:latin typeface="微软雅黑" panose="020B0503020204020204" pitchFamily="34" charset="-122"/>
                <a:ea typeface="微软雅黑" panose="020B0503020204020204" pitchFamily="34" charset="-122"/>
              </a:rPr>
              <a:t>	</a:t>
            </a:r>
            <a:r>
              <a:rPr lang="en-US" altLang="zh-CN" sz="2000" dirty="0">
                <a:solidFill>
                  <a:srgbClr val="C00000"/>
                </a:solidFill>
                <a:latin typeface="微软雅黑" panose="020B0503020204020204" pitchFamily="34" charset="-122"/>
                <a:ea typeface="微软雅黑" panose="020B0503020204020204" pitchFamily="34" charset="-122"/>
              </a:rPr>
              <a:t>__global__ void </a:t>
            </a:r>
            <a:r>
              <a:rPr lang="zh-CN" altLang="en-US" sz="2000" dirty="0">
                <a:solidFill>
                  <a:srgbClr val="C00000"/>
                </a:solidFill>
                <a:latin typeface="微软雅黑" panose="020B0503020204020204" pitchFamily="34" charset="-122"/>
                <a:ea typeface="微软雅黑" panose="020B0503020204020204" pitchFamily="34" charset="-122"/>
              </a:rPr>
              <a:t>函数名（参数</a:t>
            </a:r>
            <a:r>
              <a:rPr lang="en-US" altLang="zh-CN" sz="2000" dirty="0">
                <a:solidFill>
                  <a:srgbClr val="C00000"/>
                </a:solidFill>
                <a:latin typeface="微软雅黑" panose="020B0503020204020204" pitchFamily="34" charset="-122"/>
                <a:ea typeface="微软雅黑" panose="020B0503020204020204" pitchFamily="34" charset="-122"/>
              </a:rPr>
              <a:t>……</a:t>
            </a:r>
            <a:r>
              <a:rPr lang="zh-CN" altLang="en-US" sz="2000" dirty="0">
                <a:solidFill>
                  <a:srgbClr val="C00000"/>
                </a:solidFill>
                <a:latin typeface="微软雅黑" panose="020B0503020204020204" pitchFamily="34" charset="-122"/>
                <a:ea typeface="微软雅黑" panose="020B0503020204020204" pitchFamily="34" charset="-122"/>
              </a:rPr>
              <a:t>）</a:t>
            </a:r>
            <a:r>
              <a:rPr lang="en-US" altLang="zh-CN" sz="2000" dirty="0">
                <a:solidFill>
                  <a:srgbClr val="C00000"/>
                </a:solidFill>
                <a:latin typeface="微软雅黑" panose="020B0503020204020204" pitchFamily="34" charset="-122"/>
                <a:ea typeface="微软雅黑" panose="020B0503020204020204" pitchFamily="34" charset="-122"/>
              </a:rPr>
              <a:t>{   </a:t>
            </a:r>
            <a:r>
              <a:rPr lang="zh-CN" altLang="en-US" sz="2000" dirty="0">
                <a:solidFill>
                  <a:srgbClr val="C00000"/>
                </a:solidFill>
                <a:latin typeface="微软雅黑" panose="020B0503020204020204" pitchFamily="34" charset="-122"/>
                <a:ea typeface="微软雅黑" panose="020B0503020204020204" pitchFamily="34" charset="-122"/>
              </a:rPr>
              <a:t>程序指令集合</a:t>
            </a:r>
            <a:r>
              <a:rPr lang="en-US" altLang="zh-CN" sz="2000" dirty="0">
                <a:solidFill>
                  <a:srgbClr val="C00000"/>
                </a:solidFill>
                <a:latin typeface="微软雅黑" panose="020B0503020204020204" pitchFamily="34" charset="-122"/>
                <a:ea typeface="微软雅黑" panose="020B0503020204020204" pitchFamily="34" charset="-122"/>
              </a:rPr>
              <a:t>   }</a:t>
            </a:r>
            <a:endParaRPr lang="en-US" altLang="zh-CN" sz="2000" dirty="0">
              <a:solidFill>
                <a:srgbClr val="C00000"/>
              </a:solidFill>
              <a:latin typeface="微软雅黑" panose="020B0503020204020204" pitchFamily="34" charset="-122"/>
              <a:ea typeface="微软雅黑" panose="020B0503020204020204" pitchFamily="34" charset="-122"/>
            </a:endParaRPr>
          </a:p>
          <a:p>
            <a:pPr>
              <a:lnSpc>
                <a:spcPct val="150000"/>
              </a:lnSpc>
            </a:pPr>
            <a:r>
              <a:rPr lang="zh-CN" altLang="en-US" sz="2000" dirty="0">
                <a:latin typeface="微软雅黑" panose="020B0503020204020204" pitchFamily="34" charset="-122"/>
                <a:ea typeface="微软雅黑" panose="020B0503020204020204" pitchFamily="34" charset="-122"/>
              </a:rPr>
              <a:t>      </a:t>
            </a:r>
            <a:endParaRPr lang="en-US" altLang="zh-CN" sz="2000" dirty="0">
              <a:latin typeface="微软雅黑" panose="020B0503020204020204" pitchFamily="34" charset="-122"/>
              <a:ea typeface="微软雅黑" panose="020B0503020204020204" pitchFamily="34" charset="-122"/>
            </a:endParaRPr>
          </a:p>
          <a:p>
            <a:pPr>
              <a:lnSpc>
                <a:spcPct val="150000"/>
              </a:lnSpc>
            </a:pPr>
            <a:r>
              <a:rPr lang="zh-CN" altLang="en-US" sz="2000" dirty="0">
                <a:latin typeface="微软雅黑" panose="020B0503020204020204" pitchFamily="34" charset="-122"/>
                <a:ea typeface="微软雅黑" panose="020B0503020204020204" pitchFamily="34" charset="-122"/>
              </a:rPr>
              <a:t>      主函数调用的格式：</a:t>
            </a:r>
            <a:endParaRPr lang="en-US" altLang="zh-CN" sz="2000" dirty="0">
              <a:latin typeface="微软雅黑" panose="020B0503020204020204" pitchFamily="34" charset="-122"/>
              <a:ea typeface="微软雅黑" panose="020B0503020204020204" pitchFamily="34" charset="-122"/>
            </a:endParaRPr>
          </a:p>
          <a:p>
            <a:pPr>
              <a:lnSpc>
                <a:spcPct val="150000"/>
              </a:lnSpc>
            </a:pPr>
            <a:r>
              <a:rPr lang="zh-CN" altLang="en-US" sz="2000" dirty="0">
                <a:solidFill>
                  <a:srgbClr val="C7254E"/>
                </a:solidFill>
                <a:latin typeface="微软雅黑" panose="020B0503020204020204" pitchFamily="34" charset="-122"/>
                <a:ea typeface="微软雅黑" panose="020B0503020204020204" pitchFamily="34" charset="-122"/>
                <a:cs typeface="宋体" panose="02010600030101010101" pitchFamily="2" charset="-122"/>
              </a:rPr>
              <a:t>           函数名</a:t>
            </a:r>
            <a:r>
              <a:rPr lang="en-US" altLang="zh-CN" sz="2000" dirty="0">
                <a:solidFill>
                  <a:srgbClr val="C7254E"/>
                </a:solidFill>
                <a:latin typeface="微软雅黑" panose="020B0503020204020204" pitchFamily="34" charset="-122"/>
                <a:ea typeface="微软雅黑" panose="020B0503020204020204" pitchFamily="34" charset="-122"/>
                <a:cs typeface="宋体" panose="02010600030101010101" pitchFamily="2" charset="-122"/>
              </a:rPr>
              <a:t>&lt;&lt;&lt;</a:t>
            </a:r>
            <a:r>
              <a:rPr lang="en-US" altLang="zh-CN" sz="2000" dirty="0" err="1">
                <a:solidFill>
                  <a:srgbClr val="C7254E"/>
                </a:solidFill>
                <a:latin typeface="微软雅黑" panose="020B0503020204020204" pitchFamily="34" charset="-122"/>
                <a:ea typeface="微软雅黑" panose="020B0503020204020204" pitchFamily="34" charset="-122"/>
                <a:cs typeface="宋体" panose="02010600030101010101" pitchFamily="2" charset="-122"/>
              </a:rPr>
              <a:t>blocksPerGrid</a:t>
            </a:r>
            <a:r>
              <a:rPr lang="en-US" altLang="zh-CN" sz="2000" dirty="0">
                <a:solidFill>
                  <a:srgbClr val="C7254E"/>
                </a:solidFill>
                <a:latin typeface="微软雅黑" panose="020B0503020204020204" pitchFamily="34" charset="-122"/>
                <a:ea typeface="微软雅黑" panose="020B0503020204020204" pitchFamily="34" charset="-122"/>
                <a:cs typeface="宋体" panose="02010600030101010101" pitchFamily="2" charset="-122"/>
              </a:rPr>
              <a:t>, </a:t>
            </a:r>
            <a:r>
              <a:rPr lang="en-US" altLang="zh-CN" sz="2000" dirty="0" err="1">
                <a:solidFill>
                  <a:srgbClr val="C7254E"/>
                </a:solidFill>
                <a:latin typeface="微软雅黑" panose="020B0503020204020204" pitchFamily="34" charset="-122"/>
                <a:ea typeface="微软雅黑" panose="020B0503020204020204" pitchFamily="34" charset="-122"/>
                <a:cs typeface="宋体" panose="02010600030101010101" pitchFamily="2" charset="-122"/>
              </a:rPr>
              <a:t>threadsPerBock</a:t>
            </a:r>
            <a:r>
              <a:rPr lang="en-US" altLang="zh-CN" sz="2000" dirty="0">
                <a:solidFill>
                  <a:srgbClr val="C7254E"/>
                </a:solidFill>
                <a:latin typeface="微软雅黑" panose="020B0503020204020204" pitchFamily="34" charset="-122"/>
                <a:ea typeface="微软雅黑" panose="020B0503020204020204" pitchFamily="34" charset="-122"/>
                <a:cs typeface="宋体" panose="02010600030101010101" pitchFamily="2" charset="-122"/>
              </a:rPr>
              <a:t>&gt;&gt;&gt;</a:t>
            </a:r>
            <a:r>
              <a:rPr lang="zh-CN" altLang="en-US" sz="2000" dirty="0">
                <a:solidFill>
                  <a:srgbClr val="C7254E"/>
                </a:solidFill>
                <a:latin typeface="微软雅黑" panose="020B0503020204020204" pitchFamily="34" charset="-122"/>
                <a:ea typeface="微软雅黑" panose="020B0503020204020204" pitchFamily="34" charset="-122"/>
                <a:cs typeface="宋体" panose="02010600030101010101" pitchFamily="2" charset="-122"/>
              </a:rPr>
              <a:t>（参数</a:t>
            </a:r>
            <a:r>
              <a:rPr lang="en-US" altLang="zh-CN" sz="2000" dirty="0">
                <a:solidFill>
                  <a:srgbClr val="C7254E"/>
                </a:solidFill>
                <a:latin typeface="微软雅黑" panose="020B0503020204020204" pitchFamily="34" charset="-122"/>
                <a:ea typeface="微软雅黑" panose="020B0503020204020204" pitchFamily="34" charset="-122"/>
                <a:cs typeface="宋体" panose="02010600030101010101" pitchFamily="2" charset="-122"/>
              </a:rPr>
              <a:t>……</a:t>
            </a:r>
            <a:r>
              <a:rPr lang="zh-CN" altLang="en-US" sz="2000" dirty="0">
                <a:solidFill>
                  <a:srgbClr val="C7254E"/>
                </a:solidFill>
                <a:latin typeface="微软雅黑" panose="020B0503020204020204" pitchFamily="34" charset="-122"/>
                <a:ea typeface="微软雅黑" panose="020B0503020204020204" pitchFamily="34" charset="-122"/>
                <a:cs typeface="宋体" panose="02010600030101010101" pitchFamily="2" charset="-122"/>
              </a:rPr>
              <a:t>）</a:t>
            </a:r>
            <a:endParaRPr lang="en-US" altLang="zh-CN" sz="2000" dirty="0">
              <a:solidFill>
                <a:srgbClr val="C7254E"/>
              </a:solidFill>
              <a:latin typeface="微软雅黑" panose="020B0503020204020204" pitchFamily="34" charset="-122"/>
              <a:ea typeface="微软雅黑" panose="020B0503020204020204" pitchFamily="34" charset="-122"/>
              <a:cs typeface="宋体" panose="02010600030101010101" pitchFamily="2" charset="-122"/>
            </a:endParaRPr>
          </a:p>
          <a:p>
            <a:pPr>
              <a:lnSpc>
                <a:spcPct val="150000"/>
              </a:lnSpc>
            </a:pPr>
            <a:endParaRPr lang="zh-CN" altLang="zh-CN" sz="2000" dirty="0">
              <a:latin typeface="微软雅黑" panose="020B0503020204020204" pitchFamily="34" charset="-122"/>
              <a:ea typeface="微软雅黑" panose="020B0503020204020204" pitchFamily="34" charset="-122"/>
            </a:endParaRPr>
          </a:p>
          <a:p>
            <a:pPr>
              <a:lnSpc>
                <a:spcPct val="150000"/>
              </a:lnSpc>
            </a:pPr>
            <a:r>
              <a:rPr lang="zh-CN" altLang="en-US" sz="2000" dirty="0">
                <a:latin typeface="微软雅黑" panose="020B0503020204020204" pitchFamily="34" charset="-122"/>
                <a:ea typeface="微软雅黑" panose="020B0503020204020204" pitchFamily="34" charset="-122"/>
                <a:cs typeface="宋体" panose="02010600030101010101" pitchFamily="2" charset="-122"/>
              </a:rPr>
              <a:t>      </a:t>
            </a:r>
            <a:r>
              <a:rPr lang="en-US" altLang="zh-CN" sz="2000" dirty="0" err="1">
                <a:latin typeface="微软雅黑" panose="020B0503020204020204" pitchFamily="34" charset="-122"/>
                <a:ea typeface="微软雅黑" panose="020B0503020204020204" pitchFamily="34" charset="-122"/>
                <a:cs typeface="宋体" panose="02010600030101010101" pitchFamily="2" charset="-122"/>
              </a:rPr>
              <a:t>blocksPerGrid</a:t>
            </a:r>
            <a:r>
              <a:rPr lang="zh-CN" altLang="en-US" sz="2000" dirty="0">
                <a:latin typeface="微软雅黑" panose="020B0503020204020204" pitchFamily="34" charset="-122"/>
                <a:ea typeface="微软雅黑" panose="020B0503020204020204" pitchFamily="34" charset="-122"/>
                <a:cs typeface="宋体" panose="02010600030101010101" pitchFamily="2" charset="-122"/>
              </a:rPr>
              <a:t>：每个网格中进程块的排布方式（可以采用</a:t>
            </a:r>
            <a:r>
              <a:rPr lang="en-US" altLang="zh-CN" sz="2000" dirty="0">
                <a:latin typeface="微软雅黑" panose="020B0503020204020204" pitchFamily="34" charset="-122"/>
                <a:ea typeface="微软雅黑" panose="020B0503020204020204" pitchFamily="34" charset="-122"/>
                <a:cs typeface="宋体" panose="02010600030101010101" pitchFamily="2" charset="-122"/>
              </a:rPr>
              <a:t>1</a:t>
            </a:r>
            <a:r>
              <a:rPr lang="zh-CN" altLang="en-US" sz="2000" dirty="0">
                <a:latin typeface="微软雅黑" panose="020B0503020204020204" pitchFamily="34" charset="-122"/>
                <a:ea typeface="微软雅黑" panose="020B0503020204020204" pitchFamily="34" charset="-122"/>
                <a:cs typeface="宋体" panose="02010600030101010101" pitchFamily="2" charset="-122"/>
              </a:rPr>
              <a:t>维或</a:t>
            </a:r>
            <a:r>
              <a:rPr lang="en-US" altLang="zh-CN" sz="2000" dirty="0">
                <a:latin typeface="微软雅黑" panose="020B0503020204020204" pitchFamily="34" charset="-122"/>
                <a:ea typeface="微软雅黑" panose="020B0503020204020204" pitchFamily="34" charset="-122"/>
                <a:cs typeface="宋体" panose="02010600030101010101" pitchFamily="2" charset="-122"/>
              </a:rPr>
              <a:t>2</a:t>
            </a:r>
            <a:r>
              <a:rPr lang="zh-CN" altLang="en-US" sz="2000" dirty="0">
                <a:latin typeface="微软雅黑" panose="020B0503020204020204" pitchFamily="34" charset="-122"/>
                <a:ea typeface="微软雅黑" panose="020B0503020204020204" pitchFamily="34" charset="-122"/>
                <a:cs typeface="宋体" panose="02010600030101010101" pitchFamily="2" charset="-122"/>
              </a:rPr>
              <a:t>维）</a:t>
            </a:r>
            <a:endParaRPr lang="en-US" altLang="zh-CN" sz="2000" dirty="0">
              <a:latin typeface="微软雅黑" panose="020B0503020204020204" pitchFamily="34" charset="-122"/>
              <a:ea typeface="微软雅黑" panose="020B0503020204020204" pitchFamily="34" charset="-122"/>
            </a:endParaRPr>
          </a:p>
          <a:p>
            <a:pPr>
              <a:lnSpc>
                <a:spcPct val="150000"/>
              </a:lnSpc>
            </a:pPr>
            <a:r>
              <a:rPr lang="zh-CN" altLang="en-US" sz="2000" dirty="0">
                <a:latin typeface="微软雅黑" panose="020B0503020204020204" pitchFamily="34" charset="-122"/>
                <a:ea typeface="微软雅黑" panose="020B0503020204020204" pitchFamily="34" charset="-122"/>
                <a:cs typeface="宋体" panose="02010600030101010101" pitchFamily="2" charset="-122"/>
              </a:rPr>
              <a:t>      </a:t>
            </a:r>
            <a:r>
              <a:rPr lang="en-US" altLang="zh-CN" sz="2000" dirty="0" err="1">
                <a:latin typeface="微软雅黑" panose="020B0503020204020204" pitchFamily="34" charset="-122"/>
                <a:ea typeface="微软雅黑" panose="020B0503020204020204" pitchFamily="34" charset="-122"/>
                <a:cs typeface="宋体" panose="02010600030101010101" pitchFamily="2" charset="-122"/>
              </a:rPr>
              <a:t>threadsPerBock</a:t>
            </a:r>
            <a:r>
              <a:rPr lang="zh-CN" altLang="en-US" sz="2000" dirty="0">
                <a:latin typeface="微软雅黑" panose="020B0503020204020204" pitchFamily="34" charset="-122"/>
                <a:ea typeface="微软雅黑" panose="020B0503020204020204" pitchFamily="34" charset="-122"/>
                <a:cs typeface="宋体" panose="02010600030101010101" pitchFamily="2" charset="-122"/>
              </a:rPr>
              <a:t>：每个进程块中进程的排布方式（可以采用</a:t>
            </a:r>
            <a:r>
              <a:rPr lang="en-US" altLang="zh-CN" sz="2000" dirty="0">
                <a:latin typeface="微软雅黑" panose="020B0503020204020204" pitchFamily="34" charset="-122"/>
                <a:ea typeface="微软雅黑" panose="020B0503020204020204" pitchFamily="34" charset="-122"/>
                <a:cs typeface="宋体" panose="02010600030101010101" pitchFamily="2" charset="-122"/>
              </a:rPr>
              <a:t>1</a:t>
            </a:r>
            <a:r>
              <a:rPr lang="zh-CN" altLang="en-US" sz="2000" dirty="0">
                <a:latin typeface="微软雅黑" panose="020B0503020204020204" pitchFamily="34" charset="-122"/>
                <a:ea typeface="微软雅黑" panose="020B0503020204020204" pitchFamily="34" charset="-122"/>
                <a:cs typeface="宋体" panose="02010600030101010101" pitchFamily="2" charset="-122"/>
              </a:rPr>
              <a:t>维或</a:t>
            </a:r>
            <a:r>
              <a:rPr lang="en-US" altLang="zh-CN" sz="2000" dirty="0">
                <a:latin typeface="微软雅黑" panose="020B0503020204020204" pitchFamily="34" charset="-122"/>
                <a:ea typeface="微软雅黑" panose="020B0503020204020204" pitchFamily="34" charset="-122"/>
                <a:cs typeface="宋体" panose="02010600030101010101" pitchFamily="2" charset="-122"/>
              </a:rPr>
              <a:t>2</a:t>
            </a:r>
            <a:r>
              <a:rPr lang="zh-CN" altLang="en-US" sz="2000" dirty="0">
                <a:latin typeface="微软雅黑" panose="020B0503020204020204" pitchFamily="34" charset="-122"/>
                <a:ea typeface="微软雅黑" panose="020B0503020204020204" pitchFamily="34" charset="-122"/>
                <a:cs typeface="宋体" panose="02010600030101010101" pitchFamily="2" charset="-122"/>
              </a:rPr>
              <a:t>维）</a:t>
            </a:r>
            <a:endParaRPr kumimoji="1" lang="zh-CN" altLang="en-US" sz="2000"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627086" y="954250"/>
            <a:ext cx="7802222"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627380" y="431165"/>
            <a:ext cx="3145790" cy="521970"/>
          </a:xfrm>
          <a:prstGeom prst="rect">
            <a:avLst/>
          </a:prstGeom>
        </p:spPr>
        <p:txBody>
          <a:bodyPr wrap="square">
            <a:spAutoFit/>
          </a:bodyPr>
          <a:lstStyle/>
          <a:p>
            <a:pPr algn="l"/>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2</a:t>
            </a:r>
            <a:r>
              <a:rPr lang="zh-CN" altLang="en-US"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a:t>
            </a:r>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CUDA</a:t>
            </a:r>
            <a:endParaRPr lang="zh-CN" altLang="en-US" sz="2800" b="1" dirty="0">
              <a:solidFill>
                <a:srgbClr val="0070C0"/>
              </a:solidFill>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56" name="任意多边形 55"/>
          <p:cNvSpPr/>
          <p:nvPr/>
        </p:nvSpPr>
        <p:spPr>
          <a:xfrm>
            <a:off x="4782820" y="149860"/>
            <a:ext cx="38735" cy="692150"/>
          </a:xfrm>
          <a:custGeom>
            <a:avLst/>
            <a:gdLst>
              <a:gd name="connisteX0" fmla="*/ 37323 w 38452"/>
              <a:gd name="connsiteY0" fmla="*/ 0 h 692150"/>
              <a:gd name="connisteX1" fmla="*/ 37323 w 38452"/>
              <a:gd name="connsiteY1" fmla="*/ 85090 h 692150"/>
              <a:gd name="connisteX2" fmla="*/ 37323 w 38452"/>
              <a:gd name="connsiteY2" fmla="*/ 170180 h 692150"/>
              <a:gd name="connisteX3" fmla="*/ 37323 w 38452"/>
              <a:gd name="connsiteY3" fmla="*/ 243205 h 692150"/>
              <a:gd name="connisteX4" fmla="*/ 37323 w 38452"/>
              <a:gd name="connsiteY4" fmla="*/ 315595 h 692150"/>
              <a:gd name="connisteX5" fmla="*/ 25258 w 38452"/>
              <a:gd name="connsiteY5" fmla="*/ 388620 h 692150"/>
              <a:gd name="connisteX6" fmla="*/ 25258 w 38452"/>
              <a:gd name="connsiteY6" fmla="*/ 473710 h 692150"/>
              <a:gd name="connisteX7" fmla="*/ 13193 w 38452"/>
              <a:gd name="connsiteY7" fmla="*/ 546735 h 692150"/>
              <a:gd name="connisteX8" fmla="*/ 1128 w 38452"/>
              <a:gd name="connsiteY8" fmla="*/ 619125 h 692150"/>
              <a:gd name="connisteX9" fmla="*/ 1128 w 38452"/>
              <a:gd name="connsiteY9" fmla="*/ 692150 h 69215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Lst>
            <a:rect l="l" t="t" r="r" b="b"/>
            <a:pathLst>
              <a:path w="38453" h="692150">
                <a:moveTo>
                  <a:pt x="37324" y="0"/>
                </a:moveTo>
                <a:cubicBezTo>
                  <a:pt x="37324" y="15240"/>
                  <a:pt x="37324" y="50800"/>
                  <a:pt x="37324" y="85090"/>
                </a:cubicBezTo>
                <a:cubicBezTo>
                  <a:pt x="37324" y="119380"/>
                  <a:pt x="37324" y="138430"/>
                  <a:pt x="37324" y="170180"/>
                </a:cubicBezTo>
                <a:cubicBezTo>
                  <a:pt x="37324" y="201930"/>
                  <a:pt x="37324" y="213995"/>
                  <a:pt x="37324" y="243205"/>
                </a:cubicBezTo>
                <a:cubicBezTo>
                  <a:pt x="37324" y="272415"/>
                  <a:pt x="39864" y="286385"/>
                  <a:pt x="37324" y="315595"/>
                </a:cubicBezTo>
                <a:cubicBezTo>
                  <a:pt x="34784" y="344805"/>
                  <a:pt x="27799" y="356870"/>
                  <a:pt x="25259" y="388620"/>
                </a:cubicBezTo>
                <a:cubicBezTo>
                  <a:pt x="22719" y="420370"/>
                  <a:pt x="27799" y="441960"/>
                  <a:pt x="25259" y="473710"/>
                </a:cubicBezTo>
                <a:cubicBezTo>
                  <a:pt x="22719" y="505460"/>
                  <a:pt x="18274" y="517525"/>
                  <a:pt x="13194" y="546735"/>
                </a:cubicBezTo>
                <a:cubicBezTo>
                  <a:pt x="8114" y="575945"/>
                  <a:pt x="3669" y="589915"/>
                  <a:pt x="1129" y="619125"/>
                </a:cubicBezTo>
                <a:cubicBezTo>
                  <a:pt x="-1411" y="648335"/>
                  <a:pt x="1129" y="678815"/>
                  <a:pt x="1129" y="69215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p:nvSpPr>
        <p:spPr>
          <a:xfrm>
            <a:off x="541025" y="953135"/>
            <a:ext cx="11023595" cy="5612498"/>
          </a:xfrm>
          <a:prstGeom prst="rect">
            <a:avLst/>
          </a:prstGeom>
          <a:noFill/>
        </p:spPr>
        <p:txBody>
          <a:bodyPr wrap="square" rtlCol="0" anchor="ctr">
            <a:spAutoFit/>
          </a:bodyPr>
          <a:lstStyle/>
          <a:p>
            <a:pPr>
              <a:lnSpc>
                <a:spcPct val="150000"/>
              </a:lnSpc>
            </a:pPr>
            <a:r>
              <a:rPr lang="en-US" altLang="zh-CN" sz="2400" b="1" dirty="0">
                <a:latin typeface="微软雅黑" panose="020B0503020204020204" pitchFamily="34" charset="-122"/>
                <a:ea typeface="微软雅黑" panose="020B0503020204020204" pitchFamily="34" charset="-122"/>
              </a:rPr>
              <a:t>2.6 </a:t>
            </a:r>
            <a:r>
              <a:rPr lang="zh-CN" altLang="zh-CN" sz="2400" b="1" dirty="0">
                <a:latin typeface="微软雅黑" panose="020B0503020204020204" pitchFamily="34" charset="-122"/>
                <a:ea typeface="微软雅黑" panose="020B0503020204020204" pitchFamily="34" charset="-122"/>
              </a:rPr>
              <a:t>内核函数</a:t>
            </a:r>
            <a:r>
              <a:rPr lang="en-US" altLang="zh-CN" sz="2400" b="1" dirty="0">
                <a:latin typeface="微软雅黑" panose="020B0503020204020204" pitchFamily="34" charset="-122"/>
                <a:ea typeface="微软雅黑" panose="020B0503020204020204" pitchFamily="34" charset="-122"/>
              </a:rPr>
              <a:t>(Kernels)</a:t>
            </a:r>
            <a:endParaRPr lang="en-US" altLang="zh-CN" dirty="0"/>
          </a:p>
          <a:p>
            <a:pPr>
              <a:lnSpc>
                <a:spcPts val="3000"/>
              </a:lnSpc>
            </a:pPr>
            <a:r>
              <a:rPr lang="en-US" altLang="zh-CN" sz="2000" dirty="0">
                <a:latin typeface="微软雅黑" panose="020B0503020204020204" pitchFamily="34" charset="-122"/>
                <a:ea typeface="微软雅黑" panose="020B0503020204020204" pitchFamily="34" charset="-122"/>
              </a:rPr>
              <a:t>1</a:t>
            </a:r>
            <a:r>
              <a:rPr lang="zh-CN" altLang="en-US" sz="2000" dirty="0">
                <a:latin typeface="微软雅黑" panose="020B0503020204020204" pitchFamily="34" charset="-122"/>
                <a:ea typeface="微软雅黑" panose="020B0503020204020204" pitchFamily="34" charset="-122"/>
              </a:rPr>
              <a:t>）  多个</a:t>
            </a:r>
            <a:r>
              <a:rPr lang="en-GB" altLang="zh-CN" sz="2000" dirty="0">
                <a:latin typeface="微软雅黑" panose="020B0503020204020204" pitchFamily="34" charset="-122"/>
                <a:ea typeface="微软雅黑" panose="020B0503020204020204" pitchFamily="34" charset="-122"/>
              </a:rPr>
              <a:t>thread</a:t>
            </a:r>
            <a:r>
              <a:rPr lang="zh-CN" altLang="en-US" sz="2000" dirty="0">
                <a:latin typeface="微软雅黑" panose="020B0503020204020204" pitchFamily="34" charset="-122"/>
                <a:ea typeface="微软雅黑" panose="020B0503020204020204" pitchFamily="34" charset="-122"/>
              </a:rPr>
              <a:t>集结成一个</a:t>
            </a:r>
            <a:r>
              <a:rPr lang="en-GB" altLang="zh-CN" sz="2000" dirty="0">
                <a:latin typeface="微软雅黑" panose="020B0503020204020204" pitchFamily="34" charset="-122"/>
                <a:ea typeface="微软雅黑" panose="020B0503020204020204" pitchFamily="34" charset="-122"/>
              </a:rPr>
              <a:t>block</a:t>
            </a:r>
            <a:r>
              <a:rPr lang="zh-CN" altLang="en-GB"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多个</a:t>
            </a:r>
            <a:r>
              <a:rPr lang="en-GB" altLang="zh-CN" sz="2000" dirty="0">
                <a:latin typeface="微软雅黑" panose="020B0503020204020204" pitchFamily="34" charset="-122"/>
                <a:ea typeface="微软雅黑" panose="020B0503020204020204" pitchFamily="34" charset="-122"/>
              </a:rPr>
              <a:t>block</a:t>
            </a:r>
            <a:r>
              <a:rPr lang="zh-CN" altLang="en-US" sz="2000" dirty="0">
                <a:latin typeface="微软雅黑" panose="020B0503020204020204" pitchFamily="34" charset="-122"/>
                <a:ea typeface="微软雅黑" panose="020B0503020204020204" pitchFamily="34" charset="-122"/>
              </a:rPr>
              <a:t>集结成一个</a:t>
            </a:r>
            <a:r>
              <a:rPr lang="en-GB" altLang="zh-CN" sz="2000" dirty="0">
                <a:latin typeface="微软雅黑" panose="020B0503020204020204" pitchFamily="34" charset="-122"/>
                <a:ea typeface="微软雅黑" panose="020B0503020204020204" pitchFamily="34" charset="-122"/>
              </a:rPr>
              <a:t>grid</a:t>
            </a:r>
            <a:r>
              <a:rPr lang="zh-CN" altLang="en-US" sz="2000" dirty="0">
                <a:latin typeface="微软雅黑" panose="020B0503020204020204" pitchFamily="34" charset="-122"/>
                <a:ea typeface="微软雅黑" panose="020B0503020204020204" pitchFamily="34" charset="-122"/>
              </a:rPr>
              <a:t>。</a:t>
            </a:r>
            <a:endParaRPr lang="en-GB" altLang="zh-CN" sz="2000" dirty="0">
              <a:latin typeface="微软雅黑" panose="020B0503020204020204" pitchFamily="34" charset="-122"/>
              <a:ea typeface="微软雅黑" panose="020B0503020204020204" pitchFamily="34" charset="-122"/>
            </a:endParaRPr>
          </a:p>
          <a:p>
            <a:pPr>
              <a:lnSpc>
                <a:spcPts val="3000"/>
              </a:lnSpc>
            </a:pPr>
            <a:r>
              <a:rPr lang="en-US" altLang="zh-CN" sz="2000" dirty="0">
                <a:latin typeface="微软雅黑" panose="020B0503020204020204" pitchFamily="34" charset="-122"/>
                <a:ea typeface="微软雅黑" panose="020B0503020204020204" pitchFamily="34" charset="-122"/>
              </a:rPr>
              <a:t>2</a:t>
            </a:r>
            <a:r>
              <a:rPr lang="zh-CN" altLang="en-US" sz="2000" dirty="0">
                <a:latin typeface="微软雅黑" panose="020B0503020204020204" pitchFamily="34" charset="-122"/>
                <a:ea typeface="微软雅黑" panose="020B0503020204020204" pitchFamily="34" charset="-122"/>
              </a:rPr>
              <a:t>） 一个</a:t>
            </a:r>
            <a:r>
              <a:rPr lang="en-GB" altLang="zh-CN" sz="2000" dirty="0">
                <a:latin typeface="微软雅黑" panose="020B0503020204020204" pitchFamily="34" charset="-122"/>
                <a:ea typeface="微软雅黑" panose="020B0503020204020204" pitchFamily="34" charset="-122"/>
              </a:rPr>
              <a:t>block</a:t>
            </a:r>
            <a:r>
              <a:rPr lang="zh-CN" altLang="en-US" sz="2000" dirty="0">
                <a:latin typeface="微软雅黑" panose="020B0503020204020204" pitchFamily="34" charset="-122"/>
                <a:ea typeface="微软雅黑" panose="020B0503020204020204" pitchFamily="34" charset="-122"/>
              </a:rPr>
              <a:t>里面的线程数，以及一个</a:t>
            </a:r>
            <a:r>
              <a:rPr lang="en-GB" altLang="zh-CN" sz="2000" dirty="0">
                <a:latin typeface="微软雅黑" panose="020B0503020204020204" pitchFamily="34" charset="-122"/>
                <a:ea typeface="微软雅黑" panose="020B0503020204020204" pitchFamily="34" charset="-122"/>
              </a:rPr>
              <a:t>grid</a:t>
            </a:r>
            <a:r>
              <a:rPr lang="zh-CN" altLang="en-US" sz="2000" dirty="0">
                <a:latin typeface="微软雅黑" panose="020B0503020204020204" pitchFamily="34" charset="-122"/>
                <a:ea typeface="微软雅黑" panose="020B0503020204020204" pitchFamily="34" charset="-122"/>
              </a:rPr>
              <a:t>里面的</a:t>
            </a:r>
            <a:r>
              <a:rPr lang="en-GB" altLang="zh-CN" sz="2000" dirty="0">
                <a:latin typeface="微软雅黑" panose="020B0503020204020204" pitchFamily="34" charset="-122"/>
                <a:ea typeface="微软雅黑" panose="020B0503020204020204" pitchFamily="34" charset="-122"/>
              </a:rPr>
              <a:t>block</a:t>
            </a:r>
            <a:r>
              <a:rPr lang="zh-CN" altLang="en-US" sz="2000" dirty="0">
                <a:latin typeface="微软雅黑" panose="020B0503020204020204" pitchFamily="34" charset="-122"/>
                <a:ea typeface="微软雅黑" panose="020B0503020204020204" pitchFamily="34" charset="-122"/>
              </a:rPr>
              <a:t>数完全是由编程人员去决定的，但是数量的多少和排布方式会根据不同问题产生不同的效果，同时会影响到运行的效率，所以这是</a:t>
            </a:r>
            <a:r>
              <a:rPr lang="en-GB" altLang="zh-CN" sz="2000" dirty="0">
                <a:latin typeface="微软雅黑" panose="020B0503020204020204" pitchFamily="34" charset="-122"/>
                <a:ea typeface="微软雅黑" panose="020B0503020204020204" pitchFamily="34" charset="-122"/>
              </a:rPr>
              <a:t>GPU</a:t>
            </a:r>
            <a:r>
              <a:rPr lang="zh-CN" altLang="en-US" sz="2000" dirty="0">
                <a:latin typeface="微软雅黑" panose="020B0503020204020204" pitchFamily="34" charset="-122"/>
                <a:ea typeface="微软雅黑" panose="020B0503020204020204" pitchFamily="34" charset="-122"/>
              </a:rPr>
              <a:t>优化速度的一个关键因素。（</a:t>
            </a:r>
            <a:r>
              <a:rPr lang="zh-CN" altLang="en-US" sz="2000" dirty="0">
                <a:solidFill>
                  <a:srgbClr val="FF0000"/>
                </a:solidFill>
                <a:latin typeface="微软雅黑" panose="020B0503020204020204" pitchFamily="34" charset="-122"/>
                <a:ea typeface="微软雅黑" panose="020B0503020204020204" pitchFamily="34" charset="-122"/>
              </a:rPr>
              <a:t>计算线程和数据的对应关系也不同！！！</a:t>
            </a:r>
            <a:r>
              <a:rPr lang="zh-CN" altLang="en-US" sz="2000" dirty="0">
                <a:latin typeface="微软雅黑" panose="020B0503020204020204" pitchFamily="34" charset="-122"/>
                <a:ea typeface="微软雅黑" panose="020B0503020204020204" pitchFamily="34" charset="-122"/>
              </a:rPr>
              <a:t>）</a:t>
            </a:r>
            <a:endParaRPr lang="zh-CN" altLang="en-US" sz="2000" dirty="0">
              <a:latin typeface="微软雅黑" panose="020B0503020204020204" pitchFamily="34" charset="-122"/>
              <a:ea typeface="微软雅黑" panose="020B0503020204020204" pitchFamily="34" charset="-122"/>
            </a:endParaRPr>
          </a:p>
          <a:p>
            <a:pPr>
              <a:lnSpc>
                <a:spcPts val="3000"/>
              </a:lnSpc>
            </a:pPr>
            <a:r>
              <a:rPr lang="en-US" altLang="zh-CN" sz="2000" dirty="0">
                <a:latin typeface="微软雅黑" panose="020B0503020204020204" pitchFamily="34" charset="-122"/>
                <a:ea typeface="微软雅黑" panose="020B0503020204020204" pitchFamily="34" charset="-122"/>
              </a:rPr>
              <a:t>3</a:t>
            </a:r>
            <a:r>
              <a:rPr lang="zh-CN" altLang="en-US" sz="2000" dirty="0">
                <a:latin typeface="微软雅黑" panose="020B0503020204020204" pitchFamily="34" charset="-122"/>
                <a:ea typeface="微软雅黑" panose="020B0503020204020204" pitchFamily="34" charset="-122"/>
              </a:rPr>
              <a:t>） </a:t>
            </a:r>
            <a:r>
              <a:rPr lang="en-GB" altLang="zh-CN" sz="2000" dirty="0">
                <a:latin typeface="微软雅黑" panose="020B0503020204020204" pitchFamily="34" charset="-122"/>
                <a:ea typeface="微软雅黑" panose="020B0503020204020204" pitchFamily="34" charset="-122"/>
              </a:rPr>
              <a:t>block</a:t>
            </a:r>
            <a:r>
              <a:rPr lang="zh-CN" altLang="en-US" sz="2000" dirty="0">
                <a:latin typeface="微软雅黑" panose="020B0503020204020204" pitchFamily="34" charset="-122"/>
                <a:ea typeface="微软雅黑" panose="020B0503020204020204" pitchFamily="34" charset="-122"/>
              </a:rPr>
              <a:t>里面的</a:t>
            </a:r>
            <a:r>
              <a:rPr lang="en-GB" altLang="zh-CN" sz="2000" dirty="0">
                <a:latin typeface="微软雅黑" panose="020B0503020204020204" pitchFamily="34" charset="-122"/>
                <a:ea typeface="微软雅黑" panose="020B0503020204020204" pitchFamily="34" charset="-122"/>
              </a:rPr>
              <a:t>thread</a:t>
            </a:r>
            <a:r>
              <a:rPr lang="zh-CN" altLang="en-US" sz="2000" dirty="0">
                <a:latin typeface="微软雅黑" panose="020B0503020204020204" pitchFamily="34" charset="-122"/>
                <a:ea typeface="微软雅黑" panose="020B0503020204020204" pitchFamily="34" charset="-122"/>
              </a:rPr>
              <a:t>可以以</a:t>
            </a:r>
            <a:r>
              <a:rPr lang="en-US" altLang="zh-CN" sz="2000" dirty="0">
                <a:latin typeface="微软雅黑" panose="020B0503020204020204" pitchFamily="34" charset="-122"/>
                <a:ea typeface="微软雅黑" panose="020B0503020204020204" pitchFamily="34" charset="-122"/>
              </a:rPr>
              <a:t>1</a:t>
            </a:r>
            <a:r>
              <a:rPr lang="en-GB" altLang="zh-CN" sz="2000" dirty="0">
                <a:latin typeface="微软雅黑" panose="020B0503020204020204" pitchFamily="34" charset="-122"/>
                <a:ea typeface="微软雅黑" panose="020B0503020204020204" pitchFamily="34" charset="-122"/>
              </a:rPr>
              <a:t>d</a:t>
            </a:r>
            <a:r>
              <a:rPr lang="zh-CN" altLang="en-GB" sz="2000" dirty="0">
                <a:latin typeface="微软雅黑" panose="020B0503020204020204" pitchFamily="34" charset="-122"/>
                <a:ea typeface="微软雅黑" panose="020B0503020204020204" pitchFamily="34" charset="-122"/>
              </a:rPr>
              <a:t>，</a:t>
            </a:r>
            <a:r>
              <a:rPr lang="en-GB" altLang="zh-CN" sz="2000" dirty="0">
                <a:latin typeface="微软雅黑" panose="020B0503020204020204" pitchFamily="34" charset="-122"/>
                <a:ea typeface="微软雅黑" panose="020B0503020204020204" pitchFamily="34" charset="-122"/>
              </a:rPr>
              <a:t>2d</a:t>
            </a:r>
            <a:r>
              <a:rPr lang="zh-CN" altLang="en-GB" sz="2000" dirty="0">
                <a:latin typeface="微软雅黑" panose="020B0503020204020204" pitchFamily="34" charset="-122"/>
                <a:ea typeface="微软雅黑" panose="020B0503020204020204" pitchFamily="34" charset="-122"/>
              </a:rPr>
              <a:t>，</a:t>
            </a:r>
            <a:r>
              <a:rPr lang="en-GB" altLang="zh-CN" sz="2000" dirty="0">
                <a:latin typeface="微软雅黑" panose="020B0503020204020204" pitchFamily="34" charset="-122"/>
                <a:ea typeface="微软雅黑" panose="020B0503020204020204" pitchFamily="34" charset="-122"/>
              </a:rPr>
              <a:t>3d</a:t>
            </a:r>
            <a:r>
              <a:rPr lang="zh-CN" altLang="en-US" sz="2000" dirty="0">
                <a:latin typeface="微软雅黑" panose="020B0503020204020204" pitchFamily="34" charset="-122"/>
                <a:ea typeface="微软雅黑" panose="020B0503020204020204" pitchFamily="34" charset="-122"/>
              </a:rPr>
              <a:t>的方式进行排布；</a:t>
            </a:r>
            <a:r>
              <a:rPr lang="en-GB" altLang="zh-CN" sz="2000" dirty="0">
                <a:latin typeface="微软雅黑" panose="020B0503020204020204" pitchFamily="34" charset="-122"/>
                <a:ea typeface="微软雅黑" panose="020B0503020204020204" pitchFamily="34" charset="-122"/>
              </a:rPr>
              <a:t>grid</a:t>
            </a:r>
            <a:r>
              <a:rPr lang="zh-CN" altLang="en-US" sz="2000" dirty="0">
                <a:latin typeface="微软雅黑" panose="020B0503020204020204" pitchFamily="34" charset="-122"/>
                <a:ea typeface="微软雅黑" panose="020B0503020204020204" pitchFamily="34" charset="-122"/>
              </a:rPr>
              <a:t>里面的</a:t>
            </a:r>
            <a:r>
              <a:rPr lang="en-GB" altLang="zh-CN" sz="2000" dirty="0">
                <a:latin typeface="微软雅黑" panose="020B0503020204020204" pitchFamily="34" charset="-122"/>
                <a:ea typeface="微软雅黑" panose="020B0503020204020204" pitchFamily="34" charset="-122"/>
              </a:rPr>
              <a:t>block</a:t>
            </a:r>
            <a:r>
              <a:rPr lang="zh-CN" altLang="en-US" sz="2000" dirty="0">
                <a:latin typeface="微软雅黑" panose="020B0503020204020204" pitchFamily="34" charset="-122"/>
                <a:ea typeface="微软雅黑" panose="020B0503020204020204" pitchFamily="34" charset="-122"/>
              </a:rPr>
              <a:t>也可以以</a:t>
            </a:r>
            <a:r>
              <a:rPr lang="en-US" altLang="zh-CN" sz="2000" dirty="0">
                <a:latin typeface="微软雅黑" panose="020B0503020204020204" pitchFamily="34" charset="-122"/>
                <a:ea typeface="微软雅黑" panose="020B0503020204020204" pitchFamily="34" charset="-122"/>
              </a:rPr>
              <a:t>1</a:t>
            </a:r>
            <a:r>
              <a:rPr lang="en-GB" altLang="zh-CN" sz="2000" dirty="0">
                <a:latin typeface="微软雅黑" panose="020B0503020204020204" pitchFamily="34" charset="-122"/>
                <a:ea typeface="微软雅黑" panose="020B0503020204020204" pitchFamily="34" charset="-122"/>
              </a:rPr>
              <a:t>d</a:t>
            </a:r>
            <a:r>
              <a:rPr lang="zh-CN" altLang="en-GB" sz="2000" dirty="0">
                <a:latin typeface="微软雅黑" panose="020B0503020204020204" pitchFamily="34" charset="-122"/>
                <a:ea typeface="微软雅黑" panose="020B0503020204020204" pitchFamily="34" charset="-122"/>
              </a:rPr>
              <a:t>，</a:t>
            </a:r>
            <a:r>
              <a:rPr lang="en-GB" altLang="zh-CN" sz="2000" dirty="0">
                <a:latin typeface="微软雅黑" panose="020B0503020204020204" pitchFamily="34" charset="-122"/>
                <a:ea typeface="微软雅黑" panose="020B0503020204020204" pitchFamily="34" charset="-122"/>
              </a:rPr>
              <a:t>2d</a:t>
            </a:r>
            <a:r>
              <a:rPr lang="zh-CN" altLang="en-GB" sz="2000" dirty="0">
                <a:latin typeface="微软雅黑" panose="020B0503020204020204" pitchFamily="34" charset="-122"/>
                <a:ea typeface="微软雅黑" panose="020B0503020204020204" pitchFamily="34" charset="-122"/>
              </a:rPr>
              <a:t>，</a:t>
            </a:r>
            <a:r>
              <a:rPr lang="en-GB" altLang="zh-CN" sz="2000" dirty="0">
                <a:latin typeface="微软雅黑" panose="020B0503020204020204" pitchFamily="34" charset="-122"/>
                <a:ea typeface="微软雅黑" panose="020B0503020204020204" pitchFamily="34" charset="-122"/>
              </a:rPr>
              <a:t>3d</a:t>
            </a:r>
            <a:r>
              <a:rPr lang="zh-CN" altLang="en-US" sz="2000" dirty="0">
                <a:latin typeface="微软雅黑" panose="020B0503020204020204" pitchFamily="34" charset="-122"/>
                <a:ea typeface="微软雅黑" panose="020B0503020204020204" pitchFamily="34" charset="-122"/>
              </a:rPr>
              <a:t>的方式进行排布。</a:t>
            </a:r>
            <a:endParaRPr lang="zh-CN" altLang="en-US" sz="2000" dirty="0">
              <a:latin typeface="微软雅黑" panose="020B0503020204020204" pitchFamily="34" charset="-122"/>
              <a:ea typeface="微软雅黑" panose="020B0503020204020204" pitchFamily="34" charset="-122"/>
            </a:endParaRPr>
          </a:p>
          <a:p>
            <a:pPr>
              <a:lnSpc>
                <a:spcPts val="3000"/>
              </a:lnSpc>
            </a:pPr>
            <a:r>
              <a:rPr lang="en-US" altLang="zh-CN" sz="2000" dirty="0">
                <a:latin typeface="微软雅黑" panose="020B0503020204020204" pitchFamily="34" charset="-122"/>
                <a:ea typeface="微软雅黑" panose="020B0503020204020204" pitchFamily="34" charset="-122"/>
              </a:rPr>
              <a:t>4</a:t>
            </a:r>
            <a:r>
              <a:rPr lang="zh-CN" altLang="en-US" sz="2000" dirty="0">
                <a:latin typeface="微软雅黑" panose="020B0503020204020204" pitchFamily="34" charset="-122"/>
                <a:ea typeface="微软雅黑" panose="020B0503020204020204" pitchFamily="34" charset="-122"/>
              </a:rPr>
              <a:t>） 每个核函数都可以通过预定义的变量名称去访问各个线程，如</a:t>
            </a:r>
            <a:r>
              <a:rPr lang="en-GB" altLang="zh-CN" sz="2000" dirty="0" err="1">
                <a:latin typeface="微软雅黑" panose="020B0503020204020204" pitchFamily="34" charset="-122"/>
                <a:ea typeface="微软雅黑" panose="020B0503020204020204" pitchFamily="34" charset="-122"/>
              </a:rPr>
              <a:t>threadIdx</a:t>
            </a:r>
            <a:r>
              <a:rPr lang="en-GB" altLang="zh-CN" sz="2000" dirty="0">
                <a:latin typeface="微软雅黑" panose="020B0503020204020204" pitchFamily="34" charset="-122"/>
                <a:ea typeface="微软雅黑" panose="020B0503020204020204" pitchFamily="34" charset="-122"/>
              </a:rPr>
              <a:t>, </a:t>
            </a:r>
            <a:r>
              <a:rPr lang="en-GB" altLang="zh-CN" sz="2000" dirty="0" err="1">
                <a:latin typeface="微软雅黑" panose="020B0503020204020204" pitchFamily="34" charset="-122"/>
                <a:ea typeface="微软雅黑" panose="020B0503020204020204" pitchFamily="34" charset="-122"/>
              </a:rPr>
              <a:t>blockIdx,blockDim</a:t>
            </a:r>
            <a:r>
              <a:rPr lang="en-GB" altLang="zh-CN" sz="2000" dirty="0">
                <a:latin typeface="微软雅黑" panose="020B0503020204020204" pitchFamily="34" charset="-122"/>
                <a:ea typeface="微软雅黑" panose="020B0503020204020204" pitchFamily="34" charset="-122"/>
              </a:rPr>
              <a:t>, </a:t>
            </a:r>
            <a:r>
              <a:rPr lang="en-GB" altLang="zh-CN" sz="2000" dirty="0" err="1">
                <a:latin typeface="微软雅黑" panose="020B0503020204020204" pitchFamily="34" charset="-122"/>
                <a:ea typeface="微软雅黑" panose="020B0503020204020204" pitchFamily="34" charset="-122"/>
              </a:rPr>
              <a:t>gridDim</a:t>
            </a:r>
            <a:r>
              <a:rPr lang="zh-CN" altLang="en-GB" sz="2000" dirty="0">
                <a:latin typeface="微软雅黑" panose="020B0503020204020204" pitchFamily="34" charset="-122"/>
                <a:ea typeface="微软雅黑" panose="020B0503020204020204" pitchFamily="34" charset="-122"/>
              </a:rPr>
              <a:t>的</a:t>
            </a:r>
            <a:r>
              <a:rPr lang="en-GB" altLang="zh-CN" sz="2000" dirty="0">
                <a:latin typeface="微软雅黑" panose="020B0503020204020204" pitchFamily="34" charset="-122"/>
                <a:ea typeface="微软雅黑" panose="020B0503020204020204" pitchFamily="34" charset="-122"/>
              </a:rPr>
              <a:t>(.x, .y)</a:t>
            </a:r>
            <a:r>
              <a:rPr lang="zh-CN" altLang="en-GB" sz="2000" dirty="0">
                <a:latin typeface="微软雅黑" panose="020B0503020204020204" pitchFamily="34" charset="-122"/>
                <a:ea typeface="微软雅黑" panose="020B0503020204020204" pitchFamily="34" charset="-122"/>
              </a:rPr>
              <a:t>分量</a:t>
            </a:r>
            <a:r>
              <a:rPr lang="zh-CN" altLang="en-US" sz="2000" dirty="0">
                <a:latin typeface="微软雅黑" panose="020B0503020204020204" pitchFamily="34" charset="-122"/>
                <a:ea typeface="微软雅黑" panose="020B0503020204020204" pitchFamily="34" charset="-122"/>
              </a:rPr>
              <a:t>。</a:t>
            </a:r>
            <a:endParaRPr lang="en-GB" altLang="zh-CN" sz="2000" dirty="0">
              <a:latin typeface="微软雅黑" panose="020B0503020204020204" pitchFamily="34" charset="-122"/>
              <a:ea typeface="微软雅黑" panose="020B0503020204020204" pitchFamily="34" charset="-122"/>
            </a:endParaRPr>
          </a:p>
          <a:p>
            <a:pPr>
              <a:lnSpc>
                <a:spcPts val="3000"/>
              </a:lnSpc>
            </a:pPr>
            <a:r>
              <a:rPr lang="en-US" altLang="zh-CN" sz="2000" dirty="0">
                <a:latin typeface="微软雅黑" panose="020B0503020204020204" pitchFamily="34" charset="-122"/>
                <a:ea typeface="微软雅黑" panose="020B0503020204020204" pitchFamily="34" charset="-122"/>
              </a:rPr>
              <a:t>5</a:t>
            </a:r>
            <a:r>
              <a:rPr lang="zh-CN" altLang="en-US" sz="2000" dirty="0">
                <a:latin typeface="微软雅黑" panose="020B0503020204020204" pitchFamily="34" charset="-122"/>
                <a:ea typeface="微软雅黑" panose="020B0503020204020204" pitchFamily="34" charset="-122"/>
              </a:rPr>
              <a:t>） 线程块，网格的设定需要用</a:t>
            </a:r>
            <a:r>
              <a:rPr lang="en-US" altLang="zh-CN" sz="2000" dirty="0">
                <a:latin typeface="微软雅黑" panose="020B0503020204020204" pitchFamily="34" charset="-122"/>
                <a:ea typeface="微软雅黑" panose="020B0503020204020204" pitchFamily="34" charset="-122"/>
              </a:rPr>
              <a:t>&lt;&lt;&lt; 𝑔𝑟𝑖𝑑 𝑠𝑒𝑡, 𝑏𝑙𝑜𝑐𝑘 𝑠𝑒𝑡 &gt;&gt;&gt;</a:t>
            </a:r>
            <a:r>
              <a:rPr lang="zh-CN" altLang="en-US" sz="2000" dirty="0">
                <a:latin typeface="微软雅黑" panose="020B0503020204020204" pitchFamily="34" charset="-122"/>
                <a:ea typeface="微软雅黑" panose="020B0503020204020204" pitchFamily="34" charset="-122"/>
              </a:rPr>
              <a:t>括起来。</a:t>
            </a:r>
            <a:endParaRPr lang="zh-CN" altLang="en-US" sz="2000" dirty="0">
              <a:latin typeface="微软雅黑" panose="020B0503020204020204" pitchFamily="34" charset="-122"/>
              <a:ea typeface="微软雅黑" panose="020B0503020204020204" pitchFamily="34" charset="-122"/>
            </a:endParaRPr>
          </a:p>
          <a:p>
            <a:pPr>
              <a:lnSpc>
                <a:spcPts val="3000"/>
              </a:lnSpc>
            </a:pPr>
            <a:r>
              <a:rPr lang="en-US" altLang="zh-CN" sz="2000" dirty="0">
                <a:latin typeface="微软雅黑" panose="020B0503020204020204" pitchFamily="34" charset="-122"/>
                <a:ea typeface="微软雅黑" panose="020B0503020204020204" pitchFamily="34" charset="-122"/>
              </a:rPr>
              <a:t>6</a:t>
            </a:r>
            <a:r>
              <a:rPr lang="zh-CN" altLang="en-US" sz="2000" dirty="0">
                <a:latin typeface="微软雅黑" panose="020B0503020204020204" pitchFamily="34" charset="-122"/>
                <a:ea typeface="微软雅黑" panose="020B0503020204020204" pitchFamily="34" charset="-122"/>
              </a:rPr>
              <a:t>） 内建类型</a:t>
            </a:r>
            <a:r>
              <a:rPr lang="en-GB" altLang="zh-CN" sz="2000" dirty="0">
                <a:latin typeface="微软雅黑" panose="020B0503020204020204" pitchFamily="34" charset="-122"/>
                <a:ea typeface="微软雅黑" panose="020B0503020204020204" pitchFamily="34" charset="-122"/>
              </a:rPr>
              <a:t>dim3</a:t>
            </a:r>
            <a:r>
              <a:rPr lang="zh-CN" altLang="en-US" sz="2000" dirty="0">
                <a:latin typeface="微软雅黑" panose="020B0503020204020204" pitchFamily="34" charset="-122"/>
                <a:ea typeface="微软雅黑" panose="020B0503020204020204" pitchFamily="34" charset="-122"/>
              </a:rPr>
              <a:t>可以设定</a:t>
            </a:r>
            <a:r>
              <a:rPr lang="en-GB" altLang="zh-CN" sz="2000" dirty="0">
                <a:latin typeface="微软雅黑" panose="020B0503020204020204" pitchFamily="34" charset="-122"/>
                <a:ea typeface="微软雅黑" panose="020B0503020204020204" pitchFamily="34" charset="-122"/>
              </a:rPr>
              <a:t>grid</a:t>
            </a:r>
            <a:r>
              <a:rPr lang="zh-CN" altLang="en-US" sz="2000" dirty="0">
                <a:latin typeface="微软雅黑" panose="020B0503020204020204" pitchFamily="34" charset="-122"/>
                <a:ea typeface="微软雅黑" panose="020B0503020204020204" pitchFamily="34" charset="-122"/>
              </a:rPr>
              <a:t>或</a:t>
            </a:r>
            <a:r>
              <a:rPr lang="en-GB" altLang="zh-CN" sz="2000" dirty="0">
                <a:latin typeface="微软雅黑" panose="020B0503020204020204" pitchFamily="34" charset="-122"/>
                <a:ea typeface="微软雅黑" panose="020B0503020204020204" pitchFamily="34" charset="-122"/>
              </a:rPr>
              <a:t>block</a:t>
            </a:r>
            <a:r>
              <a:rPr lang="zh-CN" altLang="en-US" sz="2000" dirty="0">
                <a:latin typeface="微软雅黑" panose="020B0503020204020204" pitchFamily="34" charset="-122"/>
                <a:ea typeface="微软雅黑" panose="020B0503020204020204" pitchFamily="34" charset="-122"/>
              </a:rPr>
              <a:t>里面二维、三维的结构模型，如</a:t>
            </a:r>
            <a:r>
              <a:rPr lang="en-GB" altLang="zh-CN" sz="2000" dirty="0">
                <a:latin typeface="微软雅黑" panose="020B0503020204020204" pitchFamily="34" charset="-122"/>
                <a:ea typeface="微软雅黑" panose="020B0503020204020204" pitchFamily="34" charset="-122"/>
              </a:rPr>
              <a:t>dim3 BLOCKs(2,2)</a:t>
            </a:r>
            <a:endParaRPr lang="en-GB" altLang="zh-CN" sz="2000" dirty="0">
              <a:latin typeface="微软雅黑" panose="020B0503020204020204" pitchFamily="34" charset="-122"/>
              <a:ea typeface="微软雅黑" panose="020B0503020204020204" pitchFamily="34" charset="-122"/>
            </a:endParaRPr>
          </a:p>
          <a:p>
            <a:pPr>
              <a:lnSpc>
                <a:spcPts val="3000"/>
              </a:lnSpc>
            </a:pPr>
            <a:r>
              <a:rPr lang="en-US" altLang="zh-CN" sz="2000" dirty="0">
                <a:latin typeface="微软雅黑" panose="020B0503020204020204" pitchFamily="34" charset="-122"/>
                <a:ea typeface="微软雅黑" panose="020B0503020204020204" pitchFamily="34" charset="-122"/>
              </a:rPr>
              <a:t>7</a:t>
            </a:r>
            <a:r>
              <a:rPr lang="zh-CN" altLang="en-US" sz="2000" dirty="0">
                <a:latin typeface="微软雅黑" panose="020B0503020204020204" pitchFamily="34" charset="-122"/>
                <a:ea typeface="微软雅黑" panose="020B0503020204020204" pitchFamily="34" charset="-122"/>
              </a:rPr>
              <a:t>） 核函数前面需要加</a:t>
            </a:r>
            <a:r>
              <a:rPr lang="en-US" altLang="zh-CN" sz="2000" dirty="0">
                <a:latin typeface="微软雅黑" panose="020B0503020204020204" pitchFamily="34" charset="-122"/>
                <a:ea typeface="微软雅黑" panose="020B0503020204020204" pitchFamily="34" charset="-122"/>
              </a:rPr>
              <a:t>__</a:t>
            </a:r>
            <a:r>
              <a:rPr lang="zh-CN" altLang="en-US" sz="2000" dirty="0">
                <a:latin typeface="微软雅黑" panose="020B0503020204020204" pitchFamily="34" charset="-122"/>
                <a:ea typeface="微软雅黑" panose="020B0503020204020204" pitchFamily="34" charset="-122"/>
              </a:rPr>
              <a:t>𝑔𝑙𝑜𝑏𝑎𝑙</a:t>
            </a:r>
            <a:r>
              <a:rPr lang="en-US" altLang="zh-CN" sz="2000" dirty="0">
                <a:latin typeface="微软雅黑" panose="020B0503020204020204" pitchFamily="34" charset="-122"/>
                <a:ea typeface="微软雅黑" panose="020B0503020204020204" pitchFamily="34" charset="-122"/>
              </a:rPr>
              <a:t>__</a:t>
            </a:r>
            <a:r>
              <a:rPr lang="zh-CN" altLang="en-US" sz="2000" dirty="0">
                <a:latin typeface="微软雅黑" panose="020B0503020204020204" pitchFamily="34" charset="-122"/>
                <a:ea typeface="微软雅黑" panose="020B0503020204020204" pitchFamily="34" charset="-122"/>
              </a:rPr>
              <a:t> 进行限定，并且必须是没有返回值的</a:t>
            </a:r>
            <a:r>
              <a:rPr lang="en-GB" altLang="zh-CN" sz="2000" dirty="0">
                <a:latin typeface="微软雅黑" panose="020B0503020204020204" pitchFamily="34" charset="-122"/>
                <a:ea typeface="微软雅黑" panose="020B0503020204020204" pitchFamily="34" charset="-122"/>
              </a:rPr>
              <a:t>void</a:t>
            </a:r>
            <a:r>
              <a:rPr lang="zh-CN" altLang="en-US" sz="2000" dirty="0">
                <a:latin typeface="微软雅黑" panose="020B0503020204020204" pitchFamily="34" charset="-122"/>
                <a:ea typeface="微软雅黑" panose="020B0503020204020204" pitchFamily="34" charset="-122"/>
              </a:rPr>
              <a:t>函数</a:t>
            </a:r>
            <a:endParaRPr lang="zh-CN" altLang="en-US" sz="2000" dirty="0">
              <a:latin typeface="微软雅黑" panose="020B0503020204020204" pitchFamily="34" charset="-122"/>
              <a:ea typeface="微软雅黑" panose="020B0503020204020204" pitchFamily="34" charset="-122"/>
            </a:endParaRPr>
          </a:p>
          <a:p>
            <a:pPr>
              <a:lnSpc>
                <a:spcPts val="3000"/>
              </a:lnSpc>
            </a:pPr>
            <a:r>
              <a:rPr lang="en-US" altLang="zh-CN" sz="2000" dirty="0">
                <a:latin typeface="微软雅黑" panose="020B0503020204020204" pitchFamily="34" charset="-122"/>
                <a:ea typeface="微软雅黑" panose="020B0503020204020204" pitchFamily="34" charset="-122"/>
              </a:rPr>
              <a:t>8</a:t>
            </a:r>
            <a:r>
              <a:rPr lang="zh-CN" altLang="en-US" sz="2000" dirty="0">
                <a:latin typeface="微软雅黑" panose="020B0503020204020204" pitchFamily="34" charset="-122"/>
                <a:ea typeface="微软雅黑" panose="020B0503020204020204" pitchFamily="34" charset="-122"/>
              </a:rPr>
              <a:t>） 主机端函数可以是</a:t>
            </a:r>
            <a:r>
              <a:rPr lang="en-GB" altLang="zh-CN" sz="2000" dirty="0">
                <a:latin typeface="微软雅黑" panose="020B0503020204020204" pitchFamily="34" charset="-122"/>
                <a:ea typeface="微软雅黑" panose="020B0503020204020204" pitchFamily="34" charset="-122"/>
              </a:rPr>
              <a:t>C++</a:t>
            </a:r>
            <a:r>
              <a:rPr lang="zh-CN" altLang="en-US" sz="2000" dirty="0">
                <a:latin typeface="微软雅黑" panose="020B0503020204020204" pitchFamily="34" charset="-122"/>
                <a:ea typeface="微软雅黑" panose="020B0503020204020204" pitchFamily="34" charset="-122"/>
              </a:rPr>
              <a:t>的，但是</a:t>
            </a:r>
            <a:r>
              <a:rPr lang="en-GB" altLang="zh-CN" sz="2000" dirty="0">
                <a:latin typeface="微软雅黑" panose="020B0503020204020204" pitchFamily="34" charset="-122"/>
                <a:ea typeface="微软雅黑" panose="020B0503020204020204" pitchFamily="34" charset="-122"/>
              </a:rPr>
              <a:t>kernel</a:t>
            </a:r>
            <a:r>
              <a:rPr lang="zh-CN" altLang="en-US" sz="2000" dirty="0">
                <a:latin typeface="微软雅黑" panose="020B0503020204020204" pitchFamily="34" charset="-122"/>
                <a:ea typeface="微软雅黑" panose="020B0503020204020204" pitchFamily="34" charset="-122"/>
              </a:rPr>
              <a:t>中必须是</a:t>
            </a:r>
            <a:r>
              <a:rPr lang="en-GB" altLang="zh-CN" sz="2000" dirty="0">
                <a:latin typeface="微软雅黑" panose="020B0503020204020204" pitchFamily="34" charset="-122"/>
                <a:ea typeface="微软雅黑" panose="020B0503020204020204" pitchFamily="34" charset="-122"/>
              </a:rPr>
              <a:t>C</a:t>
            </a:r>
            <a:r>
              <a:rPr lang="zh-CN" altLang="en-US" sz="2000" dirty="0">
                <a:latin typeface="微软雅黑" panose="020B0503020204020204" pitchFamily="34" charset="-122"/>
                <a:ea typeface="微软雅黑" panose="020B0503020204020204" pitchFamily="34" charset="-122"/>
              </a:rPr>
              <a:t>的，而且很多</a:t>
            </a:r>
            <a:r>
              <a:rPr lang="en-GB" altLang="zh-CN" sz="2000" dirty="0">
                <a:latin typeface="微软雅黑" panose="020B0503020204020204" pitchFamily="34" charset="-122"/>
                <a:ea typeface="微软雅黑" panose="020B0503020204020204" pitchFamily="34" charset="-122"/>
              </a:rPr>
              <a:t>C</a:t>
            </a:r>
            <a:r>
              <a:rPr lang="zh-CN" altLang="en-US" sz="2000" dirty="0">
                <a:latin typeface="微软雅黑" panose="020B0503020204020204" pitchFamily="34" charset="-122"/>
                <a:ea typeface="微软雅黑" panose="020B0503020204020204" pitchFamily="34" charset="-122"/>
              </a:rPr>
              <a:t>中字符串相关的函数在目前来说都不能使用。</a:t>
            </a:r>
            <a:endParaRPr lang="zh-CN" altLang="en-US" sz="2000"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627086" y="954250"/>
            <a:ext cx="7802222"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627380" y="431165"/>
            <a:ext cx="3145790" cy="521970"/>
          </a:xfrm>
          <a:prstGeom prst="rect">
            <a:avLst/>
          </a:prstGeom>
        </p:spPr>
        <p:txBody>
          <a:bodyPr wrap="square">
            <a:spAutoFit/>
          </a:bodyPr>
          <a:lstStyle/>
          <a:p>
            <a:pPr algn="l"/>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2</a:t>
            </a:r>
            <a:r>
              <a:rPr lang="zh-CN" altLang="en-US"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a:t>
            </a:r>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CUDA</a:t>
            </a:r>
            <a:endParaRPr lang="zh-CN" altLang="en-US" sz="2800" b="1" dirty="0">
              <a:solidFill>
                <a:srgbClr val="0070C0"/>
              </a:solidFill>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56" name="任意多边形 55"/>
          <p:cNvSpPr/>
          <p:nvPr/>
        </p:nvSpPr>
        <p:spPr>
          <a:xfrm>
            <a:off x="4782820" y="149860"/>
            <a:ext cx="38735" cy="692150"/>
          </a:xfrm>
          <a:custGeom>
            <a:avLst/>
            <a:gdLst>
              <a:gd name="connisteX0" fmla="*/ 37323 w 38452"/>
              <a:gd name="connsiteY0" fmla="*/ 0 h 692150"/>
              <a:gd name="connisteX1" fmla="*/ 37323 w 38452"/>
              <a:gd name="connsiteY1" fmla="*/ 85090 h 692150"/>
              <a:gd name="connisteX2" fmla="*/ 37323 w 38452"/>
              <a:gd name="connsiteY2" fmla="*/ 170180 h 692150"/>
              <a:gd name="connisteX3" fmla="*/ 37323 w 38452"/>
              <a:gd name="connsiteY3" fmla="*/ 243205 h 692150"/>
              <a:gd name="connisteX4" fmla="*/ 37323 w 38452"/>
              <a:gd name="connsiteY4" fmla="*/ 315595 h 692150"/>
              <a:gd name="connisteX5" fmla="*/ 25258 w 38452"/>
              <a:gd name="connsiteY5" fmla="*/ 388620 h 692150"/>
              <a:gd name="connisteX6" fmla="*/ 25258 w 38452"/>
              <a:gd name="connsiteY6" fmla="*/ 473710 h 692150"/>
              <a:gd name="connisteX7" fmla="*/ 13193 w 38452"/>
              <a:gd name="connsiteY7" fmla="*/ 546735 h 692150"/>
              <a:gd name="connisteX8" fmla="*/ 1128 w 38452"/>
              <a:gd name="connsiteY8" fmla="*/ 619125 h 692150"/>
              <a:gd name="connisteX9" fmla="*/ 1128 w 38452"/>
              <a:gd name="connsiteY9" fmla="*/ 692150 h 69215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Lst>
            <a:rect l="l" t="t" r="r" b="b"/>
            <a:pathLst>
              <a:path w="38453" h="692150">
                <a:moveTo>
                  <a:pt x="37324" y="0"/>
                </a:moveTo>
                <a:cubicBezTo>
                  <a:pt x="37324" y="15240"/>
                  <a:pt x="37324" y="50800"/>
                  <a:pt x="37324" y="85090"/>
                </a:cubicBezTo>
                <a:cubicBezTo>
                  <a:pt x="37324" y="119380"/>
                  <a:pt x="37324" y="138430"/>
                  <a:pt x="37324" y="170180"/>
                </a:cubicBezTo>
                <a:cubicBezTo>
                  <a:pt x="37324" y="201930"/>
                  <a:pt x="37324" y="213995"/>
                  <a:pt x="37324" y="243205"/>
                </a:cubicBezTo>
                <a:cubicBezTo>
                  <a:pt x="37324" y="272415"/>
                  <a:pt x="39864" y="286385"/>
                  <a:pt x="37324" y="315595"/>
                </a:cubicBezTo>
                <a:cubicBezTo>
                  <a:pt x="34784" y="344805"/>
                  <a:pt x="27799" y="356870"/>
                  <a:pt x="25259" y="388620"/>
                </a:cubicBezTo>
                <a:cubicBezTo>
                  <a:pt x="22719" y="420370"/>
                  <a:pt x="27799" y="441960"/>
                  <a:pt x="25259" y="473710"/>
                </a:cubicBezTo>
                <a:cubicBezTo>
                  <a:pt x="22719" y="505460"/>
                  <a:pt x="18274" y="517525"/>
                  <a:pt x="13194" y="546735"/>
                </a:cubicBezTo>
                <a:cubicBezTo>
                  <a:pt x="8114" y="575945"/>
                  <a:pt x="3669" y="589915"/>
                  <a:pt x="1129" y="619125"/>
                </a:cubicBezTo>
                <a:cubicBezTo>
                  <a:pt x="-1411" y="648335"/>
                  <a:pt x="1129" y="678815"/>
                  <a:pt x="1129" y="69215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72706" y="1629562"/>
            <a:ext cx="5278419" cy="4734461"/>
          </a:xfrm>
          <a:prstGeom prst="rect">
            <a:avLst/>
          </a:prstGeom>
        </p:spPr>
      </p:pic>
      <p:sp>
        <p:nvSpPr>
          <p:cNvPr id="8" name="Rectangle 4"/>
          <p:cNvSpPr>
            <a:spLocks noChangeArrowheads="1"/>
          </p:cNvSpPr>
          <p:nvPr/>
        </p:nvSpPr>
        <p:spPr bwMode="auto">
          <a:xfrm>
            <a:off x="6096000" y="1810322"/>
            <a:ext cx="5931048" cy="40934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zh-CN" sz="2000" b="0" i="0" u="none" strike="noStrike" cap="none" normalizeH="0" baseline="0" dirty="0" err="1">
                <a:ln>
                  <a:noFill/>
                </a:ln>
                <a:solidFill>
                  <a:srgbClr val="C7254E"/>
                </a:solidFill>
                <a:effectLst/>
                <a:latin typeface="微软雅黑" panose="020B0503020204020204" pitchFamily="34" charset="-122"/>
                <a:ea typeface="微软雅黑" panose="020B0503020204020204" pitchFamily="34" charset="-122"/>
                <a:cs typeface="宋体" panose="02010600030101010101" pitchFamily="2" charset="-122"/>
              </a:rPr>
              <a:t>threadIdx.x</a:t>
            </a:r>
            <a:r>
              <a:rPr kumimoji="0" lang="zh-CN" altLang="en-US" sz="2000" b="0" i="0" u="none" strike="noStrike" cap="none" normalizeH="0" baseline="0" dirty="0">
                <a:ln>
                  <a:noFill/>
                </a:ln>
                <a:solidFill>
                  <a:srgbClr val="C7254E"/>
                </a:solidFill>
                <a:effectLst/>
                <a:latin typeface="微软雅黑" panose="020B0503020204020204" pitchFamily="34" charset="-122"/>
                <a:ea typeface="微软雅黑" panose="020B0503020204020204" pitchFamily="34" charset="-122"/>
                <a:cs typeface="宋体" panose="02010600030101010101" pitchFamily="2" charset="-122"/>
              </a:rPr>
              <a:t> </a:t>
            </a:r>
            <a:r>
              <a:rPr kumimoji="0" lang="zh-CN" altLang="en-US" sz="2000" b="0" i="0" u="none" strike="noStrike" cap="none" normalizeH="0" baseline="0" dirty="0">
                <a:ln>
                  <a:noFill/>
                </a:ln>
                <a:solidFill>
                  <a:srgbClr val="4D4D4D"/>
                </a:solidFill>
                <a:effectLst/>
                <a:latin typeface="微软雅黑" panose="020B0503020204020204" pitchFamily="34" charset="-122"/>
                <a:ea typeface="微软雅黑" panose="020B0503020204020204" pitchFamily="34" charset="-122"/>
                <a:cs typeface="Times New Roman" panose="02020603050405020304" pitchFamily="18" charset="0"/>
              </a:rPr>
              <a:t>是线程所处线程块中的</a:t>
            </a:r>
            <a:r>
              <a:rPr kumimoji="0" lang="en-US" altLang="zh-CN" sz="2000" b="0" i="0" u="none" strike="noStrike" cap="none" normalizeH="0" baseline="0" dirty="0">
                <a:ln>
                  <a:noFill/>
                </a:ln>
                <a:solidFill>
                  <a:srgbClr val="4D4D4D"/>
                </a:solidFill>
                <a:effectLst/>
                <a:latin typeface="微软雅黑" panose="020B0503020204020204" pitchFamily="34" charset="-122"/>
                <a:ea typeface="微软雅黑" panose="020B0503020204020204" pitchFamily="34" charset="-122"/>
                <a:cs typeface="Times New Roman" panose="02020603050405020304" pitchFamily="18" charset="0"/>
              </a:rPr>
              <a:t>X</a:t>
            </a:r>
            <a:r>
              <a:rPr kumimoji="0" lang="zh-CN" altLang="en-US" sz="2000" b="0" i="0" u="none" strike="noStrike" cap="none" normalizeH="0" baseline="0" dirty="0">
                <a:ln>
                  <a:noFill/>
                </a:ln>
                <a:solidFill>
                  <a:srgbClr val="4D4D4D"/>
                </a:solidFill>
                <a:effectLst/>
                <a:latin typeface="微软雅黑" panose="020B0503020204020204" pitchFamily="34" charset="-122"/>
                <a:ea typeface="微软雅黑" panose="020B0503020204020204" pitchFamily="34" charset="-122"/>
                <a:cs typeface="Times New Roman" panose="02020603050405020304" pitchFamily="18" charset="0"/>
              </a:rPr>
              <a:t>方向的</a:t>
            </a:r>
            <a:r>
              <a:rPr kumimoji="0" lang="en-US" altLang="zh-CN" sz="2000" b="0" i="0" u="none" strike="noStrike" cap="none" normalizeH="0" baseline="0" dirty="0">
                <a:ln>
                  <a:noFill/>
                </a:ln>
                <a:solidFill>
                  <a:srgbClr val="4D4D4D"/>
                </a:solidFill>
                <a:effectLst/>
                <a:latin typeface="微软雅黑" panose="020B0503020204020204" pitchFamily="34" charset="-122"/>
                <a:ea typeface="微软雅黑" panose="020B0503020204020204" pitchFamily="34" charset="-122"/>
                <a:cs typeface="Times New Roman" panose="02020603050405020304" pitchFamily="18" charset="0"/>
              </a:rPr>
              <a:t>ID</a:t>
            </a:r>
            <a:r>
              <a:rPr kumimoji="0" lang="zh-CN" altLang="en-US" sz="2000" b="0" i="0" u="none" strike="noStrike" cap="none" normalizeH="0" baseline="0" dirty="0">
                <a:ln>
                  <a:noFill/>
                </a:ln>
                <a:solidFill>
                  <a:srgbClr val="4D4D4D"/>
                </a:solidFill>
                <a:effectLst/>
                <a:latin typeface="微软雅黑" panose="020B0503020204020204" pitchFamily="34" charset="-122"/>
                <a:ea typeface="微软雅黑" panose="020B0503020204020204" pitchFamily="34" charset="-122"/>
                <a:cs typeface="Times New Roman" panose="02020603050405020304" pitchFamily="18" charset="0"/>
              </a:rPr>
              <a:t>。本例中定义的是</a:t>
            </a:r>
            <a:r>
              <a:rPr kumimoji="0" lang="en-US" altLang="zh-CN" sz="2000" b="0" i="0" u="none" strike="noStrike" cap="none" normalizeH="0" baseline="0" dirty="0">
                <a:ln>
                  <a:noFill/>
                </a:ln>
                <a:solidFill>
                  <a:srgbClr val="4D4D4D"/>
                </a:solidFill>
                <a:effectLst/>
                <a:latin typeface="微软雅黑" panose="020B0503020204020204" pitchFamily="34" charset="-122"/>
                <a:ea typeface="微软雅黑" panose="020B0503020204020204" pitchFamily="34" charset="-122"/>
                <a:cs typeface="Times New Roman" panose="02020603050405020304" pitchFamily="18" charset="0"/>
              </a:rPr>
              <a:t>1</a:t>
            </a:r>
            <a:r>
              <a:rPr kumimoji="0" lang="zh-CN" altLang="en-US" sz="2000" b="0" i="0" u="none" strike="noStrike" cap="none" normalizeH="0" baseline="0" dirty="0">
                <a:ln>
                  <a:noFill/>
                </a:ln>
                <a:solidFill>
                  <a:srgbClr val="4D4D4D"/>
                </a:solidFill>
                <a:effectLst/>
                <a:latin typeface="微软雅黑" panose="020B0503020204020204" pitchFamily="34" charset="-122"/>
                <a:ea typeface="微软雅黑" panose="020B0503020204020204" pitchFamily="34" charset="-122"/>
                <a:cs typeface="Times New Roman" panose="02020603050405020304" pitchFamily="18" charset="0"/>
              </a:rPr>
              <a:t>维排布，</a:t>
            </a:r>
            <a:r>
              <a:rPr kumimoji="0" lang="en-US" altLang="zh-CN" sz="2000" b="0" i="0" u="none" strike="noStrike" cap="none" normalizeH="0" baseline="0" dirty="0">
                <a:ln>
                  <a:noFill/>
                </a:ln>
                <a:solidFill>
                  <a:srgbClr val="4D4D4D"/>
                </a:solidFill>
                <a:effectLst/>
                <a:latin typeface="微软雅黑" panose="020B0503020204020204" pitchFamily="34" charset="-122"/>
                <a:ea typeface="微软雅黑" panose="020B0503020204020204" pitchFamily="34" charset="-122"/>
                <a:cs typeface="Times New Roman" panose="02020603050405020304" pitchFamily="18" charset="0"/>
              </a:rPr>
              <a:t>X</a:t>
            </a:r>
            <a:r>
              <a:rPr kumimoji="0" lang="zh-CN" altLang="en-US" sz="2000" b="0" i="0" u="none" strike="noStrike" cap="none" normalizeH="0" baseline="0" dirty="0">
                <a:ln>
                  <a:noFill/>
                </a:ln>
                <a:solidFill>
                  <a:srgbClr val="4D4D4D"/>
                </a:solidFill>
                <a:effectLst/>
                <a:latin typeface="微软雅黑" panose="020B0503020204020204" pitchFamily="34" charset="-122"/>
                <a:ea typeface="微软雅黑" panose="020B0503020204020204" pitchFamily="34" charset="-122"/>
                <a:cs typeface="Times New Roman" panose="02020603050405020304" pitchFamily="18" charset="0"/>
              </a:rPr>
              <a:t>方向</a:t>
            </a:r>
            <a:r>
              <a:rPr kumimoji="0" lang="en-US" altLang="zh-CN" sz="2000" b="0" i="0" u="none" strike="noStrike" cap="none" normalizeH="0" baseline="0" dirty="0">
                <a:ln>
                  <a:noFill/>
                </a:ln>
                <a:solidFill>
                  <a:srgbClr val="4D4D4D"/>
                </a:solidFill>
                <a:effectLst/>
                <a:latin typeface="微软雅黑" panose="020B0503020204020204" pitchFamily="34" charset="-122"/>
                <a:ea typeface="微软雅黑" panose="020B0503020204020204" pitchFamily="34" charset="-122"/>
                <a:cs typeface="Times New Roman" panose="02020603050405020304" pitchFamily="18" charset="0"/>
              </a:rPr>
              <a:t>ID</a:t>
            </a:r>
            <a:r>
              <a:rPr kumimoji="0" lang="zh-CN" altLang="en-US" sz="2000" b="0" i="0" u="none" strike="noStrike" cap="none" normalizeH="0" baseline="0" dirty="0">
                <a:ln>
                  <a:noFill/>
                </a:ln>
                <a:solidFill>
                  <a:srgbClr val="4D4D4D"/>
                </a:solidFill>
                <a:effectLst/>
                <a:latin typeface="微软雅黑" panose="020B0503020204020204" pitchFamily="34" charset="-122"/>
                <a:ea typeface="微软雅黑" panose="020B0503020204020204" pitchFamily="34" charset="-122"/>
                <a:cs typeface="Times New Roman" panose="02020603050405020304" pitchFamily="18" charset="0"/>
              </a:rPr>
              <a:t>即为线程的</a:t>
            </a:r>
            <a:r>
              <a:rPr kumimoji="0" lang="en-US" altLang="zh-CN" sz="2000" b="0" i="0" u="none" strike="noStrike" cap="none" normalizeH="0" baseline="0" dirty="0">
                <a:ln>
                  <a:noFill/>
                </a:ln>
                <a:solidFill>
                  <a:srgbClr val="4D4D4D"/>
                </a:solidFill>
                <a:effectLst/>
                <a:latin typeface="微软雅黑" panose="020B0503020204020204" pitchFamily="34" charset="-122"/>
                <a:ea typeface="微软雅黑" panose="020B0503020204020204" pitchFamily="34" charset="-122"/>
                <a:cs typeface="Times New Roman" panose="02020603050405020304" pitchFamily="18" charset="0"/>
              </a:rPr>
              <a:t>ID</a:t>
            </a:r>
            <a:r>
              <a:rPr kumimoji="0" lang="zh-CN" altLang="en-US" sz="2000" b="0" i="0" u="none" strike="noStrike" cap="none" normalizeH="0" baseline="0" dirty="0">
                <a:ln>
                  <a:noFill/>
                </a:ln>
                <a:solidFill>
                  <a:srgbClr val="4D4D4D"/>
                </a:solidFill>
                <a:effectLst/>
                <a:latin typeface="微软雅黑" panose="020B0503020204020204" pitchFamily="34" charset="-122"/>
                <a:ea typeface="微软雅黑" panose="020B0503020204020204" pitchFamily="34" charset="-122"/>
                <a:cs typeface="Times New Roman" panose="02020603050405020304" pitchFamily="18" charset="0"/>
              </a:rPr>
              <a:t>。</a:t>
            </a:r>
            <a:endParaRPr kumimoji="0" lang="en-US" altLang="zh-CN" sz="2000" b="0" i="0" u="none" strike="noStrike" cap="none" normalizeH="0" baseline="0" dirty="0">
              <a:ln>
                <a:noFill/>
              </a:ln>
              <a:solidFill>
                <a:srgbClr val="4D4D4D"/>
              </a:solidFill>
              <a:effectLst/>
              <a:latin typeface="微软雅黑" panose="020B0503020204020204" pitchFamily="34" charset="-122"/>
              <a:ea typeface="微软雅黑" panose="020B0503020204020204" pitchFamily="34"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zh-CN" altLang="en-US" sz="2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 </a:t>
            </a:r>
            <a:endParaRPr kumimoji="0" lang="en-US" altLang="zh-CN" sz="2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p>
            <a:pPr eaLnBrk="0" fontAlgn="base" hangingPunct="0">
              <a:spcBef>
                <a:spcPct val="0"/>
              </a:spcBef>
              <a:spcAft>
                <a:spcPct val="0"/>
              </a:spcAft>
            </a:pPr>
            <a:r>
              <a:rPr lang="zh-CN" altLang="zh-CN" sz="2000" dirty="0">
                <a:latin typeface="微软雅黑" panose="020B0503020204020204" pitchFamily="34" charset="-122"/>
                <a:ea typeface="微软雅黑" panose="020B0503020204020204" pitchFamily="34" charset="-122"/>
              </a:rPr>
              <a:t>由于</a:t>
            </a:r>
            <a:r>
              <a:rPr lang="en-US" altLang="zh-CN" sz="2000" dirty="0">
                <a:latin typeface="微软雅黑" panose="020B0503020204020204" pitchFamily="34" charset="-122"/>
                <a:ea typeface="微软雅黑" panose="020B0503020204020204" pitchFamily="34" charset="-122"/>
              </a:rPr>
              <a:t>GPU</a:t>
            </a:r>
            <a:r>
              <a:rPr lang="zh-CN" altLang="zh-CN" sz="2000" dirty="0">
                <a:latin typeface="微软雅黑" panose="020B0503020204020204" pitchFamily="34" charset="-122"/>
                <a:ea typeface="微软雅黑" panose="020B0503020204020204" pitchFamily="34" charset="-122"/>
              </a:rPr>
              <a:t>中的每个线程都会执行相同的</a:t>
            </a:r>
            <a:r>
              <a:rPr lang="en-US" altLang="zh-CN" sz="2000" dirty="0" err="1">
                <a:latin typeface="微软雅黑" panose="020B0503020204020204" pitchFamily="34" charset="-122"/>
                <a:ea typeface="微软雅黑" panose="020B0503020204020204" pitchFamily="34" charset="-122"/>
              </a:rPr>
              <a:t>VecAdd</a:t>
            </a:r>
            <a:r>
              <a:rPr lang="zh-CN" altLang="zh-CN" sz="2000" dirty="0">
                <a:latin typeface="微软雅黑" panose="020B0503020204020204" pitchFamily="34" charset="-122"/>
                <a:ea typeface="微软雅黑" panose="020B0503020204020204" pitchFamily="34" charset="-122"/>
              </a:rPr>
              <a:t>函数，因此不同的线程需要使用自己独有的</a:t>
            </a:r>
            <a:r>
              <a:rPr lang="en-US" altLang="zh-CN" sz="2000" dirty="0">
                <a:latin typeface="微软雅黑" panose="020B0503020204020204" pitchFamily="34" charset="-122"/>
                <a:ea typeface="微软雅黑" panose="020B0503020204020204" pitchFamily="34" charset="-122"/>
              </a:rPr>
              <a:t>ID</a:t>
            </a:r>
            <a:r>
              <a:rPr lang="zh-CN" altLang="zh-CN" sz="2000" dirty="0">
                <a:latin typeface="微软雅黑" panose="020B0503020204020204" pitchFamily="34" charset="-122"/>
                <a:ea typeface="微软雅黑" panose="020B0503020204020204" pitchFamily="34" charset="-122"/>
              </a:rPr>
              <a:t>来区分彼此，来获取不同的数据。</a:t>
            </a:r>
            <a:endParaRPr lang="en-US" altLang="zh-CN" sz="2000" dirty="0">
              <a:latin typeface="微软雅黑" panose="020B0503020204020204" pitchFamily="34" charset="-122"/>
              <a:ea typeface="微软雅黑" panose="020B0503020204020204" pitchFamily="34" charset="-122"/>
            </a:endParaRPr>
          </a:p>
          <a:p>
            <a:pPr eaLnBrk="0" fontAlgn="base" hangingPunct="0">
              <a:spcBef>
                <a:spcPct val="0"/>
              </a:spcBef>
              <a:spcAft>
                <a:spcPct val="0"/>
              </a:spcAft>
            </a:pPr>
            <a:r>
              <a:rPr lang="zh-CN" altLang="zh-CN" sz="2000" dirty="0">
                <a:latin typeface="微软雅黑" panose="020B0503020204020204" pitchFamily="34" charset="-122"/>
                <a:ea typeface="微软雅黑" panose="020B0503020204020204" pitchFamily="34" charset="-122"/>
              </a:rPr>
              <a:t>这就是</a:t>
            </a:r>
            <a:r>
              <a:rPr lang="en-US" altLang="zh-CN" sz="2000" dirty="0">
                <a:latin typeface="微软雅黑" panose="020B0503020204020204" pitchFamily="34" charset="-122"/>
                <a:ea typeface="微软雅黑" panose="020B0503020204020204" pitchFamily="34" charset="-122"/>
              </a:rPr>
              <a:t>SIMT</a:t>
            </a:r>
            <a:r>
              <a:rPr lang="zh-CN" altLang="zh-CN" sz="2000" dirty="0">
                <a:latin typeface="微软雅黑" panose="020B0503020204020204" pitchFamily="34" charset="-122"/>
                <a:ea typeface="微软雅黑" panose="020B0503020204020204" pitchFamily="34" charset="-122"/>
              </a:rPr>
              <a:t>的概念，即“相同指令，不同线程”。</a:t>
            </a:r>
            <a:endParaRPr lang="zh-CN" altLang="zh-CN" sz="2000"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endParaRPr lang="en-US" altLang="zh-CN" sz="2000" dirty="0">
              <a:latin typeface="微软雅黑" panose="020B0503020204020204" pitchFamily="34" charset="-122"/>
              <a:ea typeface="微软雅黑" panose="020B0503020204020204" pitchFamily="34" charset="-122"/>
            </a:endParaRPr>
          </a:p>
          <a:p>
            <a:pPr lvl="0" eaLnBrk="0" fontAlgn="base" hangingPunct="0">
              <a:spcBef>
                <a:spcPct val="0"/>
              </a:spcBef>
              <a:spcAft>
                <a:spcPct val="0"/>
              </a:spcAft>
            </a:pPr>
            <a:r>
              <a:rPr lang="zh-CN" altLang="zh-CN" sz="2000" dirty="0">
                <a:latin typeface="微软雅黑" panose="020B0503020204020204" pitchFamily="34" charset="-122"/>
                <a:ea typeface="微软雅黑" panose="020B0503020204020204" pitchFamily="34" charset="-122"/>
              </a:rPr>
              <a:t>在</a:t>
            </a:r>
            <a:r>
              <a:rPr lang="en-US" altLang="zh-CN" sz="2000" dirty="0">
                <a:latin typeface="微软雅黑" panose="020B0503020204020204" pitchFamily="34" charset="-122"/>
                <a:ea typeface="微软雅黑" panose="020B0503020204020204" pitchFamily="34" charset="-122"/>
              </a:rPr>
              <a:t>main()</a:t>
            </a:r>
            <a:r>
              <a:rPr lang="zh-CN" altLang="zh-CN" sz="2000" dirty="0">
                <a:latin typeface="微软雅黑" panose="020B0503020204020204" pitchFamily="34" charset="-122"/>
                <a:ea typeface="微软雅黑" panose="020B0503020204020204" pitchFamily="34" charset="-122"/>
              </a:rPr>
              <a:t>函数中，</a:t>
            </a:r>
            <a:r>
              <a:rPr lang="en-US" altLang="zh-CN" sz="2000" dirty="0" err="1">
                <a:latin typeface="微软雅黑" panose="020B0503020204020204" pitchFamily="34" charset="-122"/>
                <a:ea typeface="微软雅黑" panose="020B0503020204020204" pitchFamily="34" charset="-122"/>
              </a:rPr>
              <a:t>VecAdd</a:t>
            </a:r>
            <a:r>
              <a:rPr lang="zh-CN" altLang="zh-CN" sz="2000" dirty="0">
                <a:latin typeface="微软雅黑" panose="020B0503020204020204" pitchFamily="34" charset="-122"/>
                <a:ea typeface="微软雅黑" panose="020B0503020204020204" pitchFamily="34" charset="-122"/>
              </a:rPr>
              <a:t>函数的调用使用了 </a:t>
            </a:r>
            <a:endParaRPr lang="en-US" altLang="zh-CN" sz="2000" dirty="0">
              <a:latin typeface="微软雅黑" panose="020B0503020204020204" pitchFamily="34" charset="-122"/>
              <a:ea typeface="微软雅黑" panose="020B0503020204020204" pitchFamily="34" charset="-122"/>
            </a:endParaRPr>
          </a:p>
          <a:p>
            <a:pPr eaLnBrk="0" fontAlgn="base" hangingPunct="0">
              <a:spcBef>
                <a:spcPct val="0"/>
              </a:spcBef>
              <a:spcAft>
                <a:spcPct val="0"/>
              </a:spcAft>
            </a:pPr>
            <a:r>
              <a:rPr lang="en-US" altLang="zh-CN" sz="2000" dirty="0">
                <a:solidFill>
                  <a:srgbClr val="C7254E"/>
                </a:solidFill>
                <a:latin typeface="微软雅黑" panose="020B0503020204020204" pitchFamily="34" charset="-122"/>
                <a:ea typeface="微软雅黑" panose="020B0503020204020204" pitchFamily="34" charset="-122"/>
                <a:cs typeface="宋体" panose="02010600030101010101" pitchFamily="2" charset="-122"/>
              </a:rPr>
              <a:t>&lt;&lt;&lt;</a:t>
            </a:r>
            <a:r>
              <a:rPr lang="en-US" altLang="zh-CN" sz="2000" dirty="0" err="1">
                <a:solidFill>
                  <a:srgbClr val="C7254E"/>
                </a:solidFill>
                <a:latin typeface="微软雅黑" panose="020B0503020204020204" pitchFamily="34" charset="-122"/>
                <a:ea typeface="微软雅黑" panose="020B0503020204020204" pitchFamily="34" charset="-122"/>
                <a:cs typeface="宋体" panose="02010600030101010101" pitchFamily="2" charset="-122"/>
              </a:rPr>
              <a:t>blocksPerGrid</a:t>
            </a:r>
            <a:r>
              <a:rPr lang="en-US" altLang="zh-CN" sz="2000" dirty="0">
                <a:solidFill>
                  <a:srgbClr val="C7254E"/>
                </a:solidFill>
                <a:latin typeface="微软雅黑" panose="020B0503020204020204" pitchFamily="34" charset="-122"/>
                <a:ea typeface="微软雅黑" panose="020B0503020204020204" pitchFamily="34" charset="-122"/>
                <a:cs typeface="宋体" panose="02010600030101010101" pitchFamily="2" charset="-122"/>
              </a:rPr>
              <a:t>, </a:t>
            </a:r>
            <a:r>
              <a:rPr lang="en-US" altLang="zh-CN" sz="2000" dirty="0" err="1">
                <a:solidFill>
                  <a:srgbClr val="C7254E"/>
                </a:solidFill>
                <a:latin typeface="微软雅黑" panose="020B0503020204020204" pitchFamily="34" charset="-122"/>
                <a:ea typeface="微软雅黑" panose="020B0503020204020204" pitchFamily="34" charset="-122"/>
                <a:cs typeface="宋体" panose="02010600030101010101" pitchFamily="2" charset="-122"/>
              </a:rPr>
              <a:t>threadsPerBock</a:t>
            </a:r>
            <a:r>
              <a:rPr lang="en-US" altLang="zh-CN" sz="2000" dirty="0">
                <a:solidFill>
                  <a:srgbClr val="C7254E"/>
                </a:solidFill>
                <a:latin typeface="微软雅黑" panose="020B0503020204020204" pitchFamily="34" charset="-122"/>
                <a:ea typeface="微软雅黑" panose="020B0503020204020204" pitchFamily="34" charset="-122"/>
                <a:cs typeface="宋体" panose="02010600030101010101" pitchFamily="2" charset="-122"/>
              </a:rPr>
              <a:t>&gt;&gt;&gt;</a:t>
            </a:r>
            <a:r>
              <a:rPr lang="en-US" altLang="zh-CN" sz="2000" dirty="0">
                <a:latin typeface="微软雅黑" panose="020B0503020204020204" pitchFamily="34" charset="-122"/>
                <a:ea typeface="微软雅黑" panose="020B0503020204020204" pitchFamily="34" charset="-122"/>
              </a:rPr>
              <a:t> </a:t>
            </a:r>
            <a:r>
              <a:rPr lang="zh-CN" altLang="zh-CN" sz="2000" dirty="0">
                <a:latin typeface="微软雅黑" panose="020B0503020204020204" pitchFamily="34" charset="-122"/>
                <a:ea typeface="微软雅黑" panose="020B0503020204020204" pitchFamily="34" charset="-122"/>
              </a:rPr>
              <a:t>关键字</a:t>
            </a:r>
            <a:endParaRPr lang="en-US" altLang="zh-CN" sz="2000" dirty="0">
              <a:latin typeface="微软雅黑" panose="020B0503020204020204" pitchFamily="34" charset="-122"/>
              <a:ea typeface="微软雅黑" panose="020B0503020204020204" pitchFamily="34" charset="-122"/>
            </a:endParaRPr>
          </a:p>
          <a:p>
            <a:pPr eaLnBrk="0" fontAlgn="base" hangingPunct="0">
              <a:spcBef>
                <a:spcPct val="0"/>
              </a:spcBef>
              <a:spcAft>
                <a:spcPct val="0"/>
              </a:spcAft>
            </a:pPr>
            <a:endParaRPr lang="en-US" altLang="zh-CN" sz="2000" dirty="0">
              <a:latin typeface="微软雅黑" panose="020B0503020204020204" pitchFamily="34" charset="-122"/>
              <a:ea typeface="微软雅黑" panose="020B0503020204020204" pitchFamily="34" charset="-122"/>
            </a:endParaRPr>
          </a:p>
          <a:p>
            <a:pPr eaLnBrk="0" fontAlgn="base" hangingPunct="0">
              <a:spcBef>
                <a:spcPct val="0"/>
              </a:spcBef>
              <a:spcAft>
                <a:spcPct val="0"/>
              </a:spcAft>
            </a:pPr>
            <a:r>
              <a:rPr lang="zh-CN" altLang="zh-CN" sz="2000" dirty="0">
                <a:latin typeface="微软雅黑" panose="020B0503020204020204" pitchFamily="34" charset="-122"/>
                <a:ea typeface="微软雅黑" panose="020B0503020204020204" pitchFamily="34" charset="-122"/>
              </a:rPr>
              <a:t>这是调用内核函数所独有的。程序员通过该关键字，制定网格中线程块和线程的排布方式。 </a:t>
            </a:r>
            <a:endParaRPr kumimoji="0" lang="zh-CN" altLang="en-US" sz="2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p:txBody>
      </p:sp>
      <p:sp>
        <p:nvSpPr>
          <p:cNvPr id="12" name="文本框 11"/>
          <p:cNvSpPr txBox="1"/>
          <p:nvPr/>
        </p:nvSpPr>
        <p:spPr>
          <a:xfrm>
            <a:off x="672706" y="1130002"/>
            <a:ext cx="9185528" cy="499560"/>
          </a:xfrm>
          <a:prstGeom prst="rect">
            <a:avLst/>
          </a:prstGeom>
          <a:noFill/>
        </p:spPr>
        <p:txBody>
          <a:bodyPr wrap="none" rtlCol="0" anchor="ctr">
            <a:spAutoFit/>
          </a:bodyPr>
          <a:lstStyle/>
          <a:p>
            <a:pPr>
              <a:lnSpc>
                <a:spcPct val="150000"/>
              </a:lnSpc>
            </a:pPr>
            <a:r>
              <a:rPr lang="zh-CN" altLang="en-US" sz="2000" b="1" dirty="0">
                <a:latin typeface="微软雅黑" panose="020B0503020204020204" pitchFamily="34" charset="-122"/>
                <a:ea typeface="微软雅黑" panose="020B0503020204020204" pitchFamily="34" charset="-122"/>
              </a:rPr>
              <a:t>例</a:t>
            </a:r>
            <a:r>
              <a:rPr lang="en-US" altLang="zh-CN" sz="2000" b="1" dirty="0">
                <a:latin typeface="微软雅黑" panose="020B0503020204020204" pitchFamily="34" charset="-122"/>
                <a:ea typeface="微软雅黑" panose="020B0503020204020204" pitchFamily="34" charset="-122"/>
              </a:rPr>
              <a:t>1</a:t>
            </a:r>
            <a:r>
              <a:rPr lang="zh-CN" altLang="en-US" sz="2000" b="1" dirty="0">
                <a:latin typeface="微软雅黑" panose="020B0503020204020204" pitchFamily="34" charset="-122"/>
                <a:ea typeface="微软雅黑" panose="020B0503020204020204" pitchFamily="34" charset="-122"/>
              </a:rPr>
              <a:t>：</a:t>
            </a:r>
            <a:r>
              <a:rPr lang="zh-CN" altLang="zh-CN" sz="2000" b="1" dirty="0">
                <a:latin typeface="微软雅黑" panose="020B0503020204020204" pitchFamily="34" charset="-122"/>
                <a:ea typeface="微软雅黑" panose="020B0503020204020204" pitchFamily="34" charset="-122"/>
              </a:rPr>
              <a:t>一段简单的内核函数，用于求两个数组的和</a:t>
            </a:r>
            <a:r>
              <a:rPr lang="zh-CN" altLang="en-US" sz="2000" b="1" dirty="0">
                <a:latin typeface="微软雅黑" panose="020B0503020204020204" pitchFamily="34" charset="-122"/>
                <a:ea typeface="微软雅黑" panose="020B0503020204020204" pitchFamily="34" charset="-122"/>
              </a:rPr>
              <a:t>。假设数组元素小于</a:t>
            </a:r>
            <a:r>
              <a:rPr lang="en-US" altLang="zh-CN" sz="2000" b="1" dirty="0">
                <a:latin typeface="微软雅黑" panose="020B0503020204020204" pitchFamily="34" charset="-122"/>
                <a:ea typeface="微软雅黑" panose="020B0503020204020204" pitchFamily="34" charset="-122"/>
              </a:rPr>
              <a:t>1024</a:t>
            </a:r>
            <a:r>
              <a:rPr lang="zh-CN" altLang="en-US" sz="2000" b="1" dirty="0">
                <a:latin typeface="微软雅黑" panose="020B0503020204020204" pitchFamily="34" charset="-122"/>
                <a:ea typeface="微软雅黑" panose="020B0503020204020204" pitchFamily="34" charset="-122"/>
              </a:rPr>
              <a:t>个。</a:t>
            </a:r>
            <a:endParaRPr lang="en-US" altLang="zh-CN" sz="2000" b="1"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627086" y="954250"/>
            <a:ext cx="7802222"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627380" y="431165"/>
            <a:ext cx="3145790" cy="521970"/>
          </a:xfrm>
          <a:prstGeom prst="rect">
            <a:avLst/>
          </a:prstGeom>
        </p:spPr>
        <p:txBody>
          <a:bodyPr wrap="square">
            <a:spAutoFit/>
          </a:bodyPr>
          <a:lstStyle/>
          <a:p>
            <a:pPr algn="l"/>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2</a:t>
            </a:r>
            <a:r>
              <a:rPr lang="zh-CN" altLang="en-US"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a:t>
            </a:r>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CUDA</a:t>
            </a:r>
            <a:endParaRPr lang="zh-CN" altLang="en-US" sz="2800" b="1" dirty="0">
              <a:solidFill>
                <a:srgbClr val="0070C0"/>
              </a:solidFill>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56" name="任意多边形 55"/>
          <p:cNvSpPr/>
          <p:nvPr/>
        </p:nvSpPr>
        <p:spPr>
          <a:xfrm>
            <a:off x="4782820" y="149860"/>
            <a:ext cx="38735" cy="692150"/>
          </a:xfrm>
          <a:custGeom>
            <a:avLst/>
            <a:gdLst>
              <a:gd name="connisteX0" fmla="*/ 37323 w 38452"/>
              <a:gd name="connsiteY0" fmla="*/ 0 h 692150"/>
              <a:gd name="connisteX1" fmla="*/ 37323 w 38452"/>
              <a:gd name="connsiteY1" fmla="*/ 85090 h 692150"/>
              <a:gd name="connisteX2" fmla="*/ 37323 w 38452"/>
              <a:gd name="connsiteY2" fmla="*/ 170180 h 692150"/>
              <a:gd name="connisteX3" fmla="*/ 37323 w 38452"/>
              <a:gd name="connsiteY3" fmla="*/ 243205 h 692150"/>
              <a:gd name="connisteX4" fmla="*/ 37323 w 38452"/>
              <a:gd name="connsiteY4" fmla="*/ 315595 h 692150"/>
              <a:gd name="connisteX5" fmla="*/ 25258 w 38452"/>
              <a:gd name="connsiteY5" fmla="*/ 388620 h 692150"/>
              <a:gd name="connisteX6" fmla="*/ 25258 w 38452"/>
              <a:gd name="connsiteY6" fmla="*/ 473710 h 692150"/>
              <a:gd name="connisteX7" fmla="*/ 13193 w 38452"/>
              <a:gd name="connsiteY7" fmla="*/ 546735 h 692150"/>
              <a:gd name="connisteX8" fmla="*/ 1128 w 38452"/>
              <a:gd name="connsiteY8" fmla="*/ 619125 h 692150"/>
              <a:gd name="connisteX9" fmla="*/ 1128 w 38452"/>
              <a:gd name="connsiteY9" fmla="*/ 692150 h 69215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Lst>
            <a:rect l="l" t="t" r="r" b="b"/>
            <a:pathLst>
              <a:path w="38453" h="692150">
                <a:moveTo>
                  <a:pt x="37324" y="0"/>
                </a:moveTo>
                <a:cubicBezTo>
                  <a:pt x="37324" y="15240"/>
                  <a:pt x="37324" y="50800"/>
                  <a:pt x="37324" y="85090"/>
                </a:cubicBezTo>
                <a:cubicBezTo>
                  <a:pt x="37324" y="119380"/>
                  <a:pt x="37324" y="138430"/>
                  <a:pt x="37324" y="170180"/>
                </a:cubicBezTo>
                <a:cubicBezTo>
                  <a:pt x="37324" y="201930"/>
                  <a:pt x="37324" y="213995"/>
                  <a:pt x="37324" y="243205"/>
                </a:cubicBezTo>
                <a:cubicBezTo>
                  <a:pt x="37324" y="272415"/>
                  <a:pt x="39864" y="286385"/>
                  <a:pt x="37324" y="315595"/>
                </a:cubicBezTo>
                <a:cubicBezTo>
                  <a:pt x="34784" y="344805"/>
                  <a:pt x="27799" y="356870"/>
                  <a:pt x="25259" y="388620"/>
                </a:cubicBezTo>
                <a:cubicBezTo>
                  <a:pt x="22719" y="420370"/>
                  <a:pt x="27799" y="441960"/>
                  <a:pt x="25259" y="473710"/>
                </a:cubicBezTo>
                <a:cubicBezTo>
                  <a:pt x="22719" y="505460"/>
                  <a:pt x="18274" y="517525"/>
                  <a:pt x="13194" y="546735"/>
                </a:cubicBezTo>
                <a:cubicBezTo>
                  <a:pt x="8114" y="575945"/>
                  <a:pt x="3669" y="589915"/>
                  <a:pt x="1129" y="619125"/>
                </a:cubicBezTo>
                <a:cubicBezTo>
                  <a:pt x="-1411" y="648335"/>
                  <a:pt x="1129" y="678815"/>
                  <a:pt x="1129" y="69215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949486" y="1673559"/>
            <a:ext cx="9291794" cy="3532817"/>
          </a:xfrm>
          <a:prstGeom prst="rect">
            <a:avLst/>
          </a:prstGeom>
        </p:spPr>
      </p:pic>
      <p:sp>
        <p:nvSpPr>
          <p:cNvPr id="4" name="文本框 3"/>
          <p:cNvSpPr txBox="1"/>
          <p:nvPr/>
        </p:nvSpPr>
        <p:spPr>
          <a:xfrm>
            <a:off x="852667" y="1097184"/>
            <a:ext cx="8781571" cy="497957"/>
          </a:xfrm>
          <a:prstGeom prst="rect">
            <a:avLst/>
          </a:prstGeom>
          <a:noFill/>
        </p:spPr>
        <p:txBody>
          <a:bodyPr wrap="none" rtlCol="0" anchor="ctr">
            <a:spAutoFit/>
          </a:bodyPr>
          <a:lstStyle/>
          <a:p>
            <a:pPr>
              <a:lnSpc>
                <a:spcPct val="120000"/>
              </a:lnSpc>
            </a:pPr>
            <a:r>
              <a:rPr lang="zh-CN" altLang="zh-CN" sz="2400" b="1" dirty="0">
                <a:latin typeface="微软雅黑" panose="020B0503020204020204" pitchFamily="34" charset="-122"/>
                <a:ea typeface="微软雅黑" panose="020B0503020204020204" pitchFamily="34" charset="-122"/>
              </a:rPr>
              <a:t>如果</a:t>
            </a:r>
            <a:r>
              <a:rPr lang="zh-CN" altLang="en-US" sz="2400" b="1" dirty="0">
                <a:latin typeface="微软雅黑" panose="020B0503020204020204" pitchFamily="34" charset="-122"/>
                <a:ea typeface="微软雅黑" panose="020B0503020204020204" pitchFamily="34" charset="-122"/>
              </a:rPr>
              <a:t>数组</a:t>
            </a:r>
            <a:r>
              <a:rPr lang="zh-CN" altLang="zh-CN" sz="2400" b="1" dirty="0">
                <a:latin typeface="微软雅黑" panose="020B0503020204020204" pitchFamily="34" charset="-122"/>
                <a:ea typeface="微软雅黑" panose="020B0503020204020204" pitchFamily="34" charset="-122"/>
              </a:rPr>
              <a:t>大于</a:t>
            </a:r>
            <a:r>
              <a:rPr lang="en-US" altLang="zh-CN" sz="2400" b="1" dirty="0">
                <a:latin typeface="微软雅黑" panose="020B0503020204020204" pitchFamily="34" charset="-122"/>
                <a:ea typeface="微软雅黑" panose="020B0503020204020204" pitchFamily="34" charset="-122"/>
              </a:rPr>
              <a:t>1024</a:t>
            </a:r>
            <a:r>
              <a:rPr lang="zh-CN" altLang="en-US" sz="2400" b="1" dirty="0">
                <a:latin typeface="微软雅黑" panose="020B0503020204020204" pitchFamily="34" charset="-122"/>
                <a:ea typeface="微软雅黑" panose="020B0503020204020204" pitchFamily="34" charset="-122"/>
              </a:rPr>
              <a:t>个元素，</a:t>
            </a:r>
            <a:r>
              <a:rPr lang="zh-CN" altLang="zh-CN" sz="2400" b="1" dirty="0">
                <a:latin typeface="微软雅黑" panose="020B0503020204020204" pitchFamily="34" charset="-122"/>
                <a:ea typeface="微软雅黑" panose="020B0503020204020204" pitchFamily="34" charset="-122"/>
              </a:rPr>
              <a:t>应该采用多个线程块</a:t>
            </a:r>
            <a:r>
              <a:rPr lang="en-US" altLang="zh-CN" sz="2400" b="1" dirty="0">
                <a:latin typeface="微软雅黑" panose="020B0503020204020204" pitchFamily="34" charset="-122"/>
                <a:ea typeface="微软雅黑" panose="020B0503020204020204" pitchFamily="34" charset="-122"/>
              </a:rPr>
              <a:t>N/256</a:t>
            </a:r>
            <a:r>
              <a:rPr lang="zh-CN" altLang="en-US" sz="2400" b="1" dirty="0">
                <a:latin typeface="微软雅黑" panose="020B0503020204020204" pitchFamily="34" charset="-122"/>
                <a:ea typeface="微软雅黑" panose="020B0503020204020204" pitchFamily="34" charset="-122"/>
              </a:rPr>
              <a:t>解决</a:t>
            </a:r>
            <a:r>
              <a:rPr lang="zh-CN" altLang="zh-CN" sz="2400" b="1" dirty="0">
                <a:latin typeface="微软雅黑" panose="020B0503020204020204" pitchFamily="34" charset="-122"/>
                <a:ea typeface="微软雅黑" panose="020B0503020204020204" pitchFamily="34" charset="-122"/>
              </a:rPr>
              <a:t> </a:t>
            </a:r>
            <a:endParaRPr kumimoji="1"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1039906" y="5167455"/>
            <a:ext cx="8558473" cy="961225"/>
          </a:xfrm>
          <a:prstGeom prst="rect">
            <a:avLst/>
          </a:prstGeom>
          <a:noFill/>
        </p:spPr>
        <p:txBody>
          <a:bodyPr wrap="square" rtlCol="0" anchor="ctr">
            <a:spAutoFit/>
          </a:bodyPr>
          <a:lstStyle/>
          <a:p>
            <a:pPr>
              <a:lnSpc>
                <a:spcPct val="150000"/>
              </a:lnSpc>
            </a:pPr>
            <a:r>
              <a:rPr kumimoji="1" lang="en-US" altLang="zh-CN" sz="2000" b="1" dirty="0" err="1">
                <a:solidFill>
                  <a:schemeClr val="tx1">
                    <a:lumMod val="75000"/>
                    <a:lumOff val="25000"/>
                  </a:schemeClr>
                </a:solidFill>
                <a:latin typeface="微软雅黑" panose="020B0503020204020204" pitchFamily="34" charset="-122"/>
                <a:ea typeface="微软雅黑" panose="020B0503020204020204" pitchFamily="34" charset="-122"/>
              </a:rPr>
              <a:t>blockIdx.x</a:t>
            </a:r>
            <a:r>
              <a:rPr kumimoji="1"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rPr>
              <a:t>  </a:t>
            </a:r>
            <a:r>
              <a:rPr kumimoji="1"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表示此线程所在线程块的</a:t>
            </a:r>
            <a:r>
              <a:rPr kumimoji="1"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x</a:t>
            </a:r>
            <a:r>
              <a:rPr kumimoji="1"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方向的</a:t>
            </a:r>
            <a:r>
              <a:rPr kumimoji="1"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ID</a:t>
            </a:r>
            <a:endParaRPr kumimoji="1"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50000"/>
              </a:lnSpc>
            </a:pPr>
            <a:r>
              <a:rPr kumimoji="1" lang="en-US" altLang="zh-CN" sz="2000" b="1" dirty="0" err="1">
                <a:solidFill>
                  <a:schemeClr val="tx1">
                    <a:lumMod val="75000"/>
                    <a:lumOff val="25000"/>
                  </a:schemeClr>
                </a:solidFill>
                <a:latin typeface="微软雅黑" panose="020B0503020204020204" pitchFamily="34" charset="-122"/>
                <a:ea typeface="微软雅黑" panose="020B0503020204020204" pitchFamily="34" charset="-122"/>
              </a:rPr>
              <a:t>blockDim.x</a:t>
            </a:r>
            <a:r>
              <a:rPr kumimoji="1"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rPr>
              <a:t>  </a:t>
            </a:r>
            <a:r>
              <a:rPr kumimoji="1"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表示每个线程块</a:t>
            </a:r>
            <a:r>
              <a:rPr kumimoji="1"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x</a:t>
            </a:r>
            <a:r>
              <a:rPr kumimoji="1"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方向包含的线程数</a:t>
            </a:r>
            <a:endParaRPr kumimoji="1" lang="zh-CN" altLang="en-US"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627086" y="954250"/>
            <a:ext cx="7802222"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627380" y="431165"/>
            <a:ext cx="3145790" cy="521970"/>
          </a:xfrm>
          <a:prstGeom prst="rect">
            <a:avLst/>
          </a:prstGeom>
        </p:spPr>
        <p:txBody>
          <a:bodyPr wrap="square">
            <a:spAutoFit/>
          </a:bodyPr>
          <a:lstStyle/>
          <a:p>
            <a:pPr algn="l"/>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2</a:t>
            </a:r>
            <a:r>
              <a:rPr lang="zh-CN" altLang="en-US"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a:t>
            </a:r>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CUDA</a:t>
            </a:r>
            <a:endParaRPr lang="zh-CN" altLang="en-US" sz="2800" b="1" dirty="0">
              <a:solidFill>
                <a:srgbClr val="0070C0"/>
              </a:solidFill>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56" name="任意多边形 55"/>
          <p:cNvSpPr/>
          <p:nvPr/>
        </p:nvSpPr>
        <p:spPr>
          <a:xfrm>
            <a:off x="4782820" y="149860"/>
            <a:ext cx="38735" cy="692150"/>
          </a:xfrm>
          <a:custGeom>
            <a:avLst/>
            <a:gdLst>
              <a:gd name="connisteX0" fmla="*/ 37323 w 38452"/>
              <a:gd name="connsiteY0" fmla="*/ 0 h 692150"/>
              <a:gd name="connisteX1" fmla="*/ 37323 w 38452"/>
              <a:gd name="connsiteY1" fmla="*/ 85090 h 692150"/>
              <a:gd name="connisteX2" fmla="*/ 37323 w 38452"/>
              <a:gd name="connsiteY2" fmla="*/ 170180 h 692150"/>
              <a:gd name="connisteX3" fmla="*/ 37323 w 38452"/>
              <a:gd name="connsiteY3" fmla="*/ 243205 h 692150"/>
              <a:gd name="connisteX4" fmla="*/ 37323 w 38452"/>
              <a:gd name="connsiteY4" fmla="*/ 315595 h 692150"/>
              <a:gd name="connisteX5" fmla="*/ 25258 w 38452"/>
              <a:gd name="connsiteY5" fmla="*/ 388620 h 692150"/>
              <a:gd name="connisteX6" fmla="*/ 25258 w 38452"/>
              <a:gd name="connsiteY6" fmla="*/ 473710 h 692150"/>
              <a:gd name="connisteX7" fmla="*/ 13193 w 38452"/>
              <a:gd name="connsiteY7" fmla="*/ 546735 h 692150"/>
              <a:gd name="connisteX8" fmla="*/ 1128 w 38452"/>
              <a:gd name="connsiteY8" fmla="*/ 619125 h 692150"/>
              <a:gd name="connisteX9" fmla="*/ 1128 w 38452"/>
              <a:gd name="connsiteY9" fmla="*/ 692150 h 69215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Lst>
            <a:rect l="l" t="t" r="r" b="b"/>
            <a:pathLst>
              <a:path w="38453" h="692150">
                <a:moveTo>
                  <a:pt x="37324" y="0"/>
                </a:moveTo>
                <a:cubicBezTo>
                  <a:pt x="37324" y="15240"/>
                  <a:pt x="37324" y="50800"/>
                  <a:pt x="37324" y="85090"/>
                </a:cubicBezTo>
                <a:cubicBezTo>
                  <a:pt x="37324" y="119380"/>
                  <a:pt x="37324" y="138430"/>
                  <a:pt x="37324" y="170180"/>
                </a:cubicBezTo>
                <a:cubicBezTo>
                  <a:pt x="37324" y="201930"/>
                  <a:pt x="37324" y="213995"/>
                  <a:pt x="37324" y="243205"/>
                </a:cubicBezTo>
                <a:cubicBezTo>
                  <a:pt x="37324" y="272415"/>
                  <a:pt x="39864" y="286385"/>
                  <a:pt x="37324" y="315595"/>
                </a:cubicBezTo>
                <a:cubicBezTo>
                  <a:pt x="34784" y="344805"/>
                  <a:pt x="27799" y="356870"/>
                  <a:pt x="25259" y="388620"/>
                </a:cubicBezTo>
                <a:cubicBezTo>
                  <a:pt x="22719" y="420370"/>
                  <a:pt x="27799" y="441960"/>
                  <a:pt x="25259" y="473710"/>
                </a:cubicBezTo>
                <a:cubicBezTo>
                  <a:pt x="22719" y="505460"/>
                  <a:pt x="18274" y="517525"/>
                  <a:pt x="13194" y="546735"/>
                </a:cubicBezTo>
                <a:cubicBezTo>
                  <a:pt x="8114" y="575945"/>
                  <a:pt x="3669" y="589915"/>
                  <a:pt x="1129" y="619125"/>
                </a:cubicBezTo>
                <a:cubicBezTo>
                  <a:pt x="-1411" y="648335"/>
                  <a:pt x="1129" y="678815"/>
                  <a:pt x="1129" y="69215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627086" y="1017760"/>
            <a:ext cx="5195653" cy="499560"/>
          </a:xfrm>
          <a:prstGeom prst="rect">
            <a:avLst/>
          </a:prstGeom>
          <a:noFill/>
        </p:spPr>
        <p:txBody>
          <a:bodyPr wrap="none" rtlCol="0" anchor="ctr">
            <a:spAutoFit/>
          </a:bodyPr>
          <a:lstStyle/>
          <a:p>
            <a:pPr>
              <a:lnSpc>
                <a:spcPct val="150000"/>
              </a:lnSpc>
            </a:pPr>
            <a:r>
              <a:rPr lang="zh-CN" altLang="en-US" sz="2000" b="1" dirty="0">
                <a:latin typeface="微软雅黑" panose="020B0503020204020204" pitchFamily="34" charset="-122"/>
                <a:ea typeface="微软雅黑" panose="020B0503020204020204" pitchFamily="34" charset="-122"/>
              </a:rPr>
              <a:t>例</a:t>
            </a:r>
            <a:r>
              <a:rPr lang="en-US" altLang="zh-CN" sz="2000" b="1" dirty="0">
                <a:latin typeface="微软雅黑" panose="020B0503020204020204" pitchFamily="34" charset="-122"/>
                <a:ea typeface="微软雅黑" panose="020B0503020204020204" pitchFamily="34" charset="-122"/>
              </a:rPr>
              <a:t>2</a:t>
            </a:r>
            <a:r>
              <a:rPr lang="zh-CN" altLang="en-US" sz="2000" b="1" dirty="0">
                <a:latin typeface="微软雅黑" panose="020B0503020204020204" pitchFamily="34" charset="-122"/>
                <a:ea typeface="微软雅黑" panose="020B0503020204020204" pitchFamily="34" charset="-122"/>
              </a:rPr>
              <a:t>：</a:t>
            </a:r>
            <a:r>
              <a:rPr lang="zh-CN" altLang="zh-CN" sz="2000" b="1" dirty="0">
                <a:latin typeface="微软雅黑" panose="020B0503020204020204" pitchFamily="34" charset="-122"/>
                <a:ea typeface="微软雅黑" panose="020B0503020204020204" pitchFamily="34" charset="-122"/>
              </a:rPr>
              <a:t>一个</a:t>
            </a:r>
            <a:r>
              <a:rPr lang="en-US" altLang="zh-CN" sz="2000" b="1" dirty="0">
                <a:latin typeface="微软雅黑" panose="020B0503020204020204" pitchFamily="34" charset="-122"/>
                <a:ea typeface="微软雅黑" panose="020B0503020204020204" pitchFamily="34" charset="-122"/>
              </a:rPr>
              <a:t>2</a:t>
            </a:r>
            <a:r>
              <a:rPr lang="zh-CN" altLang="zh-CN" sz="2000" b="1" dirty="0">
                <a:latin typeface="微软雅黑" panose="020B0503020204020204" pitchFamily="34" charset="-122"/>
                <a:ea typeface="微软雅黑" panose="020B0503020204020204" pitchFamily="34" charset="-122"/>
              </a:rPr>
              <a:t>维排布的例子，用于做矩阵加法 </a:t>
            </a:r>
            <a:endParaRPr lang="en-US" altLang="zh-CN" sz="2000" b="1" dirty="0">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848807" y="1517320"/>
            <a:ext cx="9543079" cy="3463511"/>
          </a:xfrm>
          <a:prstGeom prst="rect">
            <a:avLst/>
          </a:prstGeom>
        </p:spPr>
      </p:pic>
      <p:sp>
        <p:nvSpPr>
          <p:cNvPr id="4" name="文本框 3"/>
          <p:cNvSpPr txBox="1"/>
          <p:nvPr/>
        </p:nvSpPr>
        <p:spPr>
          <a:xfrm>
            <a:off x="848807" y="5499100"/>
            <a:ext cx="184731" cy="394147"/>
          </a:xfrm>
          <a:prstGeom prst="rect">
            <a:avLst/>
          </a:prstGeom>
          <a:noFill/>
        </p:spPr>
        <p:txBody>
          <a:bodyPr wrap="none" rtlCol="0" anchor="ctr">
            <a:spAutoFit/>
          </a:bodyPr>
          <a:lstStyle/>
          <a:p>
            <a:pPr>
              <a:lnSpc>
                <a:spcPct val="120000"/>
              </a:lnSpc>
            </a:pPr>
            <a:endParaRPr kumimoji="1" lang="zh-CN" altLang="en-US" dirty="0">
              <a:solidFill>
                <a:schemeClr val="tx1">
                  <a:lumMod val="75000"/>
                  <a:lumOff val="25000"/>
                </a:schemeClr>
              </a:solidFill>
            </a:endParaRPr>
          </a:p>
        </p:txBody>
      </p:sp>
      <p:sp>
        <p:nvSpPr>
          <p:cNvPr id="15" name="Rectangle 1"/>
          <p:cNvSpPr>
            <a:spLocks noChangeArrowheads="1"/>
          </p:cNvSpPr>
          <p:nvPr/>
        </p:nvSpPr>
        <p:spPr bwMode="auto">
          <a:xfrm>
            <a:off x="513385" y="4980831"/>
            <a:ext cx="10829808" cy="14228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254000" algn="l" defTabSz="914400" rtl="0" eaLnBrk="0" fontAlgn="base" latinLnBrk="0" hangingPunct="0">
              <a:lnSpc>
                <a:spcPct val="150000"/>
              </a:lnSpc>
              <a:spcBef>
                <a:spcPct val="0"/>
              </a:spcBef>
              <a:spcAft>
                <a:spcPct val="0"/>
              </a:spcAft>
              <a:buClrTx/>
              <a:buSzTx/>
              <a:buFontTx/>
              <a:buNone/>
            </a:pPr>
            <a:r>
              <a:rPr kumimoji="0" lang="zh-CN" altLang="zh-CN" sz="2000" b="0" i="0" u="none" strike="noStrike" cap="none" normalizeH="0" baseline="0" dirty="0">
                <a:ln>
                  <a:noFill/>
                </a:ln>
                <a:solidFill>
                  <a:srgbClr val="4D4D4D"/>
                </a:solidFill>
                <a:effectLst/>
                <a:latin typeface="微软雅黑" panose="020B0503020204020204" pitchFamily="34" charset="-122"/>
                <a:ea typeface="微软雅黑" panose="020B0503020204020204" pitchFamily="34" charset="-122"/>
                <a:cs typeface="Times New Roman" panose="02020603050405020304" pitchFamily="18" charset="0"/>
              </a:rPr>
              <a:t>当排布不使用1维时，需要使用</a:t>
            </a:r>
            <a:r>
              <a:rPr kumimoji="0" lang="zh-CN" altLang="zh-CN" sz="2000" b="0" i="0" u="none" strike="noStrike" cap="none" normalizeH="0" baseline="0" dirty="0">
                <a:ln>
                  <a:noFill/>
                </a:ln>
                <a:solidFill>
                  <a:srgbClr val="C7254E"/>
                </a:solidFill>
                <a:effectLst/>
                <a:latin typeface="微软雅黑" panose="020B0503020204020204" pitchFamily="34" charset="-122"/>
                <a:ea typeface="微软雅黑" panose="020B0503020204020204" pitchFamily="34" charset="-122"/>
                <a:cs typeface="宋体" panose="02010600030101010101" pitchFamily="2" charset="-122"/>
              </a:rPr>
              <a:t>dim3</a:t>
            </a:r>
            <a:r>
              <a:rPr kumimoji="0" lang="zh-CN" altLang="zh-CN" sz="2000" b="0" i="0" u="none" strike="noStrike" cap="none" normalizeH="0" baseline="0" dirty="0">
                <a:ln>
                  <a:noFill/>
                </a:ln>
                <a:solidFill>
                  <a:srgbClr val="4D4D4D"/>
                </a:solidFill>
                <a:effectLst/>
                <a:latin typeface="微软雅黑" panose="020B0503020204020204" pitchFamily="34" charset="-122"/>
                <a:ea typeface="微软雅黑" panose="020B0503020204020204" pitchFamily="34" charset="-122"/>
                <a:cs typeface="Times New Roman" panose="02020603050405020304" pitchFamily="18" charset="0"/>
              </a:rPr>
              <a:t>数据类型。该程序每个线程块中线程为16x16排布。</a:t>
            </a:r>
            <a:endParaRPr kumimoji="0" lang="zh-CN" altLang="en-US" sz="2000" b="0" i="0" u="none" strike="noStrike" cap="none" normalizeH="0" baseline="0" dirty="0">
              <a:ln>
                <a:noFill/>
              </a:ln>
              <a:solidFill>
                <a:srgbClr val="4D4D4D"/>
              </a:solidFill>
              <a:effectLst/>
              <a:latin typeface="微软雅黑" panose="020B0503020204020204" pitchFamily="34" charset="-122"/>
              <a:ea typeface="微软雅黑" panose="020B0503020204020204" pitchFamily="34" charset="-122"/>
              <a:cs typeface="Times New Roman" panose="02020603050405020304" pitchFamily="18" charset="0"/>
            </a:endParaRPr>
          </a:p>
          <a:p>
            <a:pPr marL="0" marR="0" lvl="0" indent="254000" algn="l" defTabSz="914400" rtl="0" eaLnBrk="0" fontAlgn="base" latinLnBrk="0" hangingPunct="0">
              <a:lnSpc>
                <a:spcPct val="150000"/>
              </a:lnSpc>
              <a:spcBef>
                <a:spcPct val="0"/>
              </a:spcBef>
              <a:spcAft>
                <a:spcPct val="0"/>
              </a:spcAft>
              <a:buClrTx/>
              <a:buSzTx/>
              <a:buFontTx/>
              <a:buNone/>
            </a:pPr>
            <a:r>
              <a:rPr kumimoji="0" lang="zh-CN" altLang="en-US" sz="2000" b="0" i="0" u="none" strike="noStrike" cap="none" normalizeH="0" baseline="0" dirty="0">
                <a:ln>
                  <a:noFill/>
                </a:ln>
                <a:solidFill>
                  <a:srgbClr val="4D4D4D"/>
                </a:solidFill>
                <a:effectLst/>
                <a:latin typeface="微软雅黑" panose="020B0503020204020204" pitchFamily="34" charset="-122"/>
                <a:ea typeface="微软雅黑" panose="020B0503020204020204" pitchFamily="34" charset="-122"/>
                <a:cs typeface="Times New Roman" panose="02020603050405020304" pitchFamily="18" charset="0"/>
              </a:rPr>
              <a:t>在内核函数中，</a:t>
            </a:r>
            <a:r>
              <a:rPr kumimoji="0" lang="en-US" altLang="zh-CN" sz="2000" b="0" i="0" u="none" strike="noStrike" cap="none" normalizeH="0" baseline="0" dirty="0" err="1">
                <a:ln>
                  <a:noFill/>
                </a:ln>
                <a:solidFill>
                  <a:srgbClr val="4D4D4D"/>
                </a:solidFill>
                <a:effectLst/>
                <a:latin typeface="微软雅黑" panose="020B0503020204020204" pitchFamily="34" charset="-122"/>
                <a:ea typeface="微软雅黑" panose="020B0503020204020204" pitchFamily="34" charset="-122"/>
                <a:cs typeface="Times New Roman" panose="02020603050405020304" pitchFamily="18" charset="0"/>
              </a:rPr>
              <a:t>i</a:t>
            </a:r>
            <a:r>
              <a:rPr kumimoji="0" lang="zh-CN" altLang="en-US" sz="2000" b="0" i="0" u="none" strike="noStrike" cap="none" normalizeH="0" baseline="0" dirty="0">
                <a:ln>
                  <a:noFill/>
                </a:ln>
                <a:solidFill>
                  <a:srgbClr val="4D4D4D"/>
                </a:solidFill>
                <a:effectLst/>
                <a:latin typeface="微软雅黑" panose="020B0503020204020204" pitchFamily="34" charset="-122"/>
                <a:ea typeface="微软雅黑" panose="020B0503020204020204" pitchFamily="34" charset="-122"/>
                <a:cs typeface="Times New Roman" panose="02020603050405020304" pitchFamily="18" charset="0"/>
              </a:rPr>
              <a:t>代表</a:t>
            </a:r>
            <a:r>
              <a:rPr kumimoji="0" lang="en-US" altLang="zh-CN" sz="2000" b="0" i="0" u="none" strike="noStrike" cap="none" normalizeH="0" baseline="0" dirty="0">
                <a:ln>
                  <a:noFill/>
                </a:ln>
                <a:solidFill>
                  <a:srgbClr val="4D4D4D"/>
                </a:solidFill>
                <a:effectLst/>
                <a:latin typeface="微软雅黑" panose="020B0503020204020204" pitchFamily="34" charset="-122"/>
                <a:ea typeface="微软雅黑" panose="020B0503020204020204" pitchFamily="34" charset="-122"/>
                <a:cs typeface="Times New Roman" panose="02020603050405020304" pitchFamily="18" charset="0"/>
              </a:rPr>
              <a:t>x</a:t>
            </a:r>
            <a:r>
              <a:rPr kumimoji="0" lang="zh-CN" altLang="en-US" sz="2000" b="0" i="0" u="none" strike="noStrike" cap="none" normalizeH="0" baseline="0" dirty="0">
                <a:ln>
                  <a:noFill/>
                </a:ln>
                <a:solidFill>
                  <a:srgbClr val="4D4D4D"/>
                </a:solidFill>
                <a:effectLst/>
                <a:latin typeface="微软雅黑" panose="020B0503020204020204" pitchFamily="34" charset="-122"/>
                <a:ea typeface="微软雅黑" panose="020B0503020204020204" pitchFamily="34" charset="-122"/>
                <a:cs typeface="Times New Roman" panose="02020603050405020304" pitchFamily="18" charset="0"/>
              </a:rPr>
              <a:t>方向上的</a:t>
            </a:r>
            <a:r>
              <a:rPr kumimoji="0" lang="en-US" altLang="zh-CN" sz="2000" b="0" i="0" u="none" strike="noStrike" cap="none" normalizeH="0" baseline="0" dirty="0">
                <a:ln>
                  <a:noFill/>
                </a:ln>
                <a:solidFill>
                  <a:srgbClr val="4D4D4D"/>
                </a:solidFill>
                <a:effectLst/>
                <a:latin typeface="微软雅黑" panose="020B0503020204020204" pitchFamily="34" charset="-122"/>
                <a:ea typeface="微软雅黑" panose="020B0503020204020204" pitchFamily="34" charset="-122"/>
                <a:cs typeface="Times New Roman" panose="02020603050405020304" pitchFamily="18" charset="0"/>
              </a:rPr>
              <a:t>ID</a:t>
            </a:r>
            <a:r>
              <a:rPr kumimoji="0" lang="zh-CN" altLang="en-US" sz="2000" b="0" i="0" u="none" strike="noStrike" cap="none" normalizeH="0" baseline="0" dirty="0">
                <a:ln>
                  <a:noFill/>
                </a:ln>
                <a:solidFill>
                  <a:srgbClr val="4D4D4D"/>
                </a:solidFill>
                <a:effectLst/>
                <a:latin typeface="微软雅黑" panose="020B0503020204020204" pitchFamily="34" charset="-122"/>
                <a:ea typeface="微软雅黑" panose="020B0503020204020204" pitchFamily="34" charset="-122"/>
                <a:cs typeface="Times New Roman" panose="02020603050405020304" pitchFamily="18" charset="0"/>
              </a:rPr>
              <a:t>，</a:t>
            </a:r>
            <a:r>
              <a:rPr kumimoji="0" lang="en-US" altLang="zh-CN" sz="2000" b="0" i="0" u="none" strike="noStrike" cap="none" normalizeH="0" baseline="0" dirty="0">
                <a:ln>
                  <a:noFill/>
                </a:ln>
                <a:solidFill>
                  <a:srgbClr val="4D4D4D"/>
                </a:solidFill>
                <a:effectLst/>
                <a:latin typeface="微软雅黑" panose="020B0503020204020204" pitchFamily="34" charset="-122"/>
                <a:ea typeface="微软雅黑" panose="020B0503020204020204" pitchFamily="34" charset="-122"/>
                <a:cs typeface="Times New Roman" panose="02020603050405020304" pitchFamily="18" charset="0"/>
              </a:rPr>
              <a:t>j</a:t>
            </a:r>
            <a:r>
              <a:rPr kumimoji="0" lang="zh-CN" altLang="en-US" sz="2000" b="0" i="0" u="none" strike="noStrike" cap="none" normalizeH="0" baseline="0" dirty="0">
                <a:ln>
                  <a:noFill/>
                </a:ln>
                <a:solidFill>
                  <a:srgbClr val="4D4D4D"/>
                </a:solidFill>
                <a:effectLst/>
                <a:latin typeface="微软雅黑" panose="020B0503020204020204" pitchFamily="34" charset="-122"/>
                <a:ea typeface="微软雅黑" panose="020B0503020204020204" pitchFamily="34" charset="-122"/>
                <a:cs typeface="Times New Roman" panose="02020603050405020304" pitchFamily="18" charset="0"/>
              </a:rPr>
              <a:t>代表</a:t>
            </a:r>
            <a:r>
              <a:rPr kumimoji="0" lang="en-US" altLang="zh-CN" sz="2000" b="0" i="0" u="none" strike="noStrike" cap="none" normalizeH="0" baseline="0" dirty="0">
                <a:ln>
                  <a:noFill/>
                </a:ln>
                <a:solidFill>
                  <a:srgbClr val="4D4D4D"/>
                </a:solidFill>
                <a:effectLst/>
                <a:latin typeface="微软雅黑" panose="020B0503020204020204" pitchFamily="34" charset="-122"/>
                <a:ea typeface="微软雅黑" panose="020B0503020204020204" pitchFamily="34" charset="-122"/>
                <a:cs typeface="Times New Roman" panose="02020603050405020304" pitchFamily="18" charset="0"/>
              </a:rPr>
              <a:t>y</a:t>
            </a:r>
            <a:r>
              <a:rPr kumimoji="0" lang="zh-CN" altLang="en-US" sz="2000" b="0" i="0" u="none" strike="noStrike" cap="none" normalizeH="0" baseline="0" dirty="0">
                <a:ln>
                  <a:noFill/>
                </a:ln>
                <a:solidFill>
                  <a:srgbClr val="4D4D4D"/>
                </a:solidFill>
                <a:effectLst/>
                <a:latin typeface="微软雅黑" panose="020B0503020204020204" pitchFamily="34" charset="-122"/>
                <a:ea typeface="微软雅黑" panose="020B0503020204020204" pitchFamily="34" charset="-122"/>
                <a:cs typeface="Times New Roman" panose="02020603050405020304" pitchFamily="18" charset="0"/>
              </a:rPr>
              <a:t>方向上的</a:t>
            </a:r>
            <a:r>
              <a:rPr kumimoji="0" lang="en-US" altLang="zh-CN" sz="2000" b="0" i="0" u="none" strike="noStrike" cap="none" normalizeH="0" baseline="0" dirty="0">
                <a:ln>
                  <a:noFill/>
                </a:ln>
                <a:solidFill>
                  <a:srgbClr val="4D4D4D"/>
                </a:solidFill>
                <a:effectLst/>
                <a:latin typeface="微软雅黑" panose="020B0503020204020204" pitchFamily="34" charset="-122"/>
                <a:ea typeface="微软雅黑" panose="020B0503020204020204" pitchFamily="34" charset="-122"/>
                <a:cs typeface="Times New Roman" panose="02020603050405020304" pitchFamily="18" charset="0"/>
              </a:rPr>
              <a:t>ID</a:t>
            </a:r>
            <a:r>
              <a:rPr kumimoji="0" lang="zh-CN" altLang="en-US" sz="2000" b="0" i="0" u="none" strike="noStrike" cap="none" normalizeH="0" baseline="0" dirty="0">
                <a:ln>
                  <a:noFill/>
                </a:ln>
                <a:solidFill>
                  <a:srgbClr val="4D4D4D"/>
                </a:solidFill>
                <a:effectLst/>
                <a:latin typeface="微软雅黑" panose="020B0503020204020204" pitchFamily="34" charset="-122"/>
                <a:ea typeface="微软雅黑" panose="020B0503020204020204" pitchFamily="34" charset="-122"/>
                <a:cs typeface="Times New Roman" panose="02020603050405020304" pitchFamily="18" charset="0"/>
              </a:rPr>
              <a:t>。</a:t>
            </a:r>
            <a:r>
              <a:rPr kumimoji="0" lang="en-US" altLang="zh-CN" sz="2000" b="0" i="0" u="none" strike="noStrike" cap="none" normalizeH="0" baseline="0" dirty="0" err="1">
                <a:ln>
                  <a:noFill/>
                </a:ln>
                <a:solidFill>
                  <a:srgbClr val="C7254E"/>
                </a:solidFill>
                <a:effectLst/>
                <a:latin typeface="微软雅黑" panose="020B0503020204020204" pitchFamily="34" charset="-122"/>
                <a:ea typeface="微软雅黑" panose="020B0503020204020204" pitchFamily="34" charset="-122"/>
                <a:cs typeface="宋体" panose="02010600030101010101" pitchFamily="2" charset="-122"/>
              </a:rPr>
              <a:t>blockDim</a:t>
            </a:r>
            <a:r>
              <a:rPr kumimoji="0" lang="zh-CN" altLang="en-US" sz="2000" b="0" i="0" u="none" strike="noStrike" cap="none" normalizeH="0" baseline="0" dirty="0">
                <a:ln>
                  <a:noFill/>
                </a:ln>
                <a:solidFill>
                  <a:srgbClr val="4D4D4D"/>
                </a:solidFill>
                <a:effectLst/>
                <a:latin typeface="微软雅黑" panose="020B0503020204020204" pitchFamily="34" charset="-122"/>
                <a:ea typeface="微软雅黑" panose="020B0503020204020204" pitchFamily="34" charset="-122"/>
                <a:cs typeface="Times New Roman" panose="02020603050405020304" pitchFamily="18" charset="0"/>
              </a:rPr>
              <a:t>代表当前线程块的尺寸。</a:t>
            </a:r>
            <a:endParaRPr kumimoji="0" lang="en-US" altLang="zh-CN" sz="2000" b="0" i="0" u="none" strike="noStrike" cap="none" normalizeH="0" baseline="0" dirty="0">
              <a:ln>
                <a:noFill/>
              </a:ln>
              <a:solidFill>
                <a:srgbClr val="4D4D4D"/>
              </a:solidFill>
              <a:effectLst/>
              <a:latin typeface="微软雅黑" panose="020B0503020204020204" pitchFamily="34" charset="-122"/>
              <a:ea typeface="微软雅黑" panose="020B0503020204020204" pitchFamily="34" charset="-122"/>
              <a:cs typeface="Times New Roman" panose="02020603050405020304" pitchFamily="18" charset="0"/>
            </a:endParaRPr>
          </a:p>
          <a:p>
            <a:pPr marL="0" marR="0" lvl="0" indent="254000" algn="l" defTabSz="914400" rtl="0" eaLnBrk="0" fontAlgn="base" latinLnBrk="0" hangingPunct="0">
              <a:lnSpc>
                <a:spcPct val="150000"/>
              </a:lnSpc>
              <a:spcBef>
                <a:spcPct val="0"/>
              </a:spcBef>
              <a:spcAft>
                <a:spcPct val="0"/>
              </a:spcAft>
              <a:buClrTx/>
              <a:buSzTx/>
              <a:buFontTx/>
              <a:buNone/>
            </a:pPr>
            <a:r>
              <a:rPr kumimoji="0" lang="zh-CN" altLang="en-US" sz="2000" b="0" i="0" u="none" strike="noStrike" cap="none" normalizeH="0" baseline="0" dirty="0">
                <a:ln>
                  <a:noFill/>
                </a:ln>
                <a:solidFill>
                  <a:srgbClr val="4D4D4D"/>
                </a:solidFill>
                <a:effectLst/>
                <a:latin typeface="微软雅黑" panose="020B0503020204020204" pitchFamily="34" charset="-122"/>
                <a:ea typeface="微软雅黑" panose="020B0503020204020204" pitchFamily="34" charset="-122"/>
                <a:cs typeface="Times New Roman" panose="02020603050405020304" pitchFamily="18" charset="0"/>
              </a:rPr>
              <a:t>注意：</a:t>
            </a:r>
            <a:r>
              <a:rPr kumimoji="0" lang="en-US" altLang="zh-CN" sz="2000" b="0" i="0" u="none" strike="noStrike" cap="none" normalizeH="0" baseline="0" dirty="0">
                <a:ln>
                  <a:noFill/>
                </a:ln>
                <a:solidFill>
                  <a:srgbClr val="4D4D4D"/>
                </a:solidFill>
                <a:effectLst/>
                <a:latin typeface="微软雅黑" panose="020B0503020204020204" pitchFamily="34" charset="-122"/>
                <a:ea typeface="微软雅黑" panose="020B0503020204020204" pitchFamily="34" charset="-122"/>
                <a:cs typeface="Times New Roman" panose="02020603050405020304" pitchFamily="18" charset="0"/>
              </a:rPr>
              <a:t>x</a:t>
            </a:r>
            <a:r>
              <a:rPr kumimoji="0" lang="zh-CN" altLang="en-US" sz="2000" b="0" i="0" u="none" strike="noStrike" cap="none" normalizeH="0" baseline="0" dirty="0">
                <a:ln>
                  <a:noFill/>
                </a:ln>
                <a:solidFill>
                  <a:srgbClr val="4D4D4D"/>
                </a:solidFill>
                <a:effectLst/>
                <a:latin typeface="微软雅黑" panose="020B0503020204020204" pitchFamily="34" charset="-122"/>
                <a:ea typeface="微软雅黑" panose="020B0503020204020204" pitchFamily="34" charset="-122"/>
                <a:cs typeface="Times New Roman" panose="02020603050405020304" pitchFamily="18" charset="0"/>
              </a:rPr>
              <a:t>方向为矩阵的列，</a:t>
            </a:r>
            <a:r>
              <a:rPr kumimoji="0" lang="en-US" altLang="zh-CN" sz="2000" b="0" i="0" u="none" strike="noStrike" cap="none" normalizeH="0" baseline="0" dirty="0">
                <a:ln>
                  <a:noFill/>
                </a:ln>
                <a:solidFill>
                  <a:srgbClr val="4D4D4D"/>
                </a:solidFill>
                <a:effectLst/>
                <a:latin typeface="微软雅黑" panose="020B0503020204020204" pitchFamily="34" charset="-122"/>
                <a:ea typeface="微软雅黑" panose="020B0503020204020204" pitchFamily="34" charset="-122"/>
                <a:cs typeface="Times New Roman" panose="02020603050405020304" pitchFamily="18" charset="0"/>
              </a:rPr>
              <a:t>y</a:t>
            </a:r>
            <a:r>
              <a:rPr kumimoji="0" lang="zh-CN" altLang="en-US" sz="2000" b="0" i="0" u="none" strike="noStrike" cap="none" normalizeH="0" baseline="0" dirty="0">
                <a:ln>
                  <a:noFill/>
                </a:ln>
                <a:solidFill>
                  <a:srgbClr val="4D4D4D"/>
                </a:solidFill>
                <a:effectLst/>
                <a:latin typeface="微软雅黑" panose="020B0503020204020204" pitchFamily="34" charset="-122"/>
                <a:ea typeface="微软雅黑" panose="020B0503020204020204" pitchFamily="34" charset="-122"/>
                <a:cs typeface="Times New Roman" panose="02020603050405020304" pitchFamily="18" charset="0"/>
              </a:rPr>
              <a:t>方向为矩阵的行。</a:t>
            </a:r>
            <a:endParaRPr kumimoji="0" lang="en-US" altLang="zh-CN" sz="2000" b="0" i="0" u="none" strike="noStrike" cap="none" normalizeH="0" baseline="0" dirty="0">
              <a:ln>
                <a:noFill/>
              </a:ln>
              <a:solidFill>
                <a:srgbClr val="4D4D4D"/>
              </a:solidFill>
              <a:effectLst/>
              <a:latin typeface="微软雅黑" panose="020B0503020204020204" pitchFamily="34" charset="-122"/>
              <a:ea typeface="微软雅黑" panose="020B0503020204020204" pitchFamily="34" charset="-122"/>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627086" y="954250"/>
            <a:ext cx="7802222"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627380" y="431165"/>
            <a:ext cx="3145790" cy="521970"/>
          </a:xfrm>
          <a:prstGeom prst="rect">
            <a:avLst/>
          </a:prstGeom>
        </p:spPr>
        <p:txBody>
          <a:bodyPr wrap="square">
            <a:spAutoFit/>
          </a:bodyPr>
          <a:lstStyle/>
          <a:p>
            <a:pPr algn="l"/>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2</a:t>
            </a:r>
            <a:r>
              <a:rPr lang="zh-CN" altLang="en-US"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a:t>
            </a:r>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CUDA</a:t>
            </a:r>
            <a:endParaRPr lang="zh-CN" altLang="en-US" sz="2800" b="1" dirty="0">
              <a:solidFill>
                <a:srgbClr val="0070C0"/>
              </a:solidFill>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56" name="任意多边形 55"/>
          <p:cNvSpPr/>
          <p:nvPr/>
        </p:nvSpPr>
        <p:spPr>
          <a:xfrm>
            <a:off x="4782820" y="149860"/>
            <a:ext cx="38735" cy="692150"/>
          </a:xfrm>
          <a:custGeom>
            <a:avLst/>
            <a:gdLst>
              <a:gd name="connisteX0" fmla="*/ 37323 w 38452"/>
              <a:gd name="connsiteY0" fmla="*/ 0 h 692150"/>
              <a:gd name="connisteX1" fmla="*/ 37323 w 38452"/>
              <a:gd name="connsiteY1" fmla="*/ 85090 h 692150"/>
              <a:gd name="connisteX2" fmla="*/ 37323 w 38452"/>
              <a:gd name="connsiteY2" fmla="*/ 170180 h 692150"/>
              <a:gd name="connisteX3" fmla="*/ 37323 w 38452"/>
              <a:gd name="connsiteY3" fmla="*/ 243205 h 692150"/>
              <a:gd name="connisteX4" fmla="*/ 37323 w 38452"/>
              <a:gd name="connsiteY4" fmla="*/ 315595 h 692150"/>
              <a:gd name="connisteX5" fmla="*/ 25258 w 38452"/>
              <a:gd name="connsiteY5" fmla="*/ 388620 h 692150"/>
              <a:gd name="connisteX6" fmla="*/ 25258 w 38452"/>
              <a:gd name="connsiteY6" fmla="*/ 473710 h 692150"/>
              <a:gd name="connisteX7" fmla="*/ 13193 w 38452"/>
              <a:gd name="connsiteY7" fmla="*/ 546735 h 692150"/>
              <a:gd name="connisteX8" fmla="*/ 1128 w 38452"/>
              <a:gd name="connsiteY8" fmla="*/ 619125 h 692150"/>
              <a:gd name="connisteX9" fmla="*/ 1128 w 38452"/>
              <a:gd name="connsiteY9" fmla="*/ 692150 h 69215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Lst>
            <a:rect l="l" t="t" r="r" b="b"/>
            <a:pathLst>
              <a:path w="38453" h="692150">
                <a:moveTo>
                  <a:pt x="37324" y="0"/>
                </a:moveTo>
                <a:cubicBezTo>
                  <a:pt x="37324" y="15240"/>
                  <a:pt x="37324" y="50800"/>
                  <a:pt x="37324" y="85090"/>
                </a:cubicBezTo>
                <a:cubicBezTo>
                  <a:pt x="37324" y="119380"/>
                  <a:pt x="37324" y="138430"/>
                  <a:pt x="37324" y="170180"/>
                </a:cubicBezTo>
                <a:cubicBezTo>
                  <a:pt x="37324" y="201930"/>
                  <a:pt x="37324" y="213995"/>
                  <a:pt x="37324" y="243205"/>
                </a:cubicBezTo>
                <a:cubicBezTo>
                  <a:pt x="37324" y="272415"/>
                  <a:pt x="39864" y="286385"/>
                  <a:pt x="37324" y="315595"/>
                </a:cubicBezTo>
                <a:cubicBezTo>
                  <a:pt x="34784" y="344805"/>
                  <a:pt x="27799" y="356870"/>
                  <a:pt x="25259" y="388620"/>
                </a:cubicBezTo>
                <a:cubicBezTo>
                  <a:pt x="22719" y="420370"/>
                  <a:pt x="27799" y="441960"/>
                  <a:pt x="25259" y="473710"/>
                </a:cubicBezTo>
                <a:cubicBezTo>
                  <a:pt x="22719" y="505460"/>
                  <a:pt x="18274" y="517525"/>
                  <a:pt x="13194" y="546735"/>
                </a:cubicBezTo>
                <a:cubicBezTo>
                  <a:pt x="8114" y="575945"/>
                  <a:pt x="3669" y="589915"/>
                  <a:pt x="1129" y="619125"/>
                </a:cubicBezTo>
                <a:cubicBezTo>
                  <a:pt x="-1411" y="648335"/>
                  <a:pt x="1129" y="678815"/>
                  <a:pt x="1129" y="69215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519510" y="953135"/>
            <a:ext cx="10158550" cy="1515223"/>
          </a:xfrm>
          <a:prstGeom prst="rect">
            <a:avLst/>
          </a:prstGeom>
          <a:noFill/>
        </p:spPr>
        <p:txBody>
          <a:bodyPr wrap="none" rtlCol="0" anchor="ctr">
            <a:spAutoFit/>
          </a:bodyPr>
          <a:lstStyle/>
          <a:p>
            <a:pPr>
              <a:lnSpc>
                <a:spcPct val="150000"/>
              </a:lnSpc>
            </a:pPr>
            <a:r>
              <a:rPr lang="zh-CN" altLang="zh-CN" b="1" dirty="0"/>
              <a:t> </a:t>
            </a:r>
            <a:r>
              <a:rPr lang="en-US" altLang="zh-CN" sz="2400" b="1" dirty="0">
                <a:latin typeface="微软雅黑" panose="020B0503020204020204" pitchFamily="34" charset="-122"/>
                <a:ea typeface="微软雅黑" panose="020B0503020204020204" pitchFamily="34" charset="-122"/>
              </a:rPr>
              <a:t>2.7</a:t>
            </a:r>
            <a:r>
              <a:rPr lang="zh-CN" altLang="en-US" sz="2400" b="1" dirty="0">
                <a:latin typeface="微软雅黑" panose="020B0503020204020204" pitchFamily="34" charset="-122"/>
                <a:ea typeface="微软雅黑" panose="020B0503020204020204" pitchFamily="34" charset="-122"/>
              </a:rPr>
              <a:t> </a:t>
            </a:r>
            <a:r>
              <a:rPr lang="zh-CN" altLang="zh-CN" sz="2400" b="1" dirty="0">
                <a:latin typeface="微软雅黑" panose="020B0503020204020204" pitchFamily="34" charset="-122"/>
                <a:ea typeface="微软雅黑" panose="020B0503020204020204" pitchFamily="34" charset="-122"/>
              </a:rPr>
              <a:t>内存层级</a:t>
            </a:r>
            <a:endParaRPr lang="zh-CN" altLang="zh-CN" sz="2400" b="1" dirty="0">
              <a:latin typeface="微软雅黑" panose="020B0503020204020204" pitchFamily="34" charset="-122"/>
              <a:ea typeface="微软雅黑" panose="020B0503020204020204" pitchFamily="34" charset="-122"/>
            </a:endParaRPr>
          </a:p>
          <a:p>
            <a:pPr>
              <a:lnSpc>
                <a:spcPct val="150000"/>
              </a:lnSpc>
            </a:pPr>
            <a:r>
              <a:rPr lang="zh-CN" altLang="en-US" sz="2000" dirty="0">
                <a:latin typeface="微软雅黑" panose="020B0503020204020204" pitchFamily="34" charset="-122"/>
                <a:ea typeface="微软雅黑" panose="020B0503020204020204" pitchFamily="34" charset="-122"/>
              </a:rPr>
              <a:t>       </a:t>
            </a:r>
            <a:r>
              <a:rPr lang="zh-CN" altLang="zh-CN" sz="2000" dirty="0">
                <a:latin typeface="微软雅黑" panose="020B0503020204020204" pitchFamily="34" charset="-122"/>
                <a:ea typeface="微软雅黑" panose="020B0503020204020204" pitchFamily="34" charset="-122"/>
              </a:rPr>
              <a:t>同</a:t>
            </a:r>
            <a:r>
              <a:rPr lang="en-US" altLang="zh-CN" sz="2000" dirty="0">
                <a:latin typeface="微软雅黑" panose="020B0503020204020204" pitchFamily="34" charset="-122"/>
                <a:ea typeface="微软雅黑" panose="020B0503020204020204" pitchFamily="34" charset="-122"/>
              </a:rPr>
              <a:t>CPU</a:t>
            </a:r>
            <a:r>
              <a:rPr lang="zh-CN" altLang="zh-CN" sz="2000" dirty="0">
                <a:latin typeface="微软雅黑" panose="020B0503020204020204" pitchFamily="34" charset="-122"/>
                <a:ea typeface="微软雅黑" panose="020B0503020204020204" pitchFamily="34" charset="-122"/>
              </a:rPr>
              <a:t>一样，</a:t>
            </a:r>
            <a:r>
              <a:rPr lang="en-US" altLang="zh-CN" sz="2000" dirty="0">
                <a:latin typeface="微软雅黑" panose="020B0503020204020204" pitchFamily="34" charset="-122"/>
                <a:ea typeface="微软雅黑" panose="020B0503020204020204" pitchFamily="34" charset="-122"/>
              </a:rPr>
              <a:t>GPU</a:t>
            </a:r>
            <a:r>
              <a:rPr lang="zh-CN" altLang="zh-CN" sz="2000" dirty="0">
                <a:latin typeface="微软雅黑" panose="020B0503020204020204" pitchFamily="34" charset="-122"/>
                <a:ea typeface="微软雅黑" panose="020B0503020204020204" pitchFamily="34" charset="-122"/>
              </a:rPr>
              <a:t>也有不同层级的内存。越靠近核心的内存速度越快，但容量越小；</a:t>
            </a:r>
            <a:endParaRPr lang="en-US" altLang="zh-CN" sz="2000" dirty="0">
              <a:latin typeface="微软雅黑" panose="020B0503020204020204" pitchFamily="34" charset="-122"/>
              <a:ea typeface="微软雅黑" panose="020B0503020204020204" pitchFamily="34" charset="-122"/>
            </a:endParaRPr>
          </a:p>
          <a:p>
            <a:pPr>
              <a:lnSpc>
                <a:spcPct val="150000"/>
              </a:lnSpc>
            </a:pPr>
            <a:r>
              <a:rPr lang="zh-CN" altLang="zh-CN" sz="2000" dirty="0">
                <a:latin typeface="微软雅黑" panose="020B0503020204020204" pitchFamily="34" charset="-122"/>
                <a:ea typeface="微软雅黑" panose="020B0503020204020204" pitchFamily="34" charset="-122"/>
              </a:rPr>
              <a:t>反之，越远离核心的内存速度越慢，但容量较大。 </a:t>
            </a:r>
            <a:endParaRPr kumimoji="1" lang="zh-CN" altLang="en-US"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6" name="Rectangle 3"/>
          <p:cNvSpPr>
            <a:spLocks noChangeArrowheads="1"/>
          </p:cNvSpPr>
          <p:nvPr/>
        </p:nvSpPr>
        <p:spPr bwMode="auto">
          <a:xfrm>
            <a:off x="968187" y="2579482"/>
            <a:ext cx="2741611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pic>
        <p:nvPicPr>
          <p:cNvPr id="8194" name="Picture 2"/>
          <p:cNvPicPr>
            <a:picLocks noChangeAspect="1" noChangeArrowheads="1"/>
          </p:cNvPicPr>
          <p:nvPr/>
        </p:nvPicPr>
        <p:blipFill>
          <a:blip r:embed="rId1" r:link="rId2">
            <a:extLst>
              <a:ext uri="{28A0092B-C50C-407E-A947-70E740481C1C}">
                <a14:useLocalDpi xmlns:a14="http://schemas.microsoft.com/office/drawing/2010/main" val="0"/>
              </a:ext>
            </a:extLst>
          </a:blip>
          <a:srcRect/>
          <a:stretch>
            <a:fillRect/>
          </a:stretch>
        </p:blipFill>
        <p:spPr bwMode="auto">
          <a:xfrm>
            <a:off x="968187" y="2468358"/>
            <a:ext cx="9133243" cy="405471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627086" y="954250"/>
            <a:ext cx="7802222"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627380" y="431165"/>
            <a:ext cx="3145790" cy="521970"/>
          </a:xfrm>
          <a:prstGeom prst="rect">
            <a:avLst/>
          </a:prstGeom>
        </p:spPr>
        <p:txBody>
          <a:bodyPr wrap="square">
            <a:spAutoFit/>
          </a:bodyPr>
          <a:lstStyle/>
          <a:p>
            <a:pPr algn="l"/>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2</a:t>
            </a:r>
            <a:r>
              <a:rPr lang="zh-CN" altLang="en-US"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a:t>
            </a:r>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CUDA</a:t>
            </a:r>
            <a:endParaRPr lang="zh-CN" altLang="en-US" sz="2800" b="1" dirty="0">
              <a:solidFill>
                <a:srgbClr val="0070C0"/>
              </a:solidFill>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56" name="任意多边形 55"/>
          <p:cNvSpPr/>
          <p:nvPr/>
        </p:nvSpPr>
        <p:spPr>
          <a:xfrm>
            <a:off x="4782820" y="149860"/>
            <a:ext cx="38735" cy="692150"/>
          </a:xfrm>
          <a:custGeom>
            <a:avLst/>
            <a:gdLst>
              <a:gd name="connisteX0" fmla="*/ 37323 w 38452"/>
              <a:gd name="connsiteY0" fmla="*/ 0 h 692150"/>
              <a:gd name="connisteX1" fmla="*/ 37323 w 38452"/>
              <a:gd name="connsiteY1" fmla="*/ 85090 h 692150"/>
              <a:gd name="connisteX2" fmla="*/ 37323 w 38452"/>
              <a:gd name="connsiteY2" fmla="*/ 170180 h 692150"/>
              <a:gd name="connisteX3" fmla="*/ 37323 w 38452"/>
              <a:gd name="connsiteY3" fmla="*/ 243205 h 692150"/>
              <a:gd name="connisteX4" fmla="*/ 37323 w 38452"/>
              <a:gd name="connsiteY4" fmla="*/ 315595 h 692150"/>
              <a:gd name="connisteX5" fmla="*/ 25258 w 38452"/>
              <a:gd name="connsiteY5" fmla="*/ 388620 h 692150"/>
              <a:gd name="connisteX6" fmla="*/ 25258 w 38452"/>
              <a:gd name="connsiteY6" fmla="*/ 473710 h 692150"/>
              <a:gd name="connisteX7" fmla="*/ 13193 w 38452"/>
              <a:gd name="connsiteY7" fmla="*/ 546735 h 692150"/>
              <a:gd name="connisteX8" fmla="*/ 1128 w 38452"/>
              <a:gd name="connsiteY8" fmla="*/ 619125 h 692150"/>
              <a:gd name="connisteX9" fmla="*/ 1128 w 38452"/>
              <a:gd name="connsiteY9" fmla="*/ 692150 h 69215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Lst>
            <a:rect l="l" t="t" r="r" b="b"/>
            <a:pathLst>
              <a:path w="38453" h="692150">
                <a:moveTo>
                  <a:pt x="37324" y="0"/>
                </a:moveTo>
                <a:cubicBezTo>
                  <a:pt x="37324" y="15240"/>
                  <a:pt x="37324" y="50800"/>
                  <a:pt x="37324" y="85090"/>
                </a:cubicBezTo>
                <a:cubicBezTo>
                  <a:pt x="37324" y="119380"/>
                  <a:pt x="37324" y="138430"/>
                  <a:pt x="37324" y="170180"/>
                </a:cubicBezTo>
                <a:cubicBezTo>
                  <a:pt x="37324" y="201930"/>
                  <a:pt x="37324" y="213995"/>
                  <a:pt x="37324" y="243205"/>
                </a:cubicBezTo>
                <a:cubicBezTo>
                  <a:pt x="37324" y="272415"/>
                  <a:pt x="39864" y="286385"/>
                  <a:pt x="37324" y="315595"/>
                </a:cubicBezTo>
                <a:cubicBezTo>
                  <a:pt x="34784" y="344805"/>
                  <a:pt x="27799" y="356870"/>
                  <a:pt x="25259" y="388620"/>
                </a:cubicBezTo>
                <a:cubicBezTo>
                  <a:pt x="22719" y="420370"/>
                  <a:pt x="27799" y="441960"/>
                  <a:pt x="25259" y="473710"/>
                </a:cubicBezTo>
                <a:cubicBezTo>
                  <a:pt x="22719" y="505460"/>
                  <a:pt x="18274" y="517525"/>
                  <a:pt x="13194" y="546735"/>
                </a:cubicBezTo>
                <a:cubicBezTo>
                  <a:pt x="8114" y="575945"/>
                  <a:pt x="3669" y="589915"/>
                  <a:pt x="1129" y="619125"/>
                </a:cubicBezTo>
                <a:cubicBezTo>
                  <a:pt x="-1411" y="648335"/>
                  <a:pt x="1129" y="678815"/>
                  <a:pt x="1129" y="69215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p:nvSpPr>
        <p:spPr>
          <a:xfrm>
            <a:off x="627086" y="1310626"/>
            <a:ext cx="10305826" cy="5116209"/>
          </a:xfrm>
          <a:prstGeom prst="rect">
            <a:avLst/>
          </a:prstGeom>
          <a:noFill/>
        </p:spPr>
        <p:txBody>
          <a:bodyPr wrap="square" rtlCol="0" anchor="ctr">
            <a:spAutoFit/>
          </a:bodyPr>
          <a:lstStyle/>
          <a:p>
            <a:pPr>
              <a:lnSpc>
                <a:spcPct val="150000"/>
              </a:lnSpc>
            </a:pPr>
            <a:r>
              <a:rPr lang="en-US" altLang="zh-CN" sz="2000" dirty="0">
                <a:latin typeface="微软雅黑" panose="020B0503020204020204" pitchFamily="34" charset="-122"/>
                <a:ea typeface="微软雅黑" panose="020B0503020204020204" pitchFamily="34" charset="-122"/>
              </a:rPr>
              <a:t>1</a:t>
            </a:r>
            <a:r>
              <a:rPr lang="zh-CN" altLang="zh-CN" sz="2000" dirty="0">
                <a:latin typeface="微软雅黑" panose="020B0503020204020204" pitchFamily="34" charset="-122"/>
                <a:ea typeface="微软雅黑" panose="020B0503020204020204" pitchFamily="34" charset="-122"/>
              </a:rPr>
              <a:t>）</a:t>
            </a:r>
            <a:r>
              <a:rPr lang="zh-CN" altLang="zh-CN" sz="2000" b="1" dirty="0">
                <a:solidFill>
                  <a:srgbClr val="C00000"/>
                </a:solidFill>
                <a:latin typeface="微软雅黑" panose="020B0503020204020204" pitchFamily="34" charset="-122"/>
                <a:ea typeface="微软雅黑" panose="020B0503020204020204" pitchFamily="34" charset="-122"/>
              </a:rPr>
              <a:t>主机端内存</a:t>
            </a:r>
            <a:r>
              <a:rPr lang="en-US" altLang="zh-CN" sz="2000" b="1" dirty="0">
                <a:solidFill>
                  <a:srgbClr val="C00000"/>
                </a:solidFill>
                <a:latin typeface="微软雅黑" panose="020B0503020204020204" pitchFamily="34" charset="-122"/>
                <a:ea typeface="微软雅黑" panose="020B0503020204020204" pitchFamily="34" charset="-122"/>
              </a:rPr>
              <a:t>(host memory)</a:t>
            </a:r>
            <a:endParaRPr lang="en-US" altLang="zh-CN" sz="2000" b="1" dirty="0">
              <a:solidFill>
                <a:srgbClr val="C00000"/>
              </a:solidFill>
              <a:latin typeface="微软雅黑" panose="020B0503020204020204" pitchFamily="34" charset="-122"/>
              <a:ea typeface="微软雅黑" panose="020B0503020204020204" pitchFamily="34" charset="-122"/>
            </a:endParaRPr>
          </a:p>
          <a:p>
            <a:pPr>
              <a:lnSpc>
                <a:spcPct val="150000"/>
              </a:lnSpc>
            </a:pPr>
            <a:r>
              <a:rPr lang="zh-CN" altLang="en-US" sz="2000" b="1" dirty="0">
                <a:solidFill>
                  <a:srgbClr val="C00000"/>
                </a:solidFill>
                <a:latin typeface="微软雅黑" panose="020B0503020204020204" pitchFamily="34" charset="-122"/>
                <a:ea typeface="微软雅黑" panose="020B0503020204020204" pitchFamily="34" charset="-122"/>
              </a:rPr>
              <a:t>      </a:t>
            </a:r>
            <a:r>
              <a:rPr lang="zh-CN" altLang="zh-CN" sz="2000" dirty="0">
                <a:latin typeface="微软雅黑" panose="020B0503020204020204" pitchFamily="34" charset="-122"/>
                <a:ea typeface="微软雅黑" panose="020B0503020204020204" pitchFamily="34" charset="-122"/>
              </a:rPr>
              <a:t>指的就是我们常说的内存</a:t>
            </a:r>
            <a:r>
              <a:rPr lang="zh-CN" altLang="en-US" sz="2000" dirty="0">
                <a:latin typeface="微软雅黑" panose="020B0503020204020204" pitchFamily="34" charset="-122"/>
                <a:ea typeface="微软雅黑" panose="020B0503020204020204" pitchFamily="34" charset="-122"/>
              </a:rPr>
              <a:t>，</a:t>
            </a:r>
            <a:r>
              <a:rPr lang="zh-CN" altLang="zh-CN" sz="2000" dirty="0">
                <a:latin typeface="微软雅黑" panose="020B0503020204020204" pitchFamily="34" charset="-122"/>
                <a:ea typeface="微软雅黑" panose="020B0503020204020204" pitchFamily="34" charset="-122"/>
              </a:rPr>
              <a:t>一般主机端内存通过</a:t>
            </a:r>
            <a:r>
              <a:rPr lang="en-US" altLang="zh-CN" sz="2000" dirty="0">
                <a:latin typeface="微软雅黑" panose="020B0503020204020204" pitchFamily="34" charset="-122"/>
                <a:ea typeface="微软雅黑" panose="020B0503020204020204" pitchFamily="34" charset="-122"/>
              </a:rPr>
              <a:t>PCI-E</a:t>
            </a:r>
            <a:r>
              <a:rPr lang="zh-CN" altLang="zh-CN" sz="2000" dirty="0">
                <a:latin typeface="微软雅黑" panose="020B0503020204020204" pitchFamily="34" charset="-122"/>
                <a:ea typeface="微软雅黑" panose="020B0503020204020204" pitchFamily="34" charset="-122"/>
              </a:rPr>
              <a:t>总线与设备端内存交换数据。数据交换的速度等于</a:t>
            </a:r>
            <a:r>
              <a:rPr lang="en-US" altLang="zh-CN" sz="2000" dirty="0">
                <a:latin typeface="微软雅黑" panose="020B0503020204020204" pitchFamily="34" charset="-122"/>
                <a:ea typeface="微软雅黑" panose="020B0503020204020204" pitchFamily="34" charset="-122"/>
              </a:rPr>
              <a:t>PCI-E</a:t>
            </a:r>
            <a:r>
              <a:rPr lang="zh-CN" altLang="zh-CN" sz="2000" dirty="0">
                <a:latin typeface="微软雅黑" panose="020B0503020204020204" pitchFamily="34" charset="-122"/>
                <a:ea typeface="微软雅黑" panose="020B0503020204020204" pitchFamily="34" charset="-122"/>
              </a:rPr>
              <a:t>总线的速度。</a:t>
            </a:r>
            <a:endParaRPr lang="zh-CN" altLang="zh-CN" sz="2000" dirty="0">
              <a:latin typeface="微软雅黑" panose="020B0503020204020204" pitchFamily="34" charset="-122"/>
              <a:ea typeface="微软雅黑" panose="020B0503020204020204" pitchFamily="34" charset="-122"/>
            </a:endParaRPr>
          </a:p>
          <a:p>
            <a:pPr>
              <a:lnSpc>
                <a:spcPct val="150000"/>
              </a:lnSpc>
            </a:pPr>
            <a:r>
              <a:rPr lang="en-US" altLang="zh-CN" sz="2000" dirty="0">
                <a:latin typeface="微软雅黑" panose="020B0503020204020204" pitchFamily="34" charset="-122"/>
                <a:ea typeface="微软雅黑" panose="020B0503020204020204" pitchFamily="34" charset="-122"/>
              </a:rPr>
              <a:t>2</a:t>
            </a:r>
            <a:r>
              <a:rPr lang="zh-CN" altLang="zh-CN" sz="2000" dirty="0">
                <a:latin typeface="微软雅黑" panose="020B0503020204020204" pitchFamily="34" charset="-122"/>
                <a:ea typeface="微软雅黑" panose="020B0503020204020204" pitchFamily="34" charset="-122"/>
              </a:rPr>
              <a:t>）</a:t>
            </a:r>
            <a:r>
              <a:rPr lang="en-US" altLang="zh-CN" sz="2000" b="1" dirty="0">
                <a:solidFill>
                  <a:srgbClr val="C00000"/>
                </a:solidFill>
                <a:latin typeface="微软雅黑" panose="020B0503020204020204" pitchFamily="34" charset="-122"/>
                <a:ea typeface="微软雅黑" panose="020B0503020204020204" pitchFamily="34" charset="-122"/>
              </a:rPr>
              <a:t>GPU</a:t>
            </a:r>
            <a:r>
              <a:rPr lang="zh-CN" altLang="en-US" sz="2000" b="1" dirty="0">
                <a:solidFill>
                  <a:srgbClr val="C00000"/>
                </a:solidFill>
                <a:latin typeface="微软雅黑" panose="020B0503020204020204" pitchFamily="34" charset="-122"/>
                <a:ea typeface="微软雅黑" panose="020B0503020204020204" pitchFamily="34" charset="-122"/>
              </a:rPr>
              <a:t>的</a:t>
            </a:r>
            <a:r>
              <a:rPr lang="zh-CN" altLang="zh-CN" sz="2000" b="1" dirty="0">
                <a:solidFill>
                  <a:srgbClr val="C00000"/>
                </a:solidFill>
                <a:latin typeface="微软雅黑" panose="020B0503020204020204" pitchFamily="34" charset="-122"/>
                <a:ea typeface="微软雅黑" panose="020B0503020204020204" pitchFamily="34" charset="-122"/>
              </a:rPr>
              <a:t>全局内存</a:t>
            </a:r>
            <a:r>
              <a:rPr lang="en-US" altLang="zh-CN" sz="2000" b="1" dirty="0">
                <a:solidFill>
                  <a:srgbClr val="C00000"/>
                </a:solidFill>
                <a:latin typeface="微软雅黑" panose="020B0503020204020204" pitchFamily="34" charset="-122"/>
                <a:ea typeface="微软雅黑" panose="020B0503020204020204" pitchFamily="34" charset="-122"/>
              </a:rPr>
              <a:t>(global memory)</a:t>
            </a:r>
            <a:r>
              <a:rPr lang="en-US" altLang="zh-CN" sz="2000" dirty="0">
                <a:solidFill>
                  <a:srgbClr val="C00000"/>
                </a:solidFill>
                <a:latin typeface="微软雅黑" panose="020B0503020204020204" pitchFamily="34" charset="-122"/>
                <a:ea typeface="微软雅黑" panose="020B0503020204020204" pitchFamily="34" charset="-122"/>
              </a:rPr>
              <a:t> </a:t>
            </a:r>
            <a:r>
              <a:rPr lang="zh-CN" altLang="zh-CN" sz="2000" dirty="0">
                <a:solidFill>
                  <a:srgbClr val="C00000"/>
                </a:solidFill>
                <a:latin typeface="微软雅黑" panose="020B0503020204020204" pitchFamily="34" charset="-122"/>
                <a:ea typeface="微软雅黑" panose="020B0503020204020204" pitchFamily="34" charset="-122"/>
              </a:rPr>
              <a:t>、</a:t>
            </a:r>
            <a:r>
              <a:rPr lang="zh-CN" altLang="zh-CN" sz="2000" b="1" dirty="0">
                <a:solidFill>
                  <a:srgbClr val="C00000"/>
                </a:solidFill>
                <a:latin typeface="微软雅黑" panose="020B0503020204020204" pitchFamily="34" charset="-122"/>
                <a:ea typeface="微软雅黑" panose="020B0503020204020204" pitchFamily="34" charset="-122"/>
              </a:rPr>
              <a:t>常量内存</a:t>
            </a:r>
            <a:r>
              <a:rPr lang="en-US" altLang="zh-CN" sz="2000" b="1" dirty="0">
                <a:solidFill>
                  <a:srgbClr val="C00000"/>
                </a:solidFill>
                <a:latin typeface="微软雅黑" panose="020B0503020204020204" pitchFamily="34" charset="-122"/>
                <a:ea typeface="微软雅黑" panose="020B0503020204020204" pitchFamily="34" charset="-122"/>
              </a:rPr>
              <a:t>(constant memory)</a:t>
            </a:r>
            <a:r>
              <a:rPr lang="zh-CN" altLang="zh-CN" sz="2000" b="1" dirty="0">
                <a:solidFill>
                  <a:srgbClr val="C00000"/>
                </a:solidFill>
                <a:latin typeface="微软雅黑" panose="020B0503020204020204" pitchFamily="34" charset="-122"/>
                <a:ea typeface="微软雅黑" panose="020B0503020204020204" pitchFamily="34" charset="-122"/>
              </a:rPr>
              <a:t>、纹理内存</a:t>
            </a:r>
            <a:r>
              <a:rPr lang="en-US" altLang="zh-CN" sz="2000" b="1" dirty="0">
                <a:solidFill>
                  <a:srgbClr val="C00000"/>
                </a:solidFill>
                <a:latin typeface="微软雅黑" panose="020B0503020204020204" pitchFamily="34" charset="-122"/>
                <a:ea typeface="微软雅黑" panose="020B0503020204020204" pitchFamily="34" charset="-122"/>
              </a:rPr>
              <a:t>(texture memory)</a:t>
            </a:r>
            <a:r>
              <a:rPr lang="zh-CN" altLang="zh-CN" sz="2000" b="1" dirty="0">
                <a:solidFill>
                  <a:srgbClr val="C00000"/>
                </a:solidFill>
                <a:latin typeface="微软雅黑" panose="020B0503020204020204" pitchFamily="34" charset="-122"/>
                <a:ea typeface="微软雅黑" panose="020B0503020204020204" pitchFamily="34" charset="-122"/>
              </a:rPr>
              <a:t>、本地内存</a:t>
            </a:r>
            <a:r>
              <a:rPr lang="en-US" altLang="zh-CN" sz="2000" b="1" dirty="0">
                <a:solidFill>
                  <a:srgbClr val="C00000"/>
                </a:solidFill>
                <a:latin typeface="微软雅黑" panose="020B0503020204020204" pitchFamily="34" charset="-122"/>
                <a:ea typeface="微软雅黑" panose="020B0503020204020204" pitchFamily="34" charset="-122"/>
              </a:rPr>
              <a:t>(local memory)</a:t>
            </a:r>
            <a:r>
              <a:rPr lang="zh-CN" altLang="zh-CN" sz="2000" dirty="0">
                <a:latin typeface="微软雅黑" panose="020B0503020204020204" pitchFamily="34" charset="-122"/>
                <a:ea typeface="微软雅黑" panose="020B0503020204020204" pitchFamily="34" charset="-122"/>
              </a:rPr>
              <a:t>。</a:t>
            </a:r>
            <a:endParaRPr lang="en-US" altLang="zh-CN" sz="2000" dirty="0">
              <a:latin typeface="微软雅黑" panose="020B0503020204020204" pitchFamily="34" charset="-122"/>
              <a:ea typeface="微软雅黑" panose="020B0503020204020204" pitchFamily="34" charset="-122"/>
            </a:endParaRPr>
          </a:p>
          <a:p>
            <a:pPr>
              <a:lnSpc>
                <a:spcPct val="150000"/>
              </a:lnSpc>
            </a:pPr>
            <a:r>
              <a:rPr lang="zh-CN" altLang="en-US" sz="2000" dirty="0">
                <a:latin typeface="微软雅黑" panose="020B0503020204020204" pitchFamily="34" charset="-122"/>
                <a:ea typeface="微软雅黑" panose="020B0503020204020204" pitchFamily="34" charset="-122"/>
              </a:rPr>
              <a:t>      </a:t>
            </a:r>
            <a:r>
              <a:rPr lang="zh-CN" altLang="zh-CN" sz="2000" dirty="0">
                <a:latin typeface="微软雅黑" panose="020B0503020204020204" pitchFamily="34" charset="-122"/>
                <a:ea typeface="微软雅黑" panose="020B0503020204020204" pitchFamily="34" charset="-122"/>
              </a:rPr>
              <a:t>都位于</a:t>
            </a:r>
            <a:r>
              <a:rPr lang="en-US" altLang="zh-CN" sz="2000" dirty="0">
                <a:latin typeface="微软雅黑" panose="020B0503020204020204" pitchFamily="34" charset="-122"/>
                <a:ea typeface="微软雅黑" panose="020B0503020204020204" pitchFamily="34" charset="-122"/>
              </a:rPr>
              <a:t>GPU</a:t>
            </a:r>
            <a:r>
              <a:rPr lang="zh-CN" altLang="zh-CN" sz="2000" dirty="0">
                <a:latin typeface="微软雅黑" panose="020B0503020204020204" pitchFamily="34" charset="-122"/>
                <a:ea typeface="微软雅黑" panose="020B0503020204020204" pitchFamily="34" charset="-122"/>
              </a:rPr>
              <a:t>板上，但不在片内。因此速度相对片内内存较慢。常量内存和纹理内存对于</a:t>
            </a:r>
            <a:r>
              <a:rPr lang="en-US" altLang="zh-CN" sz="2000" dirty="0">
                <a:latin typeface="微软雅黑" panose="020B0503020204020204" pitchFamily="34" charset="-122"/>
                <a:ea typeface="微软雅黑" panose="020B0503020204020204" pitchFamily="34" charset="-122"/>
              </a:rPr>
              <a:t>GPU</a:t>
            </a:r>
            <a:r>
              <a:rPr lang="zh-CN" altLang="zh-CN" sz="2000" dirty="0">
                <a:latin typeface="微软雅黑" panose="020B0503020204020204" pitchFamily="34" charset="-122"/>
                <a:ea typeface="微软雅黑" panose="020B0503020204020204" pitchFamily="34" charset="-122"/>
              </a:rPr>
              <a:t>来说是只读的。</a:t>
            </a:r>
            <a:endParaRPr lang="zh-CN" altLang="zh-CN" sz="2000" dirty="0">
              <a:latin typeface="微软雅黑" panose="020B0503020204020204" pitchFamily="34" charset="-122"/>
              <a:ea typeface="微软雅黑" panose="020B0503020204020204" pitchFamily="34" charset="-122"/>
            </a:endParaRPr>
          </a:p>
          <a:p>
            <a:pPr>
              <a:lnSpc>
                <a:spcPct val="150000"/>
              </a:lnSpc>
            </a:pPr>
            <a:r>
              <a:rPr lang="en-US" altLang="zh-CN" sz="2000" dirty="0">
                <a:latin typeface="微软雅黑" panose="020B0503020204020204" pitchFamily="34" charset="-122"/>
                <a:ea typeface="微软雅黑" panose="020B0503020204020204" pitchFamily="34" charset="-122"/>
              </a:rPr>
              <a:t>3</a:t>
            </a:r>
            <a:r>
              <a:rPr lang="zh-CN" altLang="zh-CN" sz="2000" dirty="0">
                <a:latin typeface="微软雅黑" panose="020B0503020204020204" pitchFamily="34" charset="-122"/>
                <a:ea typeface="微软雅黑" panose="020B0503020204020204" pitchFamily="34" charset="-122"/>
              </a:rPr>
              <a:t>）</a:t>
            </a:r>
            <a:r>
              <a:rPr lang="en-US" altLang="zh-CN" sz="2000" b="1" dirty="0">
                <a:solidFill>
                  <a:srgbClr val="C00000"/>
                </a:solidFill>
                <a:latin typeface="微软雅黑" panose="020B0503020204020204" pitchFamily="34" charset="-122"/>
                <a:ea typeface="微软雅黑" panose="020B0503020204020204" pitchFamily="34" charset="-122"/>
              </a:rPr>
              <a:t>GPU</a:t>
            </a:r>
            <a:r>
              <a:rPr lang="zh-CN" altLang="zh-CN" sz="2000" b="1" dirty="0">
                <a:solidFill>
                  <a:srgbClr val="C00000"/>
                </a:solidFill>
                <a:latin typeface="微软雅黑" panose="020B0503020204020204" pitchFamily="34" charset="-122"/>
                <a:ea typeface="微软雅黑" panose="020B0503020204020204" pitchFamily="34" charset="-122"/>
              </a:rPr>
              <a:t>上有</a:t>
            </a:r>
            <a:r>
              <a:rPr lang="en-US" altLang="zh-CN" sz="2000" b="1" dirty="0">
                <a:solidFill>
                  <a:srgbClr val="C00000"/>
                </a:solidFill>
                <a:latin typeface="微软雅黑" panose="020B0503020204020204" pitchFamily="34" charset="-122"/>
                <a:ea typeface="微软雅黑" panose="020B0503020204020204" pitchFamily="34" charset="-122"/>
              </a:rPr>
              <a:t> L2 cache</a:t>
            </a:r>
            <a:r>
              <a:rPr lang="zh-CN" altLang="zh-CN" sz="2000" b="1" dirty="0">
                <a:solidFill>
                  <a:srgbClr val="C00000"/>
                </a:solidFill>
                <a:latin typeface="微软雅黑" panose="020B0503020204020204" pitchFamily="34" charset="-122"/>
                <a:ea typeface="微软雅黑" panose="020B0503020204020204" pitchFamily="34" charset="-122"/>
              </a:rPr>
              <a:t>和</a:t>
            </a:r>
            <a:r>
              <a:rPr lang="en-US" altLang="zh-CN" sz="2000" b="1" dirty="0">
                <a:solidFill>
                  <a:srgbClr val="C00000"/>
                </a:solidFill>
                <a:latin typeface="微软雅黑" panose="020B0503020204020204" pitchFamily="34" charset="-122"/>
                <a:ea typeface="微软雅黑" panose="020B0503020204020204" pitchFamily="34" charset="-122"/>
              </a:rPr>
              <a:t> L1 </a:t>
            </a:r>
            <a:r>
              <a:rPr lang="en-US" altLang="zh-CN" sz="2000" b="1" dirty="0" err="1">
                <a:solidFill>
                  <a:srgbClr val="C00000"/>
                </a:solidFill>
                <a:latin typeface="微软雅黑" panose="020B0503020204020204" pitchFamily="34" charset="-122"/>
                <a:ea typeface="微软雅黑" panose="020B0503020204020204" pitchFamily="34" charset="-122"/>
              </a:rPr>
              <a:t>cahce</a:t>
            </a:r>
            <a:endParaRPr lang="en-US" altLang="zh-CN" sz="2000" b="1" dirty="0">
              <a:solidFill>
                <a:srgbClr val="C00000"/>
              </a:solidFill>
              <a:latin typeface="微软雅黑" panose="020B0503020204020204" pitchFamily="34" charset="-122"/>
              <a:ea typeface="微软雅黑" panose="020B0503020204020204" pitchFamily="34" charset="-122"/>
            </a:endParaRPr>
          </a:p>
          <a:p>
            <a:pPr>
              <a:lnSpc>
                <a:spcPct val="150000"/>
              </a:lnSpc>
            </a:pPr>
            <a:r>
              <a:rPr lang="zh-CN" altLang="en-US" sz="2000" b="1" dirty="0">
                <a:latin typeface="微软雅黑" panose="020B0503020204020204" pitchFamily="34" charset="-122"/>
                <a:ea typeface="微软雅黑" panose="020B0503020204020204" pitchFamily="34" charset="-122"/>
              </a:rPr>
              <a:t>      </a:t>
            </a:r>
            <a:r>
              <a:rPr lang="zh-CN" altLang="zh-CN" sz="2000" dirty="0">
                <a:latin typeface="微软雅黑" panose="020B0503020204020204" pitchFamily="34" charset="-122"/>
                <a:ea typeface="微软雅黑" panose="020B0503020204020204" pitchFamily="34" charset="-122"/>
              </a:rPr>
              <a:t>其中</a:t>
            </a:r>
            <a:r>
              <a:rPr lang="en-US" altLang="zh-CN" sz="2000" dirty="0">
                <a:latin typeface="微软雅黑" panose="020B0503020204020204" pitchFamily="34" charset="-122"/>
                <a:ea typeface="微软雅黑" panose="020B0503020204020204" pitchFamily="34" charset="-122"/>
              </a:rPr>
              <a:t>L2 cache</a:t>
            </a:r>
            <a:r>
              <a:rPr lang="zh-CN" altLang="zh-CN" sz="2000" dirty="0">
                <a:latin typeface="微软雅黑" panose="020B0503020204020204" pitchFamily="34" charset="-122"/>
                <a:ea typeface="微软雅黑" panose="020B0503020204020204" pitchFamily="34" charset="-122"/>
              </a:rPr>
              <a:t>为所有流处理器簇</a:t>
            </a:r>
            <a:r>
              <a:rPr lang="en-US" altLang="zh-CN" sz="2000" dirty="0">
                <a:latin typeface="微软雅黑" panose="020B0503020204020204" pitchFamily="34" charset="-122"/>
                <a:ea typeface="微软雅黑" panose="020B0503020204020204" pitchFamily="34" charset="-122"/>
              </a:rPr>
              <a:t>(SM)</a:t>
            </a:r>
            <a:r>
              <a:rPr lang="zh-CN" altLang="zh-CN" sz="2000" dirty="0">
                <a:latin typeface="微软雅黑" panose="020B0503020204020204" pitchFamily="34" charset="-122"/>
                <a:ea typeface="微软雅黑" panose="020B0503020204020204" pitchFamily="34" charset="-122"/>
              </a:rPr>
              <a:t>共享，而</a:t>
            </a:r>
            <a:r>
              <a:rPr lang="en-US" altLang="zh-CN" sz="2000" dirty="0">
                <a:latin typeface="微软雅黑" panose="020B0503020204020204" pitchFamily="34" charset="-122"/>
                <a:ea typeface="微软雅黑" panose="020B0503020204020204" pitchFamily="34" charset="-122"/>
              </a:rPr>
              <a:t>L1 cache</a:t>
            </a:r>
            <a:r>
              <a:rPr lang="zh-CN" altLang="zh-CN" sz="2000" dirty="0">
                <a:latin typeface="微软雅黑" panose="020B0503020204020204" pitchFamily="34" charset="-122"/>
                <a:ea typeface="微软雅黑" panose="020B0503020204020204" pitchFamily="34" charset="-122"/>
              </a:rPr>
              <a:t>为每个</a:t>
            </a:r>
            <a:r>
              <a:rPr lang="en-US" altLang="zh-CN" sz="2000" dirty="0">
                <a:latin typeface="微软雅黑" panose="020B0503020204020204" pitchFamily="34" charset="-122"/>
                <a:ea typeface="微软雅黑" panose="020B0503020204020204" pitchFamily="34" charset="-122"/>
              </a:rPr>
              <a:t>SM</a:t>
            </a:r>
            <a:r>
              <a:rPr lang="zh-CN" altLang="zh-CN" sz="2000" dirty="0">
                <a:latin typeface="微软雅黑" panose="020B0503020204020204" pitchFamily="34" charset="-122"/>
                <a:ea typeface="微软雅黑" panose="020B0503020204020204" pitchFamily="34" charset="-122"/>
              </a:rPr>
              <a:t>内部共享。这里的</a:t>
            </a:r>
            <a:r>
              <a:rPr lang="en-US" altLang="zh-CN" sz="2000" dirty="0">
                <a:latin typeface="微软雅黑" panose="020B0503020204020204" pitchFamily="34" charset="-122"/>
                <a:ea typeface="微软雅黑" panose="020B0503020204020204" pitchFamily="34" charset="-122"/>
              </a:rPr>
              <a:t>cache</a:t>
            </a:r>
            <a:r>
              <a:rPr lang="zh-CN" altLang="zh-CN" sz="2000" dirty="0">
                <a:latin typeface="微软雅黑" panose="020B0503020204020204" pitchFamily="34" charset="-122"/>
                <a:ea typeface="微软雅黑" panose="020B0503020204020204" pitchFamily="34" charset="-122"/>
              </a:rPr>
              <a:t>和</a:t>
            </a:r>
            <a:r>
              <a:rPr lang="en-US" altLang="zh-CN" sz="2000" dirty="0">
                <a:latin typeface="微软雅黑" panose="020B0503020204020204" pitchFamily="34" charset="-122"/>
                <a:ea typeface="微软雅黑" panose="020B0503020204020204" pitchFamily="34" charset="-122"/>
              </a:rPr>
              <a:t>CPU</a:t>
            </a:r>
            <a:r>
              <a:rPr lang="zh-CN" altLang="zh-CN" sz="2000" dirty="0">
                <a:latin typeface="微软雅黑" panose="020B0503020204020204" pitchFamily="34" charset="-122"/>
                <a:ea typeface="微软雅黑" panose="020B0503020204020204" pitchFamily="34" charset="-122"/>
              </a:rPr>
              <a:t>的</a:t>
            </a:r>
            <a:r>
              <a:rPr lang="en-US" altLang="zh-CN" sz="2000" dirty="0">
                <a:latin typeface="微软雅黑" panose="020B0503020204020204" pitchFamily="34" charset="-122"/>
                <a:ea typeface="微软雅黑" panose="020B0503020204020204" pitchFamily="34" charset="-122"/>
              </a:rPr>
              <a:t>cache</a:t>
            </a:r>
            <a:r>
              <a:rPr lang="zh-CN" altLang="zh-CN" sz="2000" dirty="0">
                <a:latin typeface="微软雅黑" panose="020B0503020204020204" pitchFamily="34" charset="-122"/>
                <a:ea typeface="微软雅黑" panose="020B0503020204020204" pitchFamily="34" charset="-122"/>
              </a:rPr>
              <a:t>一样，程序员无法对</a:t>
            </a:r>
            <a:r>
              <a:rPr lang="en-US" altLang="zh-CN" sz="2000" dirty="0">
                <a:latin typeface="微软雅黑" panose="020B0503020204020204" pitchFamily="34" charset="-122"/>
                <a:ea typeface="微软雅黑" panose="020B0503020204020204" pitchFamily="34" charset="-122"/>
              </a:rPr>
              <a:t>cache</a:t>
            </a:r>
            <a:r>
              <a:rPr lang="zh-CN" altLang="zh-CN" sz="2000" dirty="0">
                <a:latin typeface="微软雅黑" panose="020B0503020204020204" pitchFamily="34" charset="-122"/>
                <a:ea typeface="微软雅黑" panose="020B0503020204020204" pitchFamily="34" charset="-122"/>
              </a:rPr>
              <a:t>显式操纵。</a:t>
            </a:r>
            <a:endParaRPr lang="en-US" altLang="zh-CN" sz="2000" dirty="0">
              <a:latin typeface="微软雅黑" panose="020B0503020204020204" pitchFamily="34" charset="-122"/>
              <a:ea typeface="微软雅黑" panose="020B0503020204020204" pitchFamily="34" charset="-122"/>
            </a:endParaRPr>
          </a:p>
          <a:p>
            <a:pPr>
              <a:lnSpc>
                <a:spcPct val="150000"/>
              </a:lnSpc>
            </a:pPr>
            <a:r>
              <a:rPr lang="zh-CN" altLang="zh-CN" sz="2000" dirty="0">
                <a:latin typeface="微软雅黑" panose="020B0503020204020204" pitchFamily="34" charset="-122"/>
                <a:ea typeface="微软雅黑" panose="020B0503020204020204" pitchFamily="34" charset="-122"/>
              </a:rPr>
              <a:t> </a:t>
            </a:r>
            <a:endParaRPr kumimoji="1" lang="zh-CN" altLang="en-US"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627086" y="954250"/>
            <a:ext cx="7802222"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627380" y="431165"/>
            <a:ext cx="3145790" cy="521970"/>
          </a:xfrm>
          <a:prstGeom prst="rect">
            <a:avLst/>
          </a:prstGeom>
        </p:spPr>
        <p:txBody>
          <a:bodyPr wrap="square">
            <a:spAutoFit/>
          </a:bodyPr>
          <a:lstStyle/>
          <a:p>
            <a:pPr algn="l"/>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2</a:t>
            </a:r>
            <a:r>
              <a:rPr lang="zh-CN" altLang="en-US"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a:t>
            </a:r>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CUDA</a:t>
            </a:r>
            <a:endParaRPr lang="zh-CN" altLang="en-US" sz="2800" b="1" dirty="0">
              <a:solidFill>
                <a:srgbClr val="0070C0"/>
              </a:solidFill>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56" name="任意多边形 55"/>
          <p:cNvSpPr/>
          <p:nvPr/>
        </p:nvSpPr>
        <p:spPr>
          <a:xfrm>
            <a:off x="4782820" y="149860"/>
            <a:ext cx="38735" cy="692150"/>
          </a:xfrm>
          <a:custGeom>
            <a:avLst/>
            <a:gdLst>
              <a:gd name="connisteX0" fmla="*/ 37323 w 38452"/>
              <a:gd name="connsiteY0" fmla="*/ 0 h 692150"/>
              <a:gd name="connisteX1" fmla="*/ 37323 w 38452"/>
              <a:gd name="connsiteY1" fmla="*/ 85090 h 692150"/>
              <a:gd name="connisteX2" fmla="*/ 37323 w 38452"/>
              <a:gd name="connsiteY2" fmla="*/ 170180 h 692150"/>
              <a:gd name="connisteX3" fmla="*/ 37323 w 38452"/>
              <a:gd name="connsiteY3" fmla="*/ 243205 h 692150"/>
              <a:gd name="connisteX4" fmla="*/ 37323 w 38452"/>
              <a:gd name="connsiteY4" fmla="*/ 315595 h 692150"/>
              <a:gd name="connisteX5" fmla="*/ 25258 w 38452"/>
              <a:gd name="connsiteY5" fmla="*/ 388620 h 692150"/>
              <a:gd name="connisteX6" fmla="*/ 25258 w 38452"/>
              <a:gd name="connsiteY6" fmla="*/ 473710 h 692150"/>
              <a:gd name="connisteX7" fmla="*/ 13193 w 38452"/>
              <a:gd name="connsiteY7" fmla="*/ 546735 h 692150"/>
              <a:gd name="connisteX8" fmla="*/ 1128 w 38452"/>
              <a:gd name="connsiteY8" fmla="*/ 619125 h 692150"/>
              <a:gd name="connisteX9" fmla="*/ 1128 w 38452"/>
              <a:gd name="connsiteY9" fmla="*/ 692150 h 69215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Lst>
            <a:rect l="l" t="t" r="r" b="b"/>
            <a:pathLst>
              <a:path w="38453" h="692150">
                <a:moveTo>
                  <a:pt x="37324" y="0"/>
                </a:moveTo>
                <a:cubicBezTo>
                  <a:pt x="37324" y="15240"/>
                  <a:pt x="37324" y="50800"/>
                  <a:pt x="37324" y="85090"/>
                </a:cubicBezTo>
                <a:cubicBezTo>
                  <a:pt x="37324" y="119380"/>
                  <a:pt x="37324" y="138430"/>
                  <a:pt x="37324" y="170180"/>
                </a:cubicBezTo>
                <a:cubicBezTo>
                  <a:pt x="37324" y="201930"/>
                  <a:pt x="37324" y="213995"/>
                  <a:pt x="37324" y="243205"/>
                </a:cubicBezTo>
                <a:cubicBezTo>
                  <a:pt x="37324" y="272415"/>
                  <a:pt x="39864" y="286385"/>
                  <a:pt x="37324" y="315595"/>
                </a:cubicBezTo>
                <a:cubicBezTo>
                  <a:pt x="34784" y="344805"/>
                  <a:pt x="27799" y="356870"/>
                  <a:pt x="25259" y="388620"/>
                </a:cubicBezTo>
                <a:cubicBezTo>
                  <a:pt x="22719" y="420370"/>
                  <a:pt x="27799" y="441960"/>
                  <a:pt x="25259" y="473710"/>
                </a:cubicBezTo>
                <a:cubicBezTo>
                  <a:pt x="22719" y="505460"/>
                  <a:pt x="18274" y="517525"/>
                  <a:pt x="13194" y="546735"/>
                </a:cubicBezTo>
                <a:cubicBezTo>
                  <a:pt x="8114" y="575945"/>
                  <a:pt x="3669" y="589915"/>
                  <a:pt x="1129" y="619125"/>
                </a:cubicBezTo>
                <a:cubicBezTo>
                  <a:pt x="-1411" y="648335"/>
                  <a:pt x="1129" y="678815"/>
                  <a:pt x="1129" y="69215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p:nvSpPr>
        <p:spPr>
          <a:xfrm>
            <a:off x="567935" y="1065375"/>
            <a:ext cx="11056129" cy="5536772"/>
          </a:xfrm>
          <a:prstGeom prst="rect">
            <a:avLst/>
          </a:prstGeom>
          <a:noFill/>
        </p:spPr>
        <p:txBody>
          <a:bodyPr wrap="square" rtlCol="0" anchor="ctr">
            <a:spAutoFit/>
          </a:bodyPr>
          <a:lstStyle/>
          <a:p>
            <a:pPr>
              <a:lnSpc>
                <a:spcPct val="150000"/>
              </a:lnSpc>
            </a:pPr>
            <a:r>
              <a:rPr lang="en-US" altLang="zh-CN" sz="2000" dirty="0">
                <a:latin typeface="微软雅黑" panose="020B0503020204020204" pitchFamily="34" charset="-122"/>
                <a:ea typeface="微软雅黑" panose="020B0503020204020204" pitchFamily="34" charset="-122"/>
              </a:rPr>
              <a:t>4</a:t>
            </a:r>
            <a:r>
              <a:rPr lang="zh-CN" altLang="zh-CN" sz="2000" dirty="0">
                <a:latin typeface="微软雅黑" panose="020B0503020204020204" pitchFamily="34" charset="-122"/>
                <a:ea typeface="微软雅黑" panose="020B0503020204020204" pitchFamily="34" charset="-122"/>
              </a:rPr>
              <a:t>）</a:t>
            </a:r>
            <a:r>
              <a:rPr lang="zh-CN" altLang="zh-CN" sz="2000" b="1" dirty="0">
                <a:solidFill>
                  <a:srgbClr val="C00000"/>
                </a:solidFill>
                <a:latin typeface="微软雅黑" panose="020B0503020204020204" pitchFamily="34" charset="-122"/>
                <a:ea typeface="微软雅黑" panose="020B0503020204020204" pitchFamily="34" charset="-122"/>
              </a:rPr>
              <a:t>纹理缓存和常量缓存在</a:t>
            </a:r>
            <a:r>
              <a:rPr lang="en-US" altLang="zh-CN" sz="2000" b="1" dirty="0">
                <a:solidFill>
                  <a:srgbClr val="C00000"/>
                </a:solidFill>
                <a:latin typeface="微软雅黑" panose="020B0503020204020204" pitchFamily="34" charset="-122"/>
                <a:ea typeface="微软雅黑" panose="020B0503020204020204" pitchFamily="34" charset="-122"/>
              </a:rPr>
              <a:t>SM</a:t>
            </a:r>
            <a:r>
              <a:rPr lang="zh-CN" altLang="zh-CN" sz="2000" b="1" dirty="0">
                <a:solidFill>
                  <a:srgbClr val="C00000"/>
                </a:solidFill>
                <a:latin typeface="微软雅黑" panose="020B0503020204020204" pitchFamily="34" charset="-122"/>
                <a:ea typeface="微软雅黑" panose="020B0503020204020204" pitchFamily="34" charset="-122"/>
              </a:rPr>
              <a:t>内部共享</a:t>
            </a:r>
            <a:endParaRPr lang="en-US" altLang="zh-CN" sz="2000" b="1" dirty="0">
              <a:solidFill>
                <a:srgbClr val="C00000"/>
              </a:solidFill>
              <a:latin typeface="微软雅黑" panose="020B0503020204020204" pitchFamily="34" charset="-122"/>
              <a:ea typeface="微软雅黑" panose="020B0503020204020204" pitchFamily="34" charset="-122"/>
            </a:endParaRPr>
          </a:p>
          <a:p>
            <a:pPr>
              <a:lnSpc>
                <a:spcPct val="150000"/>
              </a:lnSpc>
            </a:pPr>
            <a:r>
              <a:rPr lang="zh-CN" altLang="en-US" sz="2000" dirty="0">
                <a:latin typeface="微软雅黑" panose="020B0503020204020204" pitchFamily="34" charset="-122"/>
                <a:ea typeface="微软雅黑" panose="020B0503020204020204" pitchFamily="34" charset="-122"/>
              </a:rPr>
              <a:t>      </a:t>
            </a:r>
            <a:r>
              <a:rPr lang="zh-CN" altLang="zh-CN" sz="2000" dirty="0">
                <a:latin typeface="微软雅黑" panose="020B0503020204020204" pitchFamily="34" charset="-122"/>
                <a:ea typeface="微软雅黑" panose="020B0503020204020204" pitchFamily="34" charset="-122"/>
              </a:rPr>
              <a:t>在早期</a:t>
            </a:r>
            <a:r>
              <a:rPr lang="en-US" altLang="zh-CN" sz="2000" dirty="0">
                <a:latin typeface="微软雅黑" panose="020B0503020204020204" pitchFamily="34" charset="-122"/>
                <a:ea typeface="微软雅黑" panose="020B0503020204020204" pitchFamily="34" charset="-122"/>
              </a:rPr>
              <a:t>1.x</a:t>
            </a:r>
            <a:r>
              <a:rPr lang="zh-CN" altLang="zh-CN" sz="2000" dirty="0">
                <a:latin typeface="微软雅黑" panose="020B0503020204020204" pitchFamily="34" charset="-122"/>
                <a:ea typeface="微软雅黑" panose="020B0503020204020204" pitchFamily="34" charset="-122"/>
              </a:rPr>
              <a:t>计算能力的时代，这两种缓存是片上唯一的缓存，十分宝贵。而当</a:t>
            </a:r>
            <a:r>
              <a:rPr lang="en-US" altLang="zh-CN" sz="2000" dirty="0">
                <a:latin typeface="微软雅黑" panose="020B0503020204020204" pitchFamily="34" charset="-122"/>
                <a:ea typeface="微软雅黑" panose="020B0503020204020204" pitchFamily="34" charset="-122"/>
              </a:rPr>
              <a:t>Fermi</a:t>
            </a:r>
            <a:r>
              <a:rPr lang="zh-CN" altLang="zh-CN" sz="2000" dirty="0">
                <a:latin typeface="微软雅黑" panose="020B0503020204020204" pitchFamily="34" charset="-122"/>
                <a:ea typeface="微软雅黑" panose="020B0503020204020204" pitchFamily="34" charset="-122"/>
              </a:rPr>
              <a:t>架构出现后，普通的全局内存也具有了缓存，因此就不那么突出了。</a:t>
            </a:r>
            <a:endParaRPr lang="zh-CN" altLang="zh-CN" sz="2000" dirty="0">
              <a:latin typeface="微软雅黑" panose="020B0503020204020204" pitchFamily="34" charset="-122"/>
              <a:ea typeface="微软雅黑" panose="020B0503020204020204" pitchFamily="34" charset="-122"/>
            </a:endParaRPr>
          </a:p>
          <a:p>
            <a:pPr>
              <a:lnSpc>
                <a:spcPct val="150000"/>
              </a:lnSpc>
            </a:pPr>
            <a:r>
              <a:rPr lang="en-US" altLang="zh-CN" sz="2000" dirty="0">
                <a:latin typeface="微软雅黑" panose="020B0503020204020204" pitchFamily="34" charset="-122"/>
                <a:ea typeface="微软雅黑" panose="020B0503020204020204" pitchFamily="34" charset="-122"/>
              </a:rPr>
              <a:t>5</a:t>
            </a:r>
            <a:r>
              <a:rPr lang="zh-CN" altLang="zh-CN" sz="2000" dirty="0">
                <a:latin typeface="微软雅黑" panose="020B0503020204020204" pitchFamily="34" charset="-122"/>
                <a:ea typeface="微软雅黑" panose="020B0503020204020204" pitchFamily="34" charset="-122"/>
              </a:rPr>
              <a:t>）</a:t>
            </a:r>
            <a:r>
              <a:rPr lang="zh-CN" altLang="zh-CN" sz="2000" b="1" dirty="0">
                <a:solidFill>
                  <a:srgbClr val="C00000"/>
                </a:solidFill>
                <a:latin typeface="微软雅黑" panose="020B0503020204020204" pitchFamily="34" charset="-122"/>
                <a:ea typeface="微软雅黑" panose="020B0503020204020204" pitchFamily="34" charset="-122"/>
              </a:rPr>
              <a:t>共享内存</a:t>
            </a:r>
            <a:r>
              <a:rPr lang="en-US" altLang="zh-CN" sz="2000" b="1" dirty="0">
                <a:solidFill>
                  <a:srgbClr val="C00000"/>
                </a:solidFill>
                <a:latin typeface="微软雅黑" panose="020B0503020204020204" pitchFamily="34" charset="-122"/>
                <a:ea typeface="微软雅黑" panose="020B0503020204020204" pitchFamily="34" charset="-122"/>
              </a:rPr>
              <a:t>(shared memory, SMEM)</a:t>
            </a:r>
            <a:r>
              <a:rPr lang="en-US" altLang="zh-CN" sz="2000" dirty="0">
                <a:solidFill>
                  <a:srgbClr val="C00000"/>
                </a:solidFill>
                <a:latin typeface="微软雅黑" panose="020B0503020204020204" pitchFamily="34" charset="-122"/>
                <a:ea typeface="微软雅黑" panose="020B0503020204020204" pitchFamily="34" charset="-122"/>
              </a:rPr>
              <a:t> </a:t>
            </a:r>
            <a:endParaRPr lang="en-US" altLang="zh-CN" sz="2000" dirty="0">
              <a:solidFill>
                <a:srgbClr val="C00000"/>
              </a:solidFill>
              <a:latin typeface="微软雅黑" panose="020B0503020204020204" pitchFamily="34" charset="-122"/>
              <a:ea typeface="微软雅黑" panose="020B0503020204020204" pitchFamily="34" charset="-122"/>
            </a:endParaRPr>
          </a:p>
          <a:p>
            <a:pPr>
              <a:lnSpc>
                <a:spcPct val="150000"/>
              </a:lnSpc>
            </a:pPr>
            <a:r>
              <a:rPr lang="zh-CN" altLang="en-US" sz="2000" dirty="0">
                <a:latin typeface="微软雅黑" panose="020B0503020204020204" pitchFamily="34" charset="-122"/>
                <a:ea typeface="微软雅黑" panose="020B0503020204020204" pitchFamily="34" charset="-122"/>
              </a:rPr>
              <a:t>      </a:t>
            </a:r>
            <a:r>
              <a:rPr lang="zh-CN" altLang="zh-CN" sz="2000" dirty="0">
                <a:latin typeface="微软雅黑" panose="020B0503020204020204" pitchFamily="34" charset="-122"/>
                <a:ea typeface="微软雅黑" panose="020B0503020204020204" pitchFamily="34" charset="-122"/>
              </a:rPr>
              <a:t>具有和</a:t>
            </a:r>
            <a:r>
              <a:rPr lang="en-US" altLang="zh-CN" sz="2000" dirty="0">
                <a:latin typeface="微软雅黑" panose="020B0503020204020204" pitchFamily="34" charset="-122"/>
                <a:ea typeface="微软雅黑" panose="020B0503020204020204" pitchFamily="34" charset="-122"/>
              </a:rPr>
              <a:t>L1</a:t>
            </a:r>
            <a:r>
              <a:rPr lang="zh-CN" altLang="zh-CN" sz="2000" dirty="0">
                <a:latin typeface="微软雅黑" panose="020B0503020204020204" pitchFamily="34" charset="-122"/>
                <a:ea typeface="微软雅黑" panose="020B0503020204020204" pitchFamily="34" charset="-122"/>
              </a:rPr>
              <a:t>缓存同样的速度，且可以被程序员显式操纵，因此经常被用作存放一些需要反复使用的数据。共享内存只能在</a:t>
            </a:r>
            <a:r>
              <a:rPr lang="en-US" altLang="zh-CN" sz="2000" dirty="0">
                <a:latin typeface="微软雅黑" panose="020B0503020204020204" pitchFamily="34" charset="-122"/>
                <a:ea typeface="微软雅黑" panose="020B0503020204020204" pitchFamily="34" charset="-122"/>
              </a:rPr>
              <a:t>SM</a:t>
            </a:r>
            <a:r>
              <a:rPr lang="zh-CN" altLang="zh-CN" sz="2000" dirty="0">
                <a:latin typeface="微软雅黑" panose="020B0503020204020204" pitchFamily="34" charset="-122"/>
                <a:ea typeface="微软雅黑" panose="020B0503020204020204" pitchFamily="34" charset="-122"/>
              </a:rPr>
              <a:t>内共享，且对于</a:t>
            </a:r>
            <a:r>
              <a:rPr lang="en-US" altLang="zh-CN" sz="2000" dirty="0">
                <a:latin typeface="微软雅黑" panose="020B0503020204020204" pitchFamily="34" charset="-122"/>
                <a:ea typeface="微软雅黑" panose="020B0503020204020204" pitchFamily="34" charset="-122"/>
              </a:rPr>
              <a:t>CUDA</a:t>
            </a:r>
            <a:r>
              <a:rPr lang="zh-CN" altLang="zh-CN" sz="2000" dirty="0">
                <a:latin typeface="微软雅黑" panose="020B0503020204020204" pitchFamily="34" charset="-122"/>
                <a:ea typeface="微软雅黑" panose="020B0503020204020204" pitchFamily="34" charset="-122"/>
              </a:rPr>
              <a:t>编程模型来说，即使线程块被调度到了同一个</a:t>
            </a:r>
            <a:r>
              <a:rPr lang="en-US" altLang="zh-CN" sz="2000" dirty="0">
                <a:latin typeface="微软雅黑" panose="020B0503020204020204" pitchFamily="34" charset="-122"/>
                <a:ea typeface="微软雅黑" panose="020B0503020204020204" pitchFamily="34" charset="-122"/>
              </a:rPr>
              <a:t>SM</a:t>
            </a:r>
            <a:r>
              <a:rPr lang="zh-CN" altLang="zh-CN" sz="2000" dirty="0">
                <a:latin typeface="微软雅黑" panose="020B0503020204020204" pitchFamily="34" charset="-122"/>
                <a:ea typeface="微软雅黑" panose="020B0503020204020204" pitchFamily="34" charset="-122"/>
              </a:rPr>
              <a:t>内也无法互相访问。</a:t>
            </a:r>
            <a:endParaRPr lang="zh-CN" altLang="zh-CN" sz="2000" dirty="0">
              <a:latin typeface="微软雅黑" panose="020B0503020204020204" pitchFamily="34" charset="-122"/>
              <a:ea typeface="微软雅黑" panose="020B0503020204020204" pitchFamily="34" charset="-122"/>
            </a:endParaRPr>
          </a:p>
          <a:p>
            <a:pPr>
              <a:lnSpc>
                <a:spcPct val="150000"/>
              </a:lnSpc>
            </a:pPr>
            <a:r>
              <a:rPr lang="en-US" altLang="zh-CN" sz="2000" dirty="0">
                <a:latin typeface="微软雅黑" panose="020B0503020204020204" pitchFamily="34" charset="-122"/>
                <a:ea typeface="微软雅黑" panose="020B0503020204020204" pitchFamily="34" charset="-122"/>
              </a:rPr>
              <a:t>6</a:t>
            </a:r>
            <a:r>
              <a:rPr lang="zh-CN" altLang="zh-CN" sz="2000" dirty="0">
                <a:latin typeface="微软雅黑" panose="020B0503020204020204" pitchFamily="34" charset="-122"/>
                <a:ea typeface="微软雅黑" panose="020B0503020204020204" pitchFamily="34" charset="-122"/>
              </a:rPr>
              <a:t>）</a:t>
            </a:r>
            <a:r>
              <a:rPr lang="en-US" altLang="zh-CN" sz="2000" b="1" dirty="0">
                <a:solidFill>
                  <a:srgbClr val="C00000"/>
                </a:solidFill>
                <a:latin typeface="微软雅黑" panose="020B0503020204020204" pitchFamily="34" charset="-122"/>
                <a:ea typeface="微软雅黑" panose="020B0503020204020204" pitchFamily="34" charset="-122"/>
              </a:rPr>
              <a:t>GPU</a:t>
            </a:r>
            <a:r>
              <a:rPr lang="zh-CN" altLang="zh-CN" sz="2000" b="1" dirty="0">
                <a:solidFill>
                  <a:srgbClr val="C00000"/>
                </a:solidFill>
                <a:latin typeface="微软雅黑" panose="020B0503020204020204" pitchFamily="34" charset="-122"/>
                <a:ea typeface="微软雅黑" panose="020B0503020204020204" pitchFamily="34" charset="-122"/>
              </a:rPr>
              <a:t>的寄存器</a:t>
            </a:r>
            <a:r>
              <a:rPr lang="en-US" altLang="zh-CN" sz="2000" b="1" dirty="0">
                <a:solidFill>
                  <a:srgbClr val="C00000"/>
                </a:solidFill>
                <a:latin typeface="微软雅黑" panose="020B0503020204020204" pitchFamily="34" charset="-122"/>
                <a:ea typeface="微软雅黑" panose="020B0503020204020204" pitchFamily="34" charset="-122"/>
              </a:rPr>
              <a:t>(registers) </a:t>
            </a:r>
            <a:endParaRPr lang="en-US" altLang="zh-CN" sz="2000" b="1" dirty="0">
              <a:solidFill>
                <a:srgbClr val="C00000"/>
              </a:solidFill>
              <a:latin typeface="微软雅黑" panose="020B0503020204020204" pitchFamily="34" charset="-122"/>
              <a:ea typeface="微软雅黑" panose="020B0503020204020204" pitchFamily="34" charset="-122"/>
            </a:endParaRPr>
          </a:p>
          <a:p>
            <a:pPr>
              <a:lnSpc>
                <a:spcPct val="150000"/>
              </a:lnSpc>
            </a:pPr>
            <a:r>
              <a:rPr lang="zh-CN" altLang="en-US" sz="2000" dirty="0">
                <a:latin typeface="微软雅黑" panose="020B0503020204020204" pitchFamily="34" charset="-122"/>
                <a:ea typeface="微软雅黑" panose="020B0503020204020204" pitchFamily="34" charset="-122"/>
              </a:rPr>
              <a:t>      </a:t>
            </a:r>
            <a:r>
              <a:rPr lang="zh-CN" altLang="zh-CN" sz="2000" dirty="0">
                <a:latin typeface="微软雅黑" panose="020B0503020204020204" pitchFamily="34" charset="-122"/>
                <a:ea typeface="微软雅黑" panose="020B0503020204020204" pitchFamily="34" charset="-122"/>
              </a:rPr>
              <a:t>和</a:t>
            </a:r>
            <a:r>
              <a:rPr lang="en-US" altLang="zh-CN" sz="2000" dirty="0">
                <a:latin typeface="微软雅黑" panose="020B0503020204020204" pitchFamily="34" charset="-122"/>
                <a:ea typeface="微软雅黑" panose="020B0503020204020204" pitchFamily="34" charset="-122"/>
              </a:rPr>
              <a:t>CPU</a:t>
            </a:r>
            <a:r>
              <a:rPr lang="zh-CN" altLang="zh-CN" sz="2000" dirty="0">
                <a:latin typeface="微软雅黑" panose="020B0503020204020204" pitchFamily="34" charset="-122"/>
                <a:ea typeface="微软雅黑" panose="020B0503020204020204" pitchFamily="34" charset="-122"/>
              </a:rPr>
              <a:t>不一样，其空间非常巨大，以至于可以为每一个线程分配一块独立的寄存器空间。因此，不像</a:t>
            </a:r>
            <a:r>
              <a:rPr lang="en-US" altLang="zh-CN" sz="2000" dirty="0">
                <a:latin typeface="微软雅黑" panose="020B0503020204020204" pitchFamily="34" charset="-122"/>
                <a:ea typeface="微软雅黑" panose="020B0503020204020204" pitchFamily="34" charset="-122"/>
              </a:rPr>
              <a:t>CPU</a:t>
            </a:r>
            <a:r>
              <a:rPr lang="zh-CN" altLang="zh-CN" sz="2000" dirty="0">
                <a:latin typeface="微软雅黑" panose="020B0503020204020204" pitchFamily="34" charset="-122"/>
                <a:ea typeface="微软雅黑" panose="020B0503020204020204" pitchFamily="34" charset="-122"/>
              </a:rPr>
              <a:t>那样切换进程时需要保存上下文，</a:t>
            </a:r>
            <a:r>
              <a:rPr lang="en-US" altLang="zh-CN" sz="2000" dirty="0">
                <a:latin typeface="微软雅黑" panose="020B0503020204020204" pitchFamily="34" charset="-122"/>
                <a:ea typeface="微软雅黑" panose="020B0503020204020204" pitchFamily="34" charset="-122"/>
              </a:rPr>
              <a:t>GPU</a:t>
            </a:r>
            <a:r>
              <a:rPr lang="zh-CN" altLang="zh-CN" sz="2000" dirty="0">
                <a:latin typeface="微软雅黑" panose="020B0503020204020204" pitchFamily="34" charset="-122"/>
                <a:ea typeface="微软雅黑" panose="020B0503020204020204" pitchFamily="34" charset="-122"/>
              </a:rPr>
              <a:t>只需要修改一下寄存器空间的指针即可继续运行。所以巨大的寄存器空间，使得</a:t>
            </a:r>
            <a:r>
              <a:rPr lang="en-US" altLang="zh-CN" sz="2000" dirty="0">
                <a:latin typeface="微软雅黑" panose="020B0503020204020204" pitchFamily="34" charset="-122"/>
                <a:ea typeface="微软雅黑" panose="020B0503020204020204" pitchFamily="34" charset="-122"/>
              </a:rPr>
              <a:t>GPU</a:t>
            </a:r>
            <a:r>
              <a:rPr lang="zh-CN" altLang="zh-CN" sz="2000" dirty="0">
                <a:latin typeface="微软雅黑" panose="020B0503020204020204" pitchFamily="34" charset="-122"/>
                <a:ea typeface="微软雅黑" panose="020B0503020204020204" pitchFamily="34" charset="-122"/>
              </a:rPr>
              <a:t>上线程切换成为了一个几乎无消耗的操作。</a:t>
            </a:r>
            <a:r>
              <a:rPr lang="zh-CN" altLang="zh-CN" sz="2000" dirty="0">
                <a:solidFill>
                  <a:schemeClr val="accent1"/>
                </a:solidFill>
                <a:latin typeface="微软雅黑" panose="020B0503020204020204" pitchFamily="34" charset="-122"/>
                <a:ea typeface="微软雅黑" panose="020B0503020204020204" pitchFamily="34" charset="-122"/>
              </a:rPr>
              <a:t>不过有一点需要注意，寄存器的空间不是无限大的。</a:t>
            </a:r>
            <a:r>
              <a:rPr lang="zh-CN" altLang="zh-CN" sz="2000" dirty="0">
                <a:latin typeface="微软雅黑" panose="020B0503020204020204" pitchFamily="34" charset="-122"/>
                <a:ea typeface="微软雅黑" panose="020B0503020204020204" pitchFamily="34" charset="-122"/>
              </a:rPr>
              <a:t> </a:t>
            </a:r>
            <a:endParaRPr lang="zh-CN" altLang="en-US" sz="2000"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627086" y="954250"/>
            <a:ext cx="7802222"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627380" y="431165"/>
            <a:ext cx="3145790" cy="521970"/>
          </a:xfrm>
          <a:prstGeom prst="rect">
            <a:avLst/>
          </a:prstGeom>
        </p:spPr>
        <p:txBody>
          <a:bodyPr wrap="square">
            <a:spAutoFit/>
          </a:bodyPr>
          <a:lstStyle/>
          <a:p>
            <a:pPr algn="l"/>
            <a:r>
              <a:rPr lang="zh-CN" altLang="en-US"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1 </a:t>
            </a:r>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GPU</a:t>
            </a:r>
            <a:r>
              <a:rPr lang="zh-CN" altLang="en-US"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简介</a:t>
            </a:r>
            <a:endParaRPr lang="zh-CN" altLang="en-US" sz="2800" b="1" dirty="0">
              <a:solidFill>
                <a:srgbClr val="0070C0"/>
              </a:solidFill>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56" name="任意多边形 55"/>
          <p:cNvSpPr/>
          <p:nvPr/>
        </p:nvSpPr>
        <p:spPr>
          <a:xfrm>
            <a:off x="4782820" y="149860"/>
            <a:ext cx="38735" cy="692150"/>
          </a:xfrm>
          <a:custGeom>
            <a:avLst/>
            <a:gdLst>
              <a:gd name="connisteX0" fmla="*/ 37323 w 38452"/>
              <a:gd name="connsiteY0" fmla="*/ 0 h 692150"/>
              <a:gd name="connisteX1" fmla="*/ 37323 w 38452"/>
              <a:gd name="connsiteY1" fmla="*/ 85090 h 692150"/>
              <a:gd name="connisteX2" fmla="*/ 37323 w 38452"/>
              <a:gd name="connsiteY2" fmla="*/ 170180 h 692150"/>
              <a:gd name="connisteX3" fmla="*/ 37323 w 38452"/>
              <a:gd name="connsiteY3" fmla="*/ 243205 h 692150"/>
              <a:gd name="connisteX4" fmla="*/ 37323 w 38452"/>
              <a:gd name="connsiteY4" fmla="*/ 315595 h 692150"/>
              <a:gd name="connisteX5" fmla="*/ 25258 w 38452"/>
              <a:gd name="connsiteY5" fmla="*/ 388620 h 692150"/>
              <a:gd name="connisteX6" fmla="*/ 25258 w 38452"/>
              <a:gd name="connsiteY6" fmla="*/ 473710 h 692150"/>
              <a:gd name="connisteX7" fmla="*/ 13193 w 38452"/>
              <a:gd name="connsiteY7" fmla="*/ 546735 h 692150"/>
              <a:gd name="connisteX8" fmla="*/ 1128 w 38452"/>
              <a:gd name="connsiteY8" fmla="*/ 619125 h 692150"/>
              <a:gd name="connisteX9" fmla="*/ 1128 w 38452"/>
              <a:gd name="connsiteY9" fmla="*/ 692150 h 69215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Lst>
            <a:rect l="l" t="t" r="r" b="b"/>
            <a:pathLst>
              <a:path w="38453" h="692150">
                <a:moveTo>
                  <a:pt x="37324" y="0"/>
                </a:moveTo>
                <a:cubicBezTo>
                  <a:pt x="37324" y="15240"/>
                  <a:pt x="37324" y="50800"/>
                  <a:pt x="37324" y="85090"/>
                </a:cubicBezTo>
                <a:cubicBezTo>
                  <a:pt x="37324" y="119380"/>
                  <a:pt x="37324" y="138430"/>
                  <a:pt x="37324" y="170180"/>
                </a:cubicBezTo>
                <a:cubicBezTo>
                  <a:pt x="37324" y="201930"/>
                  <a:pt x="37324" y="213995"/>
                  <a:pt x="37324" y="243205"/>
                </a:cubicBezTo>
                <a:cubicBezTo>
                  <a:pt x="37324" y="272415"/>
                  <a:pt x="39864" y="286385"/>
                  <a:pt x="37324" y="315595"/>
                </a:cubicBezTo>
                <a:cubicBezTo>
                  <a:pt x="34784" y="344805"/>
                  <a:pt x="27799" y="356870"/>
                  <a:pt x="25259" y="388620"/>
                </a:cubicBezTo>
                <a:cubicBezTo>
                  <a:pt x="22719" y="420370"/>
                  <a:pt x="27799" y="441960"/>
                  <a:pt x="25259" y="473710"/>
                </a:cubicBezTo>
                <a:cubicBezTo>
                  <a:pt x="22719" y="505460"/>
                  <a:pt x="18274" y="517525"/>
                  <a:pt x="13194" y="546735"/>
                </a:cubicBezTo>
                <a:cubicBezTo>
                  <a:pt x="8114" y="575945"/>
                  <a:pt x="3669" y="589915"/>
                  <a:pt x="1129" y="619125"/>
                </a:cubicBezTo>
                <a:cubicBezTo>
                  <a:pt x="-1411" y="648335"/>
                  <a:pt x="1129" y="678815"/>
                  <a:pt x="1129" y="69215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p:nvSpPr>
        <p:spPr>
          <a:xfrm>
            <a:off x="627086" y="1052110"/>
            <a:ext cx="10090673" cy="1242841"/>
          </a:xfrm>
          <a:prstGeom prst="rect">
            <a:avLst/>
          </a:prstGeom>
          <a:noFill/>
        </p:spPr>
        <p:txBody>
          <a:bodyPr wrap="square" rtlCol="0" anchor="ctr">
            <a:spAutoFit/>
          </a:bodyPr>
          <a:lstStyle/>
          <a:p>
            <a:pPr>
              <a:lnSpc>
                <a:spcPct val="120000"/>
              </a:lnSpc>
            </a:pPr>
            <a:r>
              <a:rPr lang="en-US" altLang="zh-CN" sz="2400" b="1" dirty="0">
                <a:latin typeface="微软雅黑" panose="020B0503020204020204" pitchFamily="34" charset="-122"/>
                <a:ea typeface="微软雅黑" panose="020B0503020204020204" pitchFamily="34" charset="-122"/>
              </a:rPr>
              <a:t>1.1 </a:t>
            </a:r>
            <a:r>
              <a:rPr lang="zh-CN" altLang="zh-CN" sz="2400" b="1" dirty="0">
                <a:latin typeface="微软雅黑" panose="020B0503020204020204" pitchFamily="34" charset="-122"/>
                <a:ea typeface="微软雅黑" panose="020B0503020204020204" pitchFamily="34" charset="-122"/>
              </a:rPr>
              <a:t>从图形处理到通用并行计算</a:t>
            </a:r>
            <a:r>
              <a:rPr lang="en-US" altLang="zh-CN" sz="2400" b="1" dirty="0">
                <a:latin typeface="微软雅黑" panose="020B0503020204020204" pitchFamily="34" charset="-122"/>
                <a:ea typeface="微软雅黑" panose="020B0503020204020204" pitchFamily="34" charset="-122"/>
              </a:rPr>
              <a:t>GPU</a:t>
            </a:r>
            <a:endParaRPr lang="en-US" altLang="zh-CN" sz="2400" b="1" dirty="0">
              <a:latin typeface="微软雅黑" panose="020B0503020204020204" pitchFamily="34" charset="-122"/>
              <a:ea typeface="微软雅黑" panose="020B0503020204020204" pitchFamily="34" charset="-122"/>
            </a:endParaRPr>
          </a:p>
          <a:p>
            <a:pPr>
              <a:lnSpc>
                <a:spcPct val="120000"/>
              </a:lnSpc>
            </a:pPr>
            <a:r>
              <a:rPr lang="zh-CN" altLang="en-US" sz="2000" dirty="0">
                <a:latin typeface="微软雅黑" panose="020B0503020204020204" pitchFamily="34" charset="-122"/>
                <a:ea typeface="微软雅黑" panose="020B0503020204020204" pitchFamily="34" charset="-122"/>
              </a:rPr>
              <a:t>        </a:t>
            </a:r>
            <a:r>
              <a:rPr lang="en-US" altLang="zh-CN" sz="2000" dirty="0">
                <a:latin typeface="微软雅黑" panose="020B0503020204020204" pitchFamily="34" charset="-122"/>
                <a:ea typeface="微软雅黑" panose="020B0503020204020204" pitchFamily="34" charset="-122"/>
              </a:rPr>
              <a:t>GPU</a:t>
            </a:r>
            <a:r>
              <a:rPr lang="zh-CN" altLang="zh-CN" sz="2000" dirty="0">
                <a:latin typeface="微软雅黑" panose="020B0503020204020204" pitchFamily="34" charset="-122"/>
                <a:ea typeface="微软雅黑" panose="020B0503020204020204" pitchFamily="34" charset="-122"/>
              </a:rPr>
              <a:t>是能够高度并行化、具有很多处理器核心的器件，具有很强的计算能力和内存带宽。下图是</a:t>
            </a:r>
            <a:r>
              <a:rPr lang="en-US" altLang="zh-CN" sz="2000" dirty="0">
                <a:latin typeface="微软雅黑" panose="020B0503020204020204" pitchFamily="34" charset="-122"/>
                <a:ea typeface="微软雅黑" panose="020B0503020204020204" pitchFamily="34" charset="-122"/>
              </a:rPr>
              <a:t>CPU</a:t>
            </a:r>
            <a:r>
              <a:rPr lang="zh-CN" altLang="zh-CN" sz="2000" dirty="0">
                <a:latin typeface="微软雅黑" panose="020B0503020204020204" pitchFamily="34" charset="-122"/>
                <a:ea typeface="微软雅黑" panose="020B0503020204020204" pitchFamily="34" charset="-122"/>
              </a:rPr>
              <a:t>和</a:t>
            </a:r>
            <a:r>
              <a:rPr lang="en-US" altLang="zh-CN" sz="2000" dirty="0">
                <a:latin typeface="微软雅黑" panose="020B0503020204020204" pitchFamily="34" charset="-122"/>
                <a:ea typeface="微软雅黑" panose="020B0503020204020204" pitchFamily="34" charset="-122"/>
              </a:rPr>
              <a:t>GPU</a:t>
            </a:r>
            <a:r>
              <a:rPr lang="zh-CN" altLang="zh-CN" sz="2000" dirty="0">
                <a:latin typeface="微软雅黑" panose="020B0503020204020204" pitchFamily="34" charset="-122"/>
                <a:ea typeface="微软雅黑" panose="020B0503020204020204" pitchFamily="34" charset="-122"/>
              </a:rPr>
              <a:t>在浮点运算上的性能对比发展趋势。</a:t>
            </a:r>
            <a:endParaRPr lang="zh-CN" altLang="en-US" sz="2000" dirty="0">
              <a:latin typeface="微软雅黑" panose="020B0503020204020204" pitchFamily="34" charset="-122"/>
              <a:ea typeface="微软雅黑" panose="020B0503020204020204" pitchFamily="34" charset="-122"/>
            </a:endParaRPr>
          </a:p>
        </p:txBody>
      </p:sp>
      <p:sp>
        <p:nvSpPr>
          <p:cNvPr id="3" name="Rectangle 2"/>
          <p:cNvSpPr>
            <a:spLocks noChangeArrowheads="1"/>
          </p:cNvSpPr>
          <p:nvPr/>
        </p:nvSpPr>
        <p:spPr bwMode="auto">
          <a:xfrm>
            <a:off x="1497291" y="2675746"/>
            <a:ext cx="2158938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pic>
        <p:nvPicPr>
          <p:cNvPr id="4097" name="Picture 1"/>
          <p:cNvPicPr>
            <a:picLocks noChangeAspect="1" noChangeArrowheads="1"/>
          </p:cNvPicPr>
          <p:nvPr/>
        </p:nvPicPr>
        <p:blipFill>
          <a:blip r:embed="rId1" r:link="rId2">
            <a:extLst>
              <a:ext uri="{28A0092B-C50C-407E-A947-70E740481C1C}">
                <a14:useLocalDpi xmlns:a14="http://schemas.microsoft.com/office/drawing/2010/main" val="0"/>
              </a:ext>
            </a:extLst>
          </a:blip>
          <a:srcRect/>
          <a:stretch>
            <a:fillRect/>
          </a:stretch>
        </p:blipFill>
        <p:spPr bwMode="auto">
          <a:xfrm>
            <a:off x="943853" y="2392809"/>
            <a:ext cx="9220467" cy="3751088"/>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p:cNvSpPr txBox="1"/>
          <p:nvPr/>
        </p:nvSpPr>
        <p:spPr>
          <a:xfrm>
            <a:off x="3125250" y="6278689"/>
            <a:ext cx="5094343" cy="396134"/>
          </a:xfrm>
          <a:prstGeom prst="rect">
            <a:avLst/>
          </a:prstGeom>
          <a:noFill/>
        </p:spPr>
        <p:txBody>
          <a:bodyPr wrap="none" rtlCol="0" anchor="ctr">
            <a:spAutoFit/>
          </a:bodyPr>
          <a:lstStyle/>
          <a:p>
            <a:pPr>
              <a:lnSpc>
                <a:spcPct val="120000"/>
              </a:lnSpc>
            </a:pPr>
            <a:r>
              <a:rPr lang="en-US" altLang="zh-CN" dirty="0">
                <a:latin typeface="微软雅黑" panose="020B0503020204020204" pitchFamily="34" charset="-122"/>
                <a:ea typeface="微软雅黑" panose="020B0503020204020204" pitchFamily="34" charset="-122"/>
              </a:rPr>
              <a:t>NVIDIA GPU</a:t>
            </a:r>
            <a:r>
              <a:rPr lang="zh-CN" altLang="zh-CN" dirty="0">
                <a:latin typeface="微软雅黑" panose="020B0503020204020204" pitchFamily="34" charset="-122"/>
                <a:ea typeface="微软雅黑" panose="020B0503020204020204" pitchFamily="34" charset="-122"/>
              </a:rPr>
              <a:t>和</a:t>
            </a:r>
            <a:r>
              <a:rPr lang="en-US" altLang="zh-CN" dirty="0">
                <a:latin typeface="微软雅黑" panose="020B0503020204020204" pitchFamily="34" charset="-122"/>
                <a:ea typeface="微软雅黑" panose="020B0503020204020204" pitchFamily="34" charset="-122"/>
              </a:rPr>
              <a:t> Intel CPU </a:t>
            </a:r>
            <a:r>
              <a:rPr lang="zh-CN" altLang="zh-CN" dirty="0">
                <a:latin typeface="微软雅黑" panose="020B0503020204020204" pitchFamily="34" charset="-122"/>
                <a:ea typeface="微软雅黑" panose="020B0503020204020204" pitchFamily="34" charset="-122"/>
              </a:rPr>
              <a:t>浮点计算能力对比 </a:t>
            </a:r>
            <a:r>
              <a:rPr lang="zh-CN" altLang="en-US" dirty="0">
                <a:latin typeface="微软雅黑" panose="020B0503020204020204" pitchFamily="34" charset="-122"/>
                <a:ea typeface="微软雅黑" panose="020B0503020204020204" pitchFamily="34" charset="-122"/>
              </a:rPr>
              <a:t>。</a:t>
            </a:r>
            <a:endParaRPr kumimoji="1" lang="zh-CN" altLang="en-US" dirty="0">
              <a:solidFill>
                <a:schemeClr val="tx1">
                  <a:lumMod val="75000"/>
                  <a:lumOff val="25000"/>
                </a:schemeClr>
              </a:solidFill>
            </a:endParaRPr>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627086" y="954250"/>
            <a:ext cx="7802222"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627380" y="431165"/>
            <a:ext cx="3145790" cy="521970"/>
          </a:xfrm>
          <a:prstGeom prst="rect">
            <a:avLst/>
          </a:prstGeom>
        </p:spPr>
        <p:txBody>
          <a:bodyPr wrap="square">
            <a:spAutoFit/>
          </a:bodyPr>
          <a:lstStyle/>
          <a:p>
            <a:pPr algn="l"/>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2</a:t>
            </a:r>
            <a:r>
              <a:rPr lang="zh-CN" altLang="en-US"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a:t>
            </a:r>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CUDA</a:t>
            </a:r>
            <a:endParaRPr lang="zh-CN" altLang="en-US" sz="2800" b="1" dirty="0">
              <a:solidFill>
                <a:srgbClr val="0070C0"/>
              </a:solidFill>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56" name="任意多边形 55"/>
          <p:cNvSpPr/>
          <p:nvPr/>
        </p:nvSpPr>
        <p:spPr>
          <a:xfrm>
            <a:off x="4782820" y="149860"/>
            <a:ext cx="38735" cy="692150"/>
          </a:xfrm>
          <a:custGeom>
            <a:avLst/>
            <a:gdLst>
              <a:gd name="connisteX0" fmla="*/ 37323 w 38452"/>
              <a:gd name="connsiteY0" fmla="*/ 0 h 692150"/>
              <a:gd name="connisteX1" fmla="*/ 37323 w 38452"/>
              <a:gd name="connsiteY1" fmla="*/ 85090 h 692150"/>
              <a:gd name="connisteX2" fmla="*/ 37323 w 38452"/>
              <a:gd name="connsiteY2" fmla="*/ 170180 h 692150"/>
              <a:gd name="connisteX3" fmla="*/ 37323 w 38452"/>
              <a:gd name="connsiteY3" fmla="*/ 243205 h 692150"/>
              <a:gd name="connisteX4" fmla="*/ 37323 w 38452"/>
              <a:gd name="connsiteY4" fmla="*/ 315595 h 692150"/>
              <a:gd name="connisteX5" fmla="*/ 25258 w 38452"/>
              <a:gd name="connsiteY5" fmla="*/ 388620 h 692150"/>
              <a:gd name="connisteX6" fmla="*/ 25258 w 38452"/>
              <a:gd name="connsiteY6" fmla="*/ 473710 h 692150"/>
              <a:gd name="connisteX7" fmla="*/ 13193 w 38452"/>
              <a:gd name="connsiteY7" fmla="*/ 546735 h 692150"/>
              <a:gd name="connisteX8" fmla="*/ 1128 w 38452"/>
              <a:gd name="connsiteY8" fmla="*/ 619125 h 692150"/>
              <a:gd name="connisteX9" fmla="*/ 1128 w 38452"/>
              <a:gd name="connsiteY9" fmla="*/ 692150 h 69215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Lst>
            <a:rect l="l" t="t" r="r" b="b"/>
            <a:pathLst>
              <a:path w="38453" h="692150">
                <a:moveTo>
                  <a:pt x="37324" y="0"/>
                </a:moveTo>
                <a:cubicBezTo>
                  <a:pt x="37324" y="15240"/>
                  <a:pt x="37324" y="50800"/>
                  <a:pt x="37324" y="85090"/>
                </a:cubicBezTo>
                <a:cubicBezTo>
                  <a:pt x="37324" y="119380"/>
                  <a:pt x="37324" y="138430"/>
                  <a:pt x="37324" y="170180"/>
                </a:cubicBezTo>
                <a:cubicBezTo>
                  <a:pt x="37324" y="201930"/>
                  <a:pt x="37324" y="213995"/>
                  <a:pt x="37324" y="243205"/>
                </a:cubicBezTo>
                <a:cubicBezTo>
                  <a:pt x="37324" y="272415"/>
                  <a:pt x="39864" y="286385"/>
                  <a:pt x="37324" y="315595"/>
                </a:cubicBezTo>
                <a:cubicBezTo>
                  <a:pt x="34784" y="344805"/>
                  <a:pt x="27799" y="356870"/>
                  <a:pt x="25259" y="388620"/>
                </a:cubicBezTo>
                <a:cubicBezTo>
                  <a:pt x="22719" y="420370"/>
                  <a:pt x="27799" y="441960"/>
                  <a:pt x="25259" y="473710"/>
                </a:cubicBezTo>
                <a:cubicBezTo>
                  <a:pt x="22719" y="505460"/>
                  <a:pt x="18274" y="517525"/>
                  <a:pt x="13194" y="546735"/>
                </a:cubicBezTo>
                <a:cubicBezTo>
                  <a:pt x="8114" y="575945"/>
                  <a:pt x="3669" y="589915"/>
                  <a:pt x="1129" y="619125"/>
                </a:cubicBezTo>
                <a:cubicBezTo>
                  <a:pt x="-1411" y="648335"/>
                  <a:pt x="1129" y="678815"/>
                  <a:pt x="1129" y="69215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p:nvSpPr>
        <p:spPr>
          <a:xfrm>
            <a:off x="387612" y="1310626"/>
            <a:ext cx="3797450" cy="5116209"/>
          </a:xfrm>
          <a:prstGeom prst="rect">
            <a:avLst/>
          </a:prstGeom>
          <a:noFill/>
        </p:spPr>
        <p:txBody>
          <a:bodyPr wrap="square" rtlCol="0" anchor="ctr">
            <a:spAutoFit/>
          </a:bodyPr>
          <a:lstStyle/>
          <a:p>
            <a:pPr>
              <a:lnSpc>
                <a:spcPct val="150000"/>
              </a:lnSpc>
            </a:pPr>
            <a:r>
              <a:rPr lang="zh-CN" altLang="en-US" sz="2000" b="1" dirty="0">
                <a:solidFill>
                  <a:srgbClr val="C00000"/>
                </a:solidFill>
                <a:latin typeface="微软雅黑" panose="020B0503020204020204" pitchFamily="34" charset="-122"/>
                <a:ea typeface="微软雅黑" panose="020B0503020204020204" pitchFamily="34" charset="-122"/>
              </a:rPr>
              <a:t>寄存器</a:t>
            </a:r>
            <a:r>
              <a:rPr lang="en-US" altLang="zh-CN" sz="2000" b="1" dirty="0">
                <a:solidFill>
                  <a:srgbClr val="C00000"/>
                </a:solidFill>
                <a:latin typeface="微软雅黑" panose="020B0503020204020204" pitchFamily="34" charset="-122"/>
                <a:ea typeface="微软雅黑" panose="020B0503020204020204" pitchFamily="34" charset="-122"/>
              </a:rPr>
              <a:t>(</a:t>
            </a:r>
            <a:r>
              <a:rPr lang="en-GB" altLang="zh-CN" sz="2000" b="1" dirty="0">
                <a:solidFill>
                  <a:srgbClr val="C00000"/>
                </a:solidFill>
                <a:latin typeface="微软雅黑" panose="020B0503020204020204" pitchFamily="34" charset="-122"/>
                <a:ea typeface="微软雅黑" panose="020B0503020204020204" pitchFamily="34" charset="-122"/>
              </a:rPr>
              <a:t>register)</a:t>
            </a:r>
            <a:endParaRPr lang="en-GB" altLang="zh-CN" sz="2000" b="1" dirty="0">
              <a:solidFill>
                <a:srgbClr val="C00000"/>
              </a:solidFill>
              <a:latin typeface="微软雅黑" panose="020B0503020204020204" pitchFamily="34" charset="-122"/>
              <a:ea typeface="微软雅黑" panose="020B0503020204020204" pitchFamily="34" charset="-122"/>
            </a:endParaRPr>
          </a:p>
          <a:p>
            <a:pPr>
              <a:lnSpc>
                <a:spcPct val="150000"/>
              </a:lnSpc>
            </a:pPr>
            <a:r>
              <a:rPr lang="zh-CN" altLang="en-US" sz="2000" dirty="0">
                <a:latin typeface="微软雅黑" panose="020B0503020204020204" pitchFamily="34" charset="-122"/>
                <a:ea typeface="微软雅黑" panose="020B0503020204020204" pitchFamily="34" charset="-122"/>
              </a:rPr>
              <a:t>    每个线程独有，可读可写</a:t>
            </a:r>
            <a:endParaRPr lang="zh-CN" altLang="en-US" sz="2000" dirty="0">
              <a:latin typeface="微软雅黑" panose="020B0503020204020204" pitchFamily="34" charset="-122"/>
              <a:ea typeface="微软雅黑" panose="020B0503020204020204" pitchFamily="34" charset="-122"/>
            </a:endParaRPr>
          </a:p>
          <a:p>
            <a:pPr>
              <a:lnSpc>
                <a:spcPct val="150000"/>
              </a:lnSpc>
            </a:pPr>
            <a:r>
              <a:rPr lang="zh-CN" altLang="en-US" sz="2000" b="1" dirty="0">
                <a:solidFill>
                  <a:srgbClr val="C00000"/>
                </a:solidFill>
                <a:latin typeface="微软雅黑" panose="020B0503020204020204" pitchFamily="34" charset="-122"/>
                <a:ea typeface="微软雅黑" panose="020B0503020204020204" pitchFamily="34" charset="-122"/>
              </a:rPr>
              <a:t>共享显存</a:t>
            </a:r>
            <a:r>
              <a:rPr lang="en-US" altLang="zh-CN" sz="2000" b="1" dirty="0">
                <a:solidFill>
                  <a:srgbClr val="C00000"/>
                </a:solidFill>
                <a:latin typeface="微软雅黑" panose="020B0503020204020204" pitchFamily="34" charset="-122"/>
                <a:ea typeface="微软雅黑" panose="020B0503020204020204" pitchFamily="34" charset="-122"/>
              </a:rPr>
              <a:t>(</a:t>
            </a:r>
            <a:r>
              <a:rPr lang="en-GB" altLang="zh-CN" sz="2000" b="1" dirty="0">
                <a:solidFill>
                  <a:srgbClr val="C00000"/>
                </a:solidFill>
                <a:latin typeface="微软雅黑" panose="020B0503020204020204" pitchFamily="34" charset="-122"/>
                <a:ea typeface="微软雅黑" panose="020B0503020204020204" pitchFamily="34" charset="-122"/>
              </a:rPr>
              <a:t>shared memory)</a:t>
            </a:r>
            <a:endParaRPr lang="en-GB" altLang="zh-CN" sz="2000" b="1" dirty="0">
              <a:solidFill>
                <a:srgbClr val="C00000"/>
              </a:solidFill>
              <a:latin typeface="微软雅黑" panose="020B0503020204020204" pitchFamily="34" charset="-122"/>
              <a:ea typeface="微软雅黑" panose="020B0503020204020204" pitchFamily="34" charset="-122"/>
            </a:endParaRPr>
          </a:p>
          <a:p>
            <a:pPr>
              <a:lnSpc>
                <a:spcPct val="150000"/>
              </a:lnSpc>
            </a:pPr>
            <a:r>
              <a:rPr lang="zh-CN" altLang="en-US" sz="2000" dirty="0">
                <a:latin typeface="微软雅黑" panose="020B0503020204020204" pitchFamily="34" charset="-122"/>
                <a:ea typeface="微软雅黑" panose="020B0503020204020204" pitchFamily="34" charset="-122"/>
              </a:rPr>
              <a:t>    每个</a:t>
            </a:r>
            <a:r>
              <a:rPr lang="en-GB" altLang="zh-CN" sz="2000" dirty="0">
                <a:latin typeface="微软雅黑" panose="020B0503020204020204" pitchFamily="34" charset="-122"/>
                <a:ea typeface="微软雅黑" panose="020B0503020204020204" pitchFamily="34" charset="-122"/>
              </a:rPr>
              <a:t>block</a:t>
            </a:r>
            <a:r>
              <a:rPr lang="zh-CN" altLang="en-US" sz="2000" dirty="0">
                <a:latin typeface="微软雅黑" panose="020B0503020204020204" pitchFamily="34" charset="-122"/>
                <a:ea typeface="微软雅黑" panose="020B0503020204020204" pitchFamily="34" charset="-122"/>
              </a:rPr>
              <a:t>独有，可读可写</a:t>
            </a:r>
            <a:endParaRPr lang="zh-CN" altLang="en-US" sz="2000" dirty="0">
              <a:latin typeface="微软雅黑" panose="020B0503020204020204" pitchFamily="34" charset="-122"/>
              <a:ea typeface="微软雅黑" panose="020B0503020204020204" pitchFamily="34" charset="-122"/>
            </a:endParaRPr>
          </a:p>
          <a:p>
            <a:pPr>
              <a:lnSpc>
                <a:spcPct val="150000"/>
              </a:lnSpc>
            </a:pPr>
            <a:r>
              <a:rPr lang="zh-CN" altLang="en-US" sz="2000" b="1" dirty="0">
                <a:solidFill>
                  <a:srgbClr val="C00000"/>
                </a:solidFill>
                <a:latin typeface="微软雅黑" panose="020B0503020204020204" pitchFamily="34" charset="-122"/>
                <a:ea typeface="微软雅黑" panose="020B0503020204020204" pitchFamily="34" charset="-122"/>
              </a:rPr>
              <a:t>全局显存</a:t>
            </a:r>
            <a:r>
              <a:rPr lang="en-US" altLang="zh-CN" sz="2000" b="1" dirty="0">
                <a:solidFill>
                  <a:srgbClr val="C00000"/>
                </a:solidFill>
                <a:latin typeface="微软雅黑" panose="020B0503020204020204" pitchFamily="34" charset="-122"/>
                <a:ea typeface="微软雅黑" panose="020B0503020204020204" pitchFamily="34" charset="-122"/>
              </a:rPr>
              <a:t>(</a:t>
            </a:r>
            <a:r>
              <a:rPr lang="en-GB" altLang="zh-CN" sz="2000" b="1" dirty="0">
                <a:solidFill>
                  <a:srgbClr val="C00000"/>
                </a:solidFill>
                <a:latin typeface="微软雅黑" panose="020B0503020204020204" pitchFamily="34" charset="-122"/>
                <a:ea typeface="微软雅黑" panose="020B0503020204020204" pitchFamily="34" charset="-122"/>
              </a:rPr>
              <a:t>global memory)</a:t>
            </a:r>
            <a:endParaRPr lang="en-GB" altLang="zh-CN" sz="2000" b="1" dirty="0">
              <a:solidFill>
                <a:srgbClr val="C00000"/>
              </a:solidFill>
              <a:latin typeface="微软雅黑" panose="020B0503020204020204" pitchFamily="34" charset="-122"/>
              <a:ea typeface="微软雅黑" panose="020B0503020204020204" pitchFamily="34" charset="-122"/>
            </a:endParaRPr>
          </a:p>
          <a:p>
            <a:pPr>
              <a:lnSpc>
                <a:spcPct val="150000"/>
              </a:lnSpc>
            </a:pPr>
            <a:r>
              <a:rPr lang="zh-CN" altLang="en-US" sz="2000" dirty="0">
                <a:latin typeface="微软雅黑" panose="020B0503020204020204" pitchFamily="34" charset="-122"/>
                <a:ea typeface="微软雅黑" panose="020B0503020204020204" pitchFamily="34" charset="-122"/>
              </a:rPr>
              <a:t>    任何线程都可以访问读写</a:t>
            </a:r>
            <a:endParaRPr lang="zh-CN" altLang="en-US" sz="2000" dirty="0">
              <a:latin typeface="微软雅黑" panose="020B0503020204020204" pitchFamily="34" charset="-122"/>
              <a:ea typeface="微软雅黑" panose="020B0503020204020204" pitchFamily="34" charset="-122"/>
            </a:endParaRPr>
          </a:p>
          <a:p>
            <a:pPr>
              <a:lnSpc>
                <a:spcPct val="150000"/>
              </a:lnSpc>
            </a:pPr>
            <a:r>
              <a:rPr lang="zh-CN" altLang="en-US" sz="2000" b="1" dirty="0">
                <a:solidFill>
                  <a:srgbClr val="C00000"/>
                </a:solidFill>
                <a:latin typeface="微软雅黑" panose="020B0503020204020204" pitchFamily="34" charset="-122"/>
                <a:ea typeface="微软雅黑" panose="020B0503020204020204" pitchFamily="34" charset="-122"/>
              </a:rPr>
              <a:t>常量显存</a:t>
            </a:r>
            <a:endParaRPr lang="zh-CN" altLang="en-US" sz="2000" b="1" dirty="0">
              <a:solidFill>
                <a:srgbClr val="C00000"/>
              </a:solidFill>
              <a:latin typeface="微软雅黑" panose="020B0503020204020204" pitchFamily="34" charset="-122"/>
              <a:ea typeface="微软雅黑" panose="020B0503020204020204" pitchFamily="34" charset="-122"/>
            </a:endParaRPr>
          </a:p>
          <a:p>
            <a:pPr>
              <a:lnSpc>
                <a:spcPct val="150000"/>
              </a:lnSpc>
            </a:pPr>
            <a:r>
              <a:rPr lang="zh-CN" altLang="en-US" sz="2000" dirty="0">
                <a:latin typeface="微软雅黑" panose="020B0503020204020204" pitchFamily="34" charset="-122"/>
                <a:ea typeface="微软雅黑" panose="020B0503020204020204" pitchFamily="34" charset="-122"/>
              </a:rPr>
              <a:t>    任何线程都可访问，只读</a:t>
            </a:r>
            <a:endParaRPr lang="zh-CN" altLang="en-US" sz="2000" dirty="0">
              <a:latin typeface="微软雅黑" panose="020B0503020204020204" pitchFamily="34" charset="-122"/>
              <a:ea typeface="微软雅黑" panose="020B0503020204020204" pitchFamily="34" charset="-122"/>
            </a:endParaRPr>
          </a:p>
          <a:p>
            <a:pPr>
              <a:lnSpc>
                <a:spcPct val="150000"/>
              </a:lnSpc>
            </a:pPr>
            <a:r>
              <a:rPr lang="zh-CN" altLang="en-US" sz="2000" b="1" dirty="0">
                <a:solidFill>
                  <a:srgbClr val="C00000"/>
                </a:solidFill>
                <a:latin typeface="微软雅黑" panose="020B0503020204020204" pitchFamily="34" charset="-122"/>
                <a:ea typeface="微软雅黑" panose="020B0503020204020204" pitchFamily="34" charset="-122"/>
              </a:rPr>
              <a:t>纹理显存</a:t>
            </a:r>
            <a:endParaRPr lang="zh-CN" altLang="en-US" sz="2000" b="1" dirty="0">
              <a:solidFill>
                <a:srgbClr val="C00000"/>
              </a:solidFill>
              <a:latin typeface="微软雅黑" panose="020B0503020204020204" pitchFamily="34" charset="-122"/>
              <a:ea typeface="微软雅黑" panose="020B0503020204020204" pitchFamily="34" charset="-122"/>
            </a:endParaRPr>
          </a:p>
          <a:p>
            <a:pPr>
              <a:lnSpc>
                <a:spcPct val="150000"/>
              </a:lnSpc>
            </a:pPr>
            <a:r>
              <a:rPr lang="zh-CN" altLang="en-US" sz="2000" dirty="0">
                <a:latin typeface="微软雅黑" panose="020B0503020204020204" pitchFamily="34" charset="-122"/>
                <a:ea typeface="微软雅黑" panose="020B0503020204020204" pitchFamily="34" charset="-122"/>
              </a:rPr>
              <a:t>    任何线程都可访问，可读可写</a:t>
            </a:r>
            <a:endParaRPr lang="zh-CN" altLang="en-US" sz="2000" dirty="0">
              <a:latin typeface="微软雅黑" panose="020B0503020204020204" pitchFamily="34" charset="-122"/>
              <a:ea typeface="微软雅黑" panose="020B0503020204020204" pitchFamily="34" charset="-122"/>
            </a:endParaRPr>
          </a:p>
          <a:p>
            <a:pPr>
              <a:lnSpc>
                <a:spcPct val="150000"/>
              </a:lnSpc>
            </a:pPr>
            <a:endParaRPr lang="zh-CN" altLang="en-US" sz="2000" dirty="0">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1"/>
          <a:stretch>
            <a:fillRect/>
          </a:stretch>
        </p:blipFill>
        <p:spPr>
          <a:xfrm>
            <a:off x="4055634" y="1066490"/>
            <a:ext cx="7336714" cy="5498357"/>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627086" y="954250"/>
            <a:ext cx="7802222"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627380" y="431165"/>
            <a:ext cx="3145790" cy="521970"/>
          </a:xfrm>
          <a:prstGeom prst="rect">
            <a:avLst/>
          </a:prstGeom>
        </p:spPr>
        <p:txBody>
          <a:bodyPr wrap="square">
            <a:spAutoFit/>
          </a:bodyPr>
          <a:lstStyle/>
          <a:p>
            <a:pPr algn="l"/>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2</a:t>
            </a:r>
            <a:r>
              <a:rPr lang="zh-CN" altLang="en-US"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a:t>
            </a:r>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CUDA</a:t>
            </a:r>
            <a:endParaRPr lang="zh-CN" altLang="en-US" sz="2800" b="1" dirty="0">
              <a:solidFill>
                <a:srgbClr val="0070C0"/>
              </a:solidFill>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56" name="任意多边形 55"/>
          <p:cNvSpPr/>
          <p:nvPr/>
        </p:nvSpPr>
        <p:spPr>
          <a:xfrm>
            <a:off x="4782820" y="149860"/>
            <a:ext cx="38735" cy="692150"/>
          </a:xfrm>
          <a:custGeom>
            <a:avLst/>
            <a:gdLst>
              <a:gd name="connisteX0" fmla="*/ 37323 w 38452"/>
              <a:gd name="connsiteY0" fmla="*/ 0 h 692150"/>
              <a:gd name="connisteX1" fmla="*/ 37323 w 38452"/>
              <a:gd name="connsiteY1" fmla="*/ 85090 h 692150"/>
              <a:gd name="connisteX2" fmla="*/ 37323 w 38452"/>
              <a:gd name="connsiteY2" fmla="*/ 170180 h 692150"/>
              <a:gd name="connisteX3" fmla="*/ 37323 w 38452"/>
              <a:gd name="connsiteY3" fmla="*/ 243205 h 692150"/>
              <a:gd name="connisteX4" fmla="*/ 37323 w 38452"/>
              <a:gd name="connsiteY4" fmla="*/ 315595 h 692150"/>
              <a:gd name="connisteX5" fmla="*/ 25258 w 38452"/>
              <a:gd name="connsiteY5" fmla="*/ 388620 h 692150"/>
              <a:gd name="connisteX6" fmla="*/ 25258 w 38452"/>
              <a:gd name="connsiteY6" fmla="*/ 473710 h 692150"/>
              <a:gd name="connisteX7" fmla="*/ 13193 w 38452"/>
              <a:gd name="connsiteY7" fmla="*/ 546735 h 692150"/>
              <a:gd name="connisteX8" fmla="*/ 1128 w 38452"/>
              <a:gd name="connsiteY8" fmla="*/ 619125 h 692150"/>
              <a:gd name="connisteX9" fmla="*/ 1128 w 38452"/>
              <a:gd name="connsiteY9" fmla="*/ 692150 h 69215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Lst>
            <a:rect l="l" t="t" r="r" b="b"/>
            <a:pathLst>
              <a:path w="38453" h="692150">
                <a:moveTo>
                  <a:pt x="37324" y="0"/>
                </a:moveTo>
                <a:cubicBezTo>
                  <a:pt x="37324" y="15240"/>
                  <a:pt x="37324" y="50800"/>
                  <a:pt x="37324" y="85090"/>
                </a:cubicBezTo>
                <a:cubicBezTo>
                  <a:pt x="37324" y="119380"/>
                  <a:pt x="37324" y="138430"/>
                  <a:pt x="37324" y="170180"/>
                </a:cubicBezTo>
                <a:cubicBezTo>
                  <a:pt x="37324" y="201930"/>
                  <a:pt x="37324" y="213995"/>
                  <a:pt x="37324" y="243205"/>
                </a:cubicBezTo>
                <a:cubicBezTo>
                  <a:pt x="37324" y="272415"/>
                  <a:pt x="39864" y="286385"/>
                  <a:pt x="37324" y="315595"/>
                </a:cubicBezTo>
                <a:cubicBezTo>
                  <a:pt x="34784" y="344805"/>
                  <a:pt x="27799" y="356870"/>
                  <a:pt x="25259" y="388620"/>
                </a:cubicBezTo>
                <a:cubicBezTo>
                  <a:pt x="22719" y="420370"/>
                  <a:pt x="27799" y="441960"/>
                  <a:pt x="25259" y="473710"/>
                </a:cubicBezTo>
                <a:cubicBezTo>
                  <a:pt x="22719" y="505460"/>
                  <a:pt x="18274" y="517525"/>
                  <a:pt x="13194" y="546735"/>
                </a:cubicBezTo>
                <a:cubicBezTo>
                  <a:pt x="8114" y="575945"/>
                  <a:pt x="3669" y="589915"/>
                  <a:pt x="1129" y="619125"/>
                </a:cubicBezTo>
                <a:cubicBezTo>
                  <a:pt x="-1411" y="648335"/>
                  <a:pt x="1129" y="678815"/>
                  <a:pt x="1129" y="69215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p:nvSpPr>
        <p:spPr>
          <a:xfrm>
            <a:off x="627086" y="1124172"/>
            <a:ext cx="6637073" cy="430311"/>
          </a:xfrm>
          <a:prstGeom prst="rect">
            <a:avLst/>
          </a:prstGeom>
          <a:noFill/>
        </p:spPr>
        <p:txBody>
          <a:bodyPr wrap="none" rtlCol="0" anchor="ctr">
            <a:spAutoFit/>
          </a:bodyPr>
          <a:lstStyle/>
          <a:p>
            <a:pPr>
              <a:lnSpc>
                <a:spcPct val="120000"/>
              </a:lnSpc>
            </a:pPr>
            <a:r>
              <a:rPr lang="en-US" altLang="zh-CN" sz="2000" b="1" dirty="0">
                <a:latin typeface="微软雅黑" panose="020B0503020204020204" pitchFamily="34" charset="-122"/>
                <a:ea typeface="微软雅黑" panose="020B0503020204020204" pitchFamily="34" charset="-122"/>
              </a:rPr>
              <a:t>CUDA</a:t>
            </a:r>
            <a:r>
              <a:rPr lang="zh-CN" altLang="zh-CN" sz="2000" b="1" dirty="0">
                <a:latin typeface="微软雅黑" panose="020B0503020204020204" pitchFamily="34" charset="-122"/>
                <a:ea typeface="微软雅黑" panose="020B0503020204020204" pitchFamily="34" charset="-122"/>
              </a:rPr>
              <a:t>的线程网格、线程块、线程与各个内存见的关系</a:t>
            </a:r>
            <a:r>
              <a:rPr lang="zh-CN" altLang="en-US" sz="2000" b="1" dirty="0">
                <a:latin typeface="微软雅黑" panose="020B0503020204020204" pitchFamily="34" charset="-122"/>
                <a:ea typeface="微软雅黑" panose="020B0503020204020204" pitchFamily="34" charset="-122"/>
              </a:rPr>
              <a:t>：</a:t>
            </a:r>
            <a:r>
              <a:rPr lang="zh-CN" altLang="zh-CN" sz="2000" b="1" dirty="0">
                <a:latin typeface="微软雅黑" panose="020B0503020204020204" pitchFamily="34" charset="-122"/>
                <a:ea typeface="微软雅黑" panose="020B0503020204020204" pitchFamily="34" charset="-122"/>
              </a:rPr>
              <a:t> </a:t>
            </a:r>
            <a:endParaRPr kumimoji="1"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 name="Rectangle 2"/>
          <p:cNvSpPr>
            <a:spLocks noChangeArrowheads="1"/>
          </p:cNvSpPr>
          <p:nvPr/>
        </p:nvSpPr>
        <p:spPr bwMode="auto">
          <a:xfrm>
            <a:off x="6978949" y="1124171"/>
            <a:ext cx="10423443"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743099" y="1971829"/>
            <a:ext cx="5714926" cy="1166715"/>
          </a:xfrm>
          <a:prstGeom prst="rect">
            <a:avLst/>
          </a:prstGeom>
        </p:spPr>
      </p:pic>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4771" y="3510171"/>
            <a:ext cx="6213515" cy="1704041"/>
          </a:xfrm>
          <a:prstGeom prst="rect">
            <a:avLst/>
          </a:prstGeom>
        </p:spPr>
      </p:pic>
      <p:pic>
        <p:nvPicPr>
          <p:cNvPr id="9" name="图片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58025" y="1724404"/>
            <a:ext cx="5095688" cy="4803671"/>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627086" y="954250"/>
            <a:ext cx="7802222"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627380" y="431165"/>
            <a:ext cx="3145790" cy="521970"/>
          </a:xfrm>
          <a:prstGeom prst="rect">
            <a:avLst/>
          </a:prstGeom>
        </p:spPr>
        <p:txBody>
          <a:bodyPr wrap="square">
            <a:spAutoFit/>
          </a:bodyPr>
          <a:lstStyle/>
          <a:p>
            <a:pPr algn="l"/>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2</a:t>
            </a:r>
            <a:r>
              <a:rPr lang="zh-CN" altLang="en-US"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a:t>
            </a:r>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CUDA</a:t>
            </a:r>
            <a:endParaRPr lang="zh-CN" altLang="en-US" sz="2800" b="1" dirty="0">
              <a:solidFill>
                <a:srgbClr val="0070C0"/>
              </a:solidFill>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56" name="任意多边形 55"/>
          <p:cNvSpPr/>
          <p:nvPr/>
        </p:nvSpPr>
        <p:spPr>
          <a:xfrm>
            <a:off x="4782820" y="149860"/>
            <a:ext cx="38735" cy="692150"/>
          </a:xfrm>
          <a:custGeom>
            <a:avLst/>
            <a:gdLst>
              <a:gd name="connisteX0" fmla="*/ 37323 w 38452"/>
              <a:gd name="connsiteY0" fmla="*/ 0 h 692150"/>
              <a:gd name="connisteX1" fmla="*/ 37323 w 38452"/>
              <a:gd name="connsiteY1" fmla="*/ 85090 h 692150"/>
              <a:gd name="connisteX2" fmla="*/ 37323 w 38452"/>
              <a:gd name="connsiteY2" fmla="*/ 170180 h 692150"/>
              <a:gd name="connisteX3" fmla="*/ 37323 w 38452"/>
              <a:gd name="connsiteY3" fmla="*/ 243205 h 692150"/>
              <a:gd name="connisteX4" fmla="*/ 37323 w 38452"/>
              <a:gd name="connsiteY4" fmla="*/ 315595 h 692150"/>
              <a:gd name="connisteX5" fmla="*/ 25258 w 38452"/>
              <a:gd name="connsiteY5" fmla="*/ 388620 h 692150"/>
              <a:gd name="connisteX6" fmla="*/ 25258 w 38452"/>
              <a:gd name="connsiteY6" fmla="*/ 473710 h 692150"/>
              <a:gd name="connisteX7" fmla="*/ 13193 w 38452"/>
              <a:gd name="connsiteY7" fmla="*/ 546735 h 692150"/>
              <a:gd name="connisteX8" fmla="*/ 1128 w 38452"/>
              <a:gd name="connsiteY8" fmla="*/ 619125 h 692150"/>
              <a:gd name="connisteX9" fmla="*/ 1128 w 38452"/>
              <a:gd name="connsiteY9" fmla="*/ 692150 h 69215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Lst>
            <a:rect l="l" t="t" r="r" b="b"/>
            <a:pathLst>
              <a:path w="38453" h="692150">
                <a:moveTo>
                  <a:pt x="37324" y="0"/>
                </a:moveTo>
                <a:cubicBezTo>
                  <a:pt x="37324" y="15240"/>
                  <a:pt x="37324" y="50800"/>
                  <a:pt x="37324" y="85090"/>
                </a:cubicBezTo>
                <a:cubicBezTo>
                  <a:pt x="37324" y="119380"/>
                  <a:pt x="37324" y="138430"/>
                  <a:pt x="37324" y="170180"/>
                </a:cubicBezTo>
                <a:cubicBezTo>
                  <a:pt x="37324" y="201930"/>
                  <a:pt x="37324" y="213995"/>
                  <a:pt x="37324" y="243205"/>
                </a:cubicBezTo>
                <a:cubicBezTo>
                  <a:pt x="37324" y="272415"/>
                  <a:pt x="39864" y="286385"/>
                  <a:pt x="37324" y="315595"/>
                </a:cubicBezTo>
                <a:cubicBezTo>
                  <a:pt x="34784" y="344805"/>
                  <a:pt x="27799" y="356870"/>
                  <a:pt x="25259" y="388620"/>
                </a:cubicBezTo>
                <a:cubicBezTo>
                  <a:pt x="22719" y="420370"/>
                  <a:pt x="27799" y="441960"/>
                  <a:pt x="25259" y="473710"/>
                </a:cubicBezTo>
                <a:cubicBezTo>
                  <a:pt x="22719" y="505460"/>
                  <a:pt x="18274" y="517525"/>
                  <a:pt x="13194" y="546735"/>
                </a:cubicBezTo>
                <a:cubicBezTo>
                  <a:pt x="8114" y="575945"/>
                  <a:pt x="3669" y="589915"/>
                  <a:pt x="1129" y="619125"/>
                </a:cubicBezTo>
                <a:cubicBezTo>
                  <a:pt x="-1411" y="648335"/>
                  <a:pt x="1129" y="678815"/>
                  <a:pt x="1129" y="69215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p:nvSpPr>
        <p:spPr>
          <a:xfrm>
            <a:off x="627086" y="1332560"/>
            <a:ext cx="10575007" cy="4192879"/>
          </a:xfrm>
          <a:prstGeom prst="rect">
            <a:avLst/>
          </a:prstGeom>
          <a:noFill/>
        </p:spPr>
        <p:txBody>
          <a:bodyPr wrap="square" rtlCol="0" anchor="ctr">
            <a:spAutoFit/>
          </a:bodyPr>
          <a:lstStyle/>
          <a:p>
            <a:pPr lvl="0">
              <a:lnSpc>
                <a:spcPct val="150000"/>
              </a:lnSpc>
            </a:pPr>
            <a:r>
              <a:rPr lang="zh-CN" altLang="en-US" sz="2000" b="1" dirty="0">
                <a:latin typeface="微软雅黑" panose="020B0503020204020204" pitchFamily="34" charset="-122"/>
                <a:ea typeface="微软雅黑" panose="020B0503020204020204" pitchFamily="34" charset="-122"/>
              </a:rPr>
              <a:t>注意事项：</a:t>
            </a:r>
            <a:endParaRPr lang="en-US" altLang="zh-CN" sz="2000" b="1" dirty="0">
              <a:latin typeface="微软雅黑" panose="020B0503020204020204" pitchFamily="34" charset="-122"/>
              <a:ea typeface="微软雅黑" panose="020B0503020204020204" pitchFamily="34" charset="-122"/>
            </a:endParaRPr>
          </a:p>
          <a:p>
            <a:pPr lvl="0">
              <a:lnSpc>
                <a:spcPct val="150000"/>
              </a:lnSpc>
            </a:pPr>
            <a:r>
              <a:rPr lang="zh-CN" altLang="en-US" sz="2000" dirty="0">
                <a:solidFill>
                  <a:schemeClr val="accent1"/>
                </a:solidFill>
                <a:latin typeface="微软雅黑" panose="020B0503020204020204" pitchFamily="34" charset="-122"/>
                <a:ea typeface="微软雅黑" panose="020B0503020204020204" pitchFamily="34" charset="-122"/>
              </a:rPr>
              <a:t>      </a:t>
            </a:r>
            <a:r>
              <a:rPr lang="en-US" altLang="zh-CN" sz="2000" dirty="0">
                <a:solidFill>
                  <a:schemeClr val="accent1"/>
                </a:solidFill>
                <a:latin typeface="微软雅黑" panose="020B0503020204020204" pitchFamily="34" charset="-122"/>
                <a:ea typeface="微软雅黑" panose="020B0503020204020204" pitchFamily="34" charset="-122"/>
              </a:rPr>
              <a:t>1</a:t>
            </a:r>
            <a:r>
              <a:rPr lang="zh-CN" altLang="en-US" sz="2000" dirty="0">
                <a:solidFill>
                  <a:schemeClr val="accent1"/>
                </a:solidFill>
                <a:latin typeface="微软雅黑" panose="020B0503020204020204" pitchFamily="34" charset="-122"/>
                <a:ea typeface="微软雅黑" panose="020B0503020204020204" pitchFamily="34" charset="-122"/>
              </a:rPr>
              <a:t>）</a:t>
            </a:r>
            <a:r>
              <a:rPr lang="zh-CN" altLang="zh-CN" sz="2000" dirty="0">
                <a:solidFill>
                  <a:schemeClr val="accent1"/>
                </a:solidFill>
                <a:latin typeface="微软雅黑" panose="020B0503020204020204" pitchFamily="34" charset="-122"/>
                <a:ea typeface="微软雅黑" panose="020B0503020204020204" pitchFamily="34" charset="-122"/>
              </a:rPr>
              <a:t>寄存器和本地内存绑定到了每个线程，其他线程无法访问。</a:t>
            </a:r>
            <a:endParaRPr lang="en-US" altLang="zh-CN" sz="2000" dirty="0">
              <a:solidFill>
                <a:schemeClr val="accent1"/>
              </a:solidFill>
              <a:latin typeface="微软雅黑" panose="020B0503020204020204" pitchFamily="34" charset="-122"/>
              <a:ea typeface="微软雅黑" panose="020B0503020204020204" pitchFamily="34" charset="-122"/>
            </a:endParaRPr>
          </a:p>
          <a:p>
            <a:pPr lvl="0">
              <a:lnSpc>
                <a:spcPct val="150000"/>
              </a:lnSpc>
            </a:pPr>
            <a:endParaRPr lang="en-US" altLang="zh-CN" sz="2000" dirty="0">
              <a:solidFill>
                <a:schemeClr val="accent1"/>
              </a:solidFill>
              <a:latin typeface="微软雅黑" panose="020B0503020204020204" pitchFamily="34" charset="-122"/>
              <a:ea typeface="微软雅黑" panose="020B0503020204020204" pitchFamily="34" charset="-122"/>
            </a:endParaRPr>
          </a:p>
          <a:p>
            <a:pPr lvl="0">
              <a:lnSpc>
                <a:spcPct val="150000"/>
              </a:lnSpc>
            </a:pPr>
            <a:r>
              <a:rPr lang="zh-CN" altLang="en-US" sz="2000" dirty="0">
                <a:solidFill>
                  <a:schemeClr val="accent1"/>
                </a:solidFill>
                <a:latin typeface="微软雅黑" panose="020B0503020204020204" pitchFamily="34" charset="-122"/>
                <a:ea typeface="微软雅黑" panose="020B0503020204020204" pitchFamily="34" charset="-122"/>
              </a:rPr>
              <a:t>      </a:t>
            </a:r>
            <a:r>
              <a:rPr lang="en-US" altLang="zh-CN" sz="2000" dirty="0">
                <a:solidFill>
                  <a:schemeClr val="accent1"/>
                </a:solidFill>
                <a:latin typeface="微软雅黑" panose="020B0503020204020204" pitchFamily="34" charset="-122"/>
                <a:ea typeface="微软雅黑" panose="020B0503020204020204" pitchFamily="34" charset="-122"/>
              </a:rPr>
              <a:t>2</a:t>
            </a:r>
            <a:r>
              <a:rPr lang="zh-CN" altLang="en-US" sz="2000" dirty="0">
                <a:solidFill>
                  <a:schemeClr val="accent1"/>
                </a:solidFill>
                <a:latin typeface="微软雅黑" panose="020B0503020204020204" pitchFamily="34" charset="-122"/>
                <a:ea typeface="微软雅黑" panose="020B0503020204020204" pitchFamily="34" charset="-122"/>
              </a:rPr>
              <a:t>）</a:t>
            </a:r>
            <a:r>
              <a:rPr lang="zh-CN" altLang="zh-CN" sz="2000" dirty="0">
                <a:solidFill>
                  <a:schemeClr val="accent1"/>
                </a:solidFill>
                <a:latin typeface="微软雅黑" panose="020B0503020204020204" pitchFamily="34" charset="-122"/>
                <a:ea typeface="微软雅黑" panose="020B0503020204020204" pitchFamily="34" charset="-122"/>
              </a:rPr>
              <a:t>同一个线程块内的线程，可以访问同一块共享内存。，即使两个线程块被调度到了同一个</a:t>
            </a:r>
            <a:r>
              <a:rPr lang="en-US" altLang="zh-CN" sz="2000" dirty="0">
                <a:solidFill>
                  <a:schemeClr val="accent1"/>
                </a:solidFill>
                <a:latin typeface="微软雅黑" panose="020B0503020204020204" pitchFamily="34" charset="-122"/>
                <a:ea typeface="微软雅黑" panose="020B0503020204020204" pitchFamily="34" charset="-122"/>
              </a:rPr>
              <a:t>SM</a:t>
            </a:r>
            <a:r>
              <a:rPr lang="zh-CN" altLang="zh-CN" sz="2000" dirty="0">
                <a:solidFill>
                  <a:schemeClr val="accent1"/>
                </a:solidFill>
                <a:latin typeface="微软雅黑" panose="020B0503020204020204" pitchFamily="34" charset="-122"/>
                <a:ea typeface="微软雅黑" panose="020B0503020204020204" pitchFamily="34" charset="-122"/>
              </a:rPr>
              <a:t>上，他们的共享内存也是隔离开的，不能互相访问。</a:t>
            </a:r>
            <a:endParaRPr lang="en-US" altLang="zh-CN" sz="2000" dirty="0">
              <a:solidFill>
                <a:schemeClr val="accent1"/>
              </a:solidFill>
              <a:latin typeface="微软雅黑" panose="020B0503020204020204" pitchFamily="34" charset="-122"/>
              <a:ea typeface="微软雅黑" panose="020B0503020204020204" pitchFamily="34" charset="-122"/>
            </a:endParaRPr>
          </a:p>
          <a:p>
            <a:pPr lvl="0">
              <a:lnSpc>
                <a:spcPct val="150000"/>
              </a:lnSpc>
            </a:pPr>
            <a:endParaRPr lang="zh-CN" altLang="zh-CN" sz="2000" dirty="0">
              <a:solidFill>
                <a:schemeClr val="accent1"/>
              </a:solidFill>
              <a:latin typeface="微软雅黑" panose="020B0503020204020204" pitchFamily="34" charset="-122"/>
              <a:ea typeface="微软雅黑" panose="020B0503020204020204" pitchFamily="34" charset="-122"/>
            </a:endParaRPr>
          </a:p>
          <a:p>
            <a:pPr lvl="0">
              <a:lnSpc>
                <a:spcPct val="150000"/>
              </a:lnSpc>
            </a:pPr>
            <a:r>
              <a:rPr lang="zh-CN" altLang="en-US" sz="2000" dirty="0">
                <a:solidFill>
                  <a:schemeClr val="accent1"/>
                </a:solidFill>
                <a:latin typeface="微软雅黑" panose="020B0503020204020204" pitchFamily="34" charset="-122"/>
                <a:ea typeface="微软雅黑" panose="020B0503020204020204" pitchFamily="34" charset="-122"/>
              </a:rPr>
              <a:t>      </a:t>
            </a:r>
            <a:r>
              <a:rPr lang="en-US" altLang="zh-CN" sz="2000" dirty="0">
                <a:solidFill>
                  <a:schemeClr val="accent1"/>
                </a:solidFill>
                <a:latin typeface="微软雅黑" panose="020B0503020204020204" pitchFamily="34" charset="-122"/>
                <a:ea typeface="微软雅黑" panose="020B0503020204020204" pitchFamily="34" charset="-122"/>
              </a:rPr>
              <a:t>3</a:t>
            </a:r>
            <a:r>
              <a:rPr lang="zh-CN" altLang="en-US" sz="2000" dirty="0">
                <a:solidFill>
                  <a:schemeClr val="accent1"/>
                </a:solidFill>
                <a:latin typeface="微软雅黑" panose="020B0503020204020204" pitchFamily="34" charset="-122"/>
                <a:ea typeface="微软雅黑" panose="020B0503020204020204" pitchFamily="34" charset="-122"/>
              </a:rPr>
              <a:t>）</a:t>
            </a:r>
            <a:r>
              <a:rPr lang="zh-CN" altLang="zh-CN" sz="2000" dirty="0">
                <a:solidFill>
                  <a:schemeClr val="accent1"/>
                </a:solidFill>
                <a:latin typeface="微软雅黑" panose="020B0503020204020204" pitchFamily="34" charset="-122"/>
                <a:ea typeface="微软雅黑" panose="020B0503020204020204" pitchFamily="34" charset="-122"/>
              </a:rPr>
              <a:t>网格中的所有线程都可以自由读写全局内存。</a:t>
            </a:r>
            <a:endParaRPr lang="en-US" altLang="zh-CN" sz="2000" dirty="0">
              <a:solidFill>
                <a:schemeClr val="accent1"/>
              </a:solidFill>
              <a:latin typeface="微软雅黑" panose="020B0503020204020204" pitchFamily="34" charset="-122"/>
              <a:ea typeface="微软雅黑" panose="020B0503020204020204" pitchFamily="34" charset="-122"/>
            </a:endParaRPr>
          </a:p>
          <a:p>
            <a:pPr lvl="0">
              <a:lnSpc>
                <a:spcPct val="150000"/>
              </a:lnSpc>
            </a:pPr>
            <a:endParaRPr lang="zh-CN" altLang="zh-CN" sz="2000" dirty="0">
              <a:solidFill>
                <a:schemeClr val="accent1"/>
              </a:solidFill>
              <a:latin typeface="微软雅黑" panose="020B0503020204020204" pitchFamily="34" charset="-122"/>
              <a:ea typeface="微软雅黑" panose="020B0503020204020204" pitchFamily="34" charset="-122"/>
            </a:endParaRPr>
          </a:p>
          <a:p>
            <a:pPr>
              <a:lnSpc>
                <a:spcPct val="150000"/>
              </a:lnSpc>
            </a:pPr>
            <a:r>
              <a:rPr lang="zh-CN" altLang="en-US" sz="2000" dirty="0">
                <a:solidFill>
                  <a:schemeClr val="accent1"/>
                </a:solidFill>
                <a:latin typeface="微软雅黑" panose="020B0503020204020204" pitchFamily="34" charset="-122"/>
                <a:ea typeface="微软雅黑" panose="020B0503020204020204" pitchFamily="34" charset="-122"/>
              </a:rPr>
              <a:t>      </a:t>
            </a:r>
            <a:r>
              <a:rPr lang="en-US" altLang="zh-CN" sz="2000" dirty="0">
                <a:solidFill>
                  <a:schemeClr val="accent1"/>
                </a:solidFill>
                <a:latin typeface="微软雅黑" panose="020B0503020204020204" pitchFamily="34" charset="-122"/>
                <a:ea typeface="微软雅黑" panose="020B0503020204020204" pitchFamily="34" charset="-122"/>
              </a:rPr>
              <a:t>4</a:t>
            </a:r>
            <a:r>
              <a:rPr lang="zh-CN" altLang="en-US" sz="2000" dirty="0">
                <a:solidFill>
                  <a:schemeClr val="accent1"/>
                </a:solidFill>
                <a:latin typeface="微软雅黑" panose="020B0503020204020204" pitchFamily="34" charset="-122"/>
                <a:ea typeface="微软雅黑" panose="020B0503020204020204" pitchFamily="34" charset="-122"/>
              </a:rPr>
              <a:t>）</a:t>
            </a:r>
            <a:r>
              <a:rPr lang="zh-CN" altLang="zh-CN" sz="2000" dirty="0">
                <a:solidFill>
                  <a:schemeClr val="accent1"/>
                </a:solidFill>
                <a:latin typeface="微软雅黑" panose="020B0503020204020204" pitchFamily="34" charset="-122"/>
                <a:ea typeface="微软雅黑" panose="020B0503020204020204" pitchFamily="34" charset="-122"/>
              </a:rPr>
              <a:t>常量内存和纹理内存只能被</a:t>
            </a:r>
            <a:r>
              <a:rPr lang="en-US" altLang="zh-CN" sz="2000" dirty="0">
                <a:solidFill>
                  <a:schemeClr val="accent1"/>
                </a:solidFill>
                <a:latin typeface="微软雅黑" panose="020B0503020204020204" pitchFamily="34" charset="-122"/>
                <a:ea typeface="微软雅黑" panose="020B0503020204020204" pitchFamily="34" charset="-122"/>
              </a:rPr>
              <a:t>CPU</a:t>
            </a:r>
            <a:r>
              <a:rPr lang="zh-CN" altLang="zh-CN" sz="2000" dirty="0">
                <a:solidFill>
                  <a:schemeClr val="accent1"/>
                </a:solidFill>
                <a:latin typeface="微软雅黑" panose="020B0503020204020204" pitchFamily="34" charset="-122"/>
                <a:ea typeface="微软雅黑" panose="020B0503020204020204" pitchFamily="34" charset="-122"/>
              </a:rPr>
              <a:t>端修改，</a:t>
            </a:r>
            <a:r>
              <a:rPr lang="en-US" altLang="zh-CN" sz="2000" dirty="0">
                <a:solidFill>
                  <a:schemeClr val="accent1"/>
                </a:solidFill>
                <a:latin typeface="微软雅黑" panose="020B0503020204020204" pitchFamily="34" charset="-122"/>
                <a:ea typeface="微软雅黑" panose="020B0503020204020204" pitchFamily="34" charset="-122"/>
              </a:rPr>
              <a:t>GPU</a:t>
            </a:r>
            <a:r>
              <a:rPr lang="zh-CN" altLang="zh-CN" sz="2000" dirty="0">
                <a:solidFill>
                  <a:schemeClr val="accent1"/>
                </a:solidFill>
                <a:latin typeface="微软雅黑" panose="020B0503020204020204" pitchFamily="34" charset="-122"/>
                <a:ea typeface="微软雅黑" panose="020B0503020204020204" pitchFamily="34" charset="-122"/>
              </a:rPr>
              <a:t>内的线程只能读取数据。 </a:t>
            </a:r>
            <a:endParaRPr kumimoji="1" lang="zh-CN" altLang="en-US" sz="2000" dirty="0">
              <a:solidFill>
                <a:schemeClr val="accent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627086" y="954250"/>
            <a:ext cx="7802222"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627380" y="431165"/>
            <a:ext cx="3145790" cy="521970"/>
          </a:xfrm>
          <a:prstGeom prst="rect">
            <a:avLst/>
          </a:prstGeom>
        </p:spPr>
        <p:txBody>
          <a:bodyPr wrap="square">
            <a:spAutoFit/>
          </a:bodyPr>
          <a:lstStyle/>
          <a:p>
            <a:pPr algn="l"/>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2</a:t>
            </a:r>
            <a:r>
              <a:rPr lang="zh-CN" altLang="en-US"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a:t>
            </a:r>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CUDA</a:t>
            </a:r>
            <a:endParaRPr lang="zh-CN" altLang="en-US" sz="2800" b="1" dirty="0">
              <a:solidFill>
                <a:srgbClr val="0070C0"/>
              </a:solidFill>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56" name="任意多边形 55"/>
          <p:cNvSpPr/>
          <p:nvPr/>
        </p:nvSpPr>
        <p:spPr>
          <a:xfrm>
            <a:off x="4782820" y="149860"/>
            <a:ext cx="38735" cy="692150"/>
          </a:xfrm>
          <a:custGeom>
            <a:avLst/>
            <a:gdLst>
              <a:gd name="connisteX0" fmla="*/ 37323 w 38452"/>
              <a:gd name="connsiteY0" fmla="*/ 0 h 692150"/>
              <a:gd name="connisteX1" fmla="*/ 37323 w 38452"/>
              <a:gd name="connsiteY1" fmla="*/ 85090 h 692150"/>
              <a:gd name="connisteX2" fmla="*/ 37323 w 38452"/>
              <a:gd name="connsiteY2" fmla="*/ 170180 h 692150"/>
              <a:gd name="connisteX3" fmla="*/ 37323 w 38452"/>
              <a:gd name="connsiteY3" fmla="*/ 243205 h 692150"/>
              <a:gd name="connisteX4" fmla="*/ 37323 w 38452"/>
              <a:gd name="connsiteY4" fmla="*/ 315595 h 692150"/>
              <a:gd name="connisteX5" fmla="*/ 25258 w 38452"/>
              <a:gd name="connsiteY5" fmla="*/ 388620 h 692150"/>
              <a:gd name="connisteX6" fmla="*/ 25258 w 38452"/>
              <a:gd name="connsiteY6" fmla="*/ 473710 h 692150"/>
              <a:gd name="connisteX7" fmla="*/ 13193 w 38452"/>
              <a:gd name="connsiteY7" fmla="*/ 546735 h 692150"/>
              <a:gd name="connisteX8" fmla="*/ 1128 w 38452"/>
              <a:gd name="connsiteY8" fmla="*/ 619125 h 692150"/>
              <a:gd name="connisteX9" fmla="*/ 1128 w 38452"/>
              <a:gd name="connsiteY9" fmla="*/ 692150 h 69215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Lst>
            <a:rect l="l" t="t" r="r" b="b"/>
            <a:pathLst>
              <a:path w="38453" h="692150">
                <a:moveTo>
                  <a:pt x="37324" y="0"/>
                </a:moveTo>
                <a:cubicBezTo>
                  <a:pt x="37324" y="15240"/>
                  <a:pt x="37324" y="50800"/>
                  <a:pt x="37324" y="85090"/>
                </a:cubicBezTo>
                <a:cubicBezTo>
                  <a:pt x="37324" y="119380"/>
                  <a:pt x="37324" y="138430"/>
                  <a:pt x="37324" y="170180"/>
                </a:cubicBezTo>
                <a:cubicBezTo>
                  <a:pt x="37324" y="201930"/>
                  <a:pt x="37324" y="213995"/>
                  <a:pt x="37324" y="243205"/>
                </a:cubicBezTo>
                <a:cubicBezTo>
                  <a:pt x="37324" y="272415"/>
                  <a:pt x="39864" y="286385"/>
                  <a:pt x="37324" y="315595"/>
                </a:cubicBezTo>
                <a:cubicBezTo>
                  <a:pt x="34784" y="344805"/>
                  <a:pt x="27799" y="356870"/>
                  <a:pt x="25259" y="388620"/>
                </a:cubicBezTo>
                <a:cubicBezTo>
                  <a:pt x="22719" y="420370"/>
                  <a:pt x="27799" y="441960"/>
                  <a:pt x="25259" y="473710"/>
                </a:cubicBezTo>
                <a:cubicBezTo>
                  <a:pt x="22719" y="505460"/>
                  <a:pt x="18274" y="517525"/>
                  <a:pt x="13194" y="546735"/>
                </a:cubicBezTo>
                <a:cubicBezTo>
                  <a:pt x="8114" y="575945"/>
                  <a:pt x="3669" y="589915"/>
                  <a:pt x="1129" y="619125"/>
                </a:cubicBezTo>
                <a:cubicBezTo>
                  <a:pt x="-1411" y="648335"/>
                  <a:pt x="1129" y="678815"/>
                  <a:pt x="1129" y="69215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p:cNvPicPr/>
          <p:nvPr/>
        </p:nvPicPr>
        <p:blipFill>
          <a:blip r:embed="rId1">
            <a:extLst>
              <a:ext uri="{28A0092B-C50C-407E-A947-70E740481C1C}">
                <a14:useLocalDpi xmlns:a14="http://schemas.microsoft.com/office/drawing/2010/main" val="0"/>
              </a:ext>
            </a:extLst>
          </a:blip>
          <a:srcRect/>
          <a:stretch>
            <a:fillRect/>
          </a:stretch>
        </p:blipFill>
        <p:spPr bwMode="auto">
          <a:xfrm>
            <a:off x="865860" y="2077288"/>
            <a:ext cx="10783010" cy="3955548"/>
          </a:xfrm>
          <a:prstGeom prst="rect">
            <a:avLst/>
          </a:prstGeom>
          <a:noFill/>
          <a:ln>
            <a:noFill/>
          </a:ln>
        </p:spPr>
      </p:pic>
      <p:sp>
        <p:nvSpPr>
          <p:cNvPr id="2" name="文本框 1"/>
          <p:cNvSpPr txBox="1"/>
          <p:nvPr/>
        </p:nvSpPr>
        <p:spPr>
          <a:xfrm>
            <a:off x="627086" y="1374744"/>
            <a:ext cx="3794950" cy="430311"/>
          </a:xfrm>
          <a:prstGeom prst="rect">
            <a:avLst/>
          </a:prstGeom>
          <a:noFill/>
        </p:spPr>
        <p:txBody>
          <a:bodyPr wrap="none" rtlCol="0" anchor="ctr">
            <a:spAutoFit/>
          </a:bodyPr>
          <a:lstStyle/>
          <a:p>
            <a:pPr>
              <a:lnSpc>
                <a:spcPct val="120000"/>
              </a:lnSpc>
            </a:pPr>
            <a:r>
              <a:rPr lang="en-US" altLang="zh-CN" sz="2000" b="1" dirty="0">
                <a:latin typeface="微软雅黑" panose="020B0503020204020204" pitchFamily="34" charset="-122"/>
                <a:ea typeface="微软雅黑" panose="020B0503020204020204" pitchFamily="34" charset="-122"/>
              </a:rPr>
              <a:t>Tesla P100 GPU</a:t>
            </a:r>
            <a:r>
              <a:rPr lang="zh-CN" altLang="zh-CN" sz="2000" b="1" dirty="0">
                <a:latin typeface="微软雅黑" panose="020B0503020204020204" pitchFamily="34" charset="-122"/>
                <a:ea typeface="微软雅黑" panose="020B0503020204020204" pitchFamily="34" charset="-122"/>
              </a:rPr>
              <a:t>的设备信息</a:t>
            </a:r>
            <a:r>
              <a:rPr lang="zh-CN" altLang="en-US" sz="2000" b="1" dirty="0">
                <a:latin typeface="微软雅黑" panose="020B0503020204020204" pitchFamily="34" charset="-122"/>
                <a:ea typeface="微软雅黑" panose="020B0503020204020204" pitchFamily="34" charset="-122"/>
              </a:rPr>
              <a:t>：</a:t>
            </a:r>
            <a:r>
              <a:rPr lang="zh-CN" altLang="zh-CN" sz="2000" b="1" dirty="0">
                <a:latin typeface="微软雅黑" panose="020B0503020204020204" pitchFamily="34" charset="-122"/>
                <a:ea typeface="微软雅黑" panose="020B0503020204020204" pitchFamily="34" charset="-122"/>
              </a:rPr>
              <a:t> </a:t>
            </a:r>
            <a:endParaRPr kumimoji="1"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627086" y="954250"/>
            <a:ext cx="7802222"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627380" y="431165"/>
            <a:ext cx="3145790" cy="521970"/>
          </a:xfrm>
          <a:prstGeom prst="rect">
            <a:avLst/>
          </a:prstGeom>
        </p:spPr>
        <p:txBody>
          <a:bodyPr wrap="square">
            <a:spAutoFit/>
          </a:bodyPr>
          <a:lstStyle/>
          <a:p>
            <a:pPr algn="l"/>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2</a:t>
            </a:r>
            <a:r>
              <a:rPr lang="zh-CN" altLang="en-US"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a:t>
            </a:r>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CUDA</a:t>
            </a:r>
            <a:endParaRPr lang="zh-CN" altLang="en-US" sz="2800" b="1" dirty="0">
              <a:solidFill>
                <a:srgbClr val="0070C0"/>
              </a:solidFill>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56" name="任意多边形 55"/>
          <p:cNvSpPr/>
          <p:nvPr/>
        </p:nvSpPr>
        <p:spPr>
          <a:xfrm>
            <a:off x="4782820" y="164191"/>
            <a:ext cx="38735" cy="692150"/>
          </a:xfrm>
          <a:custGeom>
            <a:avLst/>
            <a:gdLst>
              <a:gd name="connisteX0" fmla="*/ 37323 w 38452"/>
              <a:gd name="connsiteY0" fmla="*/ 0 h 692150"/>
              <a:gd name="connisteX1" fmla="*/ 37323 w 38452"/>
              <a:gd name="connsiteY1" fmla="*/ 85090 h 692150"/>
              <a:gd name="connisteX2" fmla="*/ 37323 w 38452"/>
              <a:gd name="connsiteY2" fmla="*/ 170180 h 692150"/>
              <a:gd name="connisteX3" fmla="*/ 37323 w 38452"/>
              <a:gd name="connsiteY3" fmla="*/ 243205 h 692150"/>
              <a:gd name="connisteX4" fmla="*/ 37323 w 38452"/>
              <a:gd name="connsiteY4" fmla="*/ 315595 h 692150"/>
              <a:gd name="connisteX5" fmla="*/ 25258 w 38452"/>
              <a:gd name="connsiteY5" fmla="*/ 388620 h 692150"/>
              <a:gd name="connisteX6" fmla="*/ 25258 w 38452"/>
              <a:gd name="connsiteY6" fmla="*/ 473710 h 692150"/>
              <a:gd name="connisteX7" fmla="*/ 13193 w 38452"/>
              <a:gd name="connsiteY7" fmla="*/ 546735 h 692150"/>
              <a:gd name="connisteX8" fmla="*/ 1128 w 38452"/>
              <a:gd name="connsiteY8" fmla="*/ 619125 h 692150"/>
              <a:gd name="connisteX9" fmla="*/ 1128 w 38452"/>
              <a:gd name="connsiteY9" fmla="*/ 692150 h 69215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Lst>
            <a:rect l="l" t="t" r="r" b="b"/>
            <a:pathLst>
              <a:path w="38453" h="692150">
                <a:moveTo>
                  <a:pt x="37324" y="0"/>
                </a:moveTo>
                <a:cubicBezTo>
                  <a:pt x="37324" y="15240"/>
                  <a:pt x="37324" y="50800"/>
                  <a:pt x="37324" y="85090"/>
                </a:cubicBezTo>
                <a:cubicBezTo>
                  <a:pt x="37324" y="119380"/>
                  <a:pt x="37324" y="138430"/>
                  <a:pt x="37324" y="170180"/>
                </a:cubicBezTo>
                <a:cubicBezTo>
                  <a:pt x="37324" y="201930"/>
                  <a:pt x="37324" y="213995"/>
                  <a:pt x="37324" y="243205"/>
                </a:cubicBezTo>
                <a:cubicBezTo>
                  <a:pt x="37324" y="272415"/>
                  <a:pt x="39864" y="286385"/>
                  <a:pt x="37324" y="315595"/>
                </a:cubicBezTo>
                <a:cubicBezTo>
                  <a:pt x="34784" y="344805"/>
                  <a:pt x="27799" y="356870"/>
                  <a:pt x="25259" y="388620"/>
                </a:cubicBezTo>
                <a:cubicBezTo>
                  <a:pt x="22719" y="420370"/>
                  <a:pt x="27799" y="441960"/>
                  <a:pt x="25259" y="473710"/>
                </a:cubicBezTo>
                <a:cubicBezTo>
                  <a:pt x="22719" y="505460"/>
                  <a:pt x="18274" y="517525"/>
                  <a:pt x="13194" y="546735"/>
                </a:cubicBezTo>
                <a:cubicBezTo>
                  <a:pt x="8114" y="575945"/>
                  <a:pt x="3669" y="589915"/>
                  <a:pt x="1129" y="619125"/>
                </a:cubicBezTo>
                <a:cubicBezTo>
                  <a:pt x="-1411" y="648335"/>
                  <a:pt x="1129" y="678815"/>
                  <a:pt x="1129" y="69215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p:nvSpPr>
        <p:spPr>
          <a:xfrm>
            <a:off x="429862" y="1083125"/>
            <a:ext cx="5142599" cy="5208542"/>
          </a:xfrm>
          <a:prstGeom prst="rect">
            <a:avLst/>
          </a:prstGeom>
          <a:noFill/>
        </p:spPr>
        <p:txBody>
          <a:bodyPr wrap="square" rtlCol="0" anchor="ctr">
            <a:spAutoFit/>
          </a:bodyPr>
          <a:lstStyle/>
          <a:p>
            <a:pPr>
              <a:lnSpc>
                <a:spcPct val="150000"/>
              </a:lnSpc>
            </a:pPr>
            <a:r>
              <a:rPr lang="en-US" altLang="zh-CN" sz="2400" b="1" dirty="0">
                <a:latin typeface="微软雅黑" panose="020B0503020204020204" pitchFamily="34" charset="-122"/>
                <a:ea typeface="微软雅黑" panose="020B0503020204020204" pitchFamily="34" charset="-122"/>
              </a:rPr>
              <a:t>2.8</a:t>
            </a:r>
            <a:r>
              <a:rPr lang="zh-CN" altLang="en-US" sz="2400" b="1" dirty="0">
                <a:latin typeface="微软雅黑" panose="020B0503020204020204" pitchFamily="34" charset="-122"/>
                <a:ea typeface="微软雅黑" panose="020B0503020204020204" pitchFamily="34" charset="-122"/>
              </a:rPr>
              <a:t> </a:t>
            </a:r>
            <a:r>
              <a:rPr lang="en-US" altLang="zh-CN" sz="2400" b="1" dirty="0">
                <a:latin typeface="微软雅黑" panose="020B0503020204020204" pitchFamily="34" charset="-122"/>
                <a:ea typeface="微软雅黑" panose="020B0503020204020204" pitchFamily="34" charset="-122"/>
              </a:rPr>
              <a:t>CPU/GPU</a:t>
            </a:r>
            <a:r>
              <a:rPr lang="zh-CN" altLang="zh-CN" sz="2400" b="1" dirty="0">
                <a:latin typeface="微软雅黑" panose="020B0503020204020204" pitchFamily="34" charset="-122"/>
                <a:ea typeface="微软雅黑" panose="020B0503020204020204" pitchFamily="34" charset="-122"/>
              </a:rPr>
              <a:t>混合编程</a:t>
            </a:r>
            <a:endParaRPr lang="zh-CN" altLang="zh-CN" sz="2000" b="1" dirty="0">
              <a:latin typeface="微软雅黑" panose="020B0503020204020204" pitchFamily="34" charset="-122"/>
              <a:ea typeface="微软雅黑" panose="020B0503020204020204" pitchFamily="34" charset="-122"/>
            </a:endParaRPr>
          </a:p>
          <a:p>
            <a:pPr>
              <a:lnSpc>
                <a:spcPct val="150000"/>
              </a:lnSpc>
            </a:pPr>
            <a:r>
              <a:rPr lang="zh-CN" altLang="en-US" sz="2000" dirty="0">
                <a:latin typeface="微软雅黑" panose="020B0503020204020204" pitchFamily="34" charset="-122"/>
                <a:ea typeface="微软雅黑" panose="020B0503020204020204" pitchFamily="34" charset="-122"/>
              </a:rPr>
              <a:t>      </a:t>
            </a:r>
            <a:r>
              <a:rPr lang="zh-CN" altLang="zh-CN" sz="2000" dirty="0">
                <a:latin typeface="微软雅黑" panose="020B0503020204020204" pitchFamily="34" charset="-122"/>
                <a:ea typeface="微软雅黑" panose="020B0503020204020204" pitchFamily="34" charset="-122"/>
              </a:rPr>
              <a:t>一种最简单的</a:t>
            </a:r>
            <a:r>
              <a:rPr lang="en-US" altLang="zh-CN" sz="2000" dirty="0">
                <a:latin typeface="微软雅黑" panose="020B0503020204020204" pitchFamily="34" charset="-122"/>
                <a:ea typeface="微软雅黑" panose="020B0503020204020204" pitchFamily="34" charset="-122"/>
              </a:rPr>
              <a:t>CPU/GPU</a:t>
            </a:r>
            <a:r>
              <a:rPr lang="zh-CN" altLang="zh-CN" sz="2000" dirty="0">
                <a:latin typeface="微软雅黑" panose="020B0503020204020204" pitchFamily="34" charset="-122"/>
                <a:ea typeface="微软雅黑" panose="020B0503020204020204" pitchFamily="34" charset="-122"/>
              </a:rPr>
              <a:t>混合编程</a:t>
            </a:r>
            <a:r>
              <a:rPr lang="zh-CN" altLang="en-US" sz="2000" dirty="0">
                <a:latin typeface="微软雅黑" panose="020B0503020204020204" pitchFamily="34" charset="-122"/>
                <a:ea typeface="微软雅黑" panose="020B0503020204020204" pitchFamily="34" charset="-122"/>
              </a:rPr>
              <a:t>方式。</a:t>
            </a:r>
            <a:endParaRPr kumimoji="1"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50000"/>
              </a:lnSpc>
            </a:pPr>
            <a:r>
              <a:rPr kumimoji="1"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程序运行的环境：</a:t>
            </a:r>
            <a:endParaRPr kumimoji="1"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50000"/>
              </a:lnSpc>
            </a:pPr>
            <a:r>
              <a:rPr kumimoji="1"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   </a:t>
            </a:r>
            <a:r>
              <a:rPr kumimoji="1" lang="zh-CN" altLang="en-US" sz="2000" dirty="0">
                <a:solidFill>
                  <a:srgbClr val="C00000"/>
                </a:solidFill>
                <a:latin typeface="微软雅黑" panose="020B0503020204020204" pitchFamily="34" charset="-122"/>
                <a:ea typeface="微软雅黑" panose="020B0503020204020204" pitchFamily="34" charset="-122"/>
              </a:rPr>
              <a:t>主机端（</a:t>
            </a:r>
            <a:r>
              <a:rPr kumimoji="1" lang="en-US" altLang="zh-CN" sz="2000" dirty="0">
                <a:solidFill>
                  <a:srgbClr val="C00000"/>
                </a:solidFill>
                <a:latin typeface="微软雅黑" panose="020B0503020204020204" pitchFamily="34" charset="-122"/>
                <a:ea typeface="微软雅黑" panose="020B0503020204020204" pitchFamily="34" charset="-122"/>
              </a:rPr>
              <a:t>Host</a:t>
            </a:r>
            <a:r>
              <a:rPr kumimoji="1" lang="zh-CN" altLang="en-US" sz="2000" dirty="0">
                <a:solidFill>
                  <a:srgbClr val="C00000"/>
                </a:solidFill>
                <a:latin typeface="微软雅黑" panose="020B0503020204020204" pitchFamily="34" charset="-122"/>
                <a:ea typeface="微软雅黑" panose="020B0503020204020204" pitchFamily="34" charset="-122"/>
              </a:rPr>
              <a:t>，即</a:t>
            </a:r>
            <a:r>
              <a:rPr kumimoji="1" lang="en-US" altLang="zh-CN" sz="2000" dirty="0">
                <a:solidFill>
                  <a:srgbClr val="C00000"/>
                </a:solidFill>
                <a:latin typeface="微软雅黑" panose="020B0503020204020204" pitchFamily="34" charset="-122"/>
                <a:ea typeface="微软雅黑" panose="020B0503020204020204" pitchFamily="34" charset="-122"/>
              </a:rPr>
              <a:t>CPU</a:t>
            </a:r>
            <a:r>
              <a:rPr kumimoji="1" lang="zh-CN" altLang="en-US" sz="2000" dirty="0">
                <a:solidFill>
                  <a:srgbClr val="C00000"/>
                </a:solidFill>
                <a:latin typeface="微软雅黑" panose="020B0503020204020204" pitchFamily="34" charset="-122"/>
                <a:ea typeface="微软雅黑" panose="020B0503020204020204" pitchFamily="34" charset="-122"/>
              </a:rPr>
              <a:t>执行的串行代码）</a:t>
            </a:r>
            <a:endParaRPr kumimoji="1" lang="en-US" altLang="zh-CN" sz="2000" dirty="0">
              <a:solidFill>
                <a:srgbClr val="C00000"/>
              </a:solidFill>
              <a:latin typeface="微软雅黑" panose="020B0503020204020204" pitchFamily="34" charset="-122"/>
              <a:ea typeface="微软雅黑" panose="020B0503020204020204" pitchFamily="34" charset="-122"/>
            </a:endParaRPr>
          </a:p>
          <a:p>
            <a:pPr>
              <a:lnSpc>
                <a:spcPct val="150000"/>
              </a:lnSpc>
            </a:pPr>
            <a:r>
              <a:rPr kumimoji="1" lang="zh-CN" altLang="en-US" sz="2000" dirty="0">
                <a:solidFill>
                  <a:srgbClr val="C00000"/>
                </a:solidFill>
                <a:latin typeface="微软雅黑" panose="020B0503020204020204" pitchFamily="34" charset="-122"/>
                <a:ea typeface="微软雅黑" panose="020B0503020204020204" pitchFamily="34" charset="-122"/>
              </a:rPr>
              <a:t>   设备端（</a:t>
            </a:r>
            <a:r>
              <a:rPr kumimoji="1" lang="en-US" altLang="zh-CN" sz="2000" dirty="0">
                <a:solidFill>
                  <a:srgbClr val="C00000"/>
                </a:solidFill>
                <a:latin typeface="微软雅黑" panose="020B0503020204020204" pitchFamily="34" charset="-122"/>
                <a:ea typeface="微软雅黑" panose="020B0503020204020204" pitchFamily="34" charset="-122"/>
              </a:rPr>
              <a:t>Device</a:t>
            </a:r>
            <a:r>
              <a:rPr kumimoji="1" lang="zh-CN" altLang="en-US" sz="2000" dirty="0">
                <a:solidFill>
                  <a:srgbClr val="C00000"/>
                </a:solidFill>
                <a:latin typeface="微软雅黑" panose="020B0503020204020204" pitchFamily="34" charset="-122"/>
                <a:ea typeface="微软雅黑" panose="020B0503020204020204" pitchFamily="34" charset="-122"/>
              </a:rPr>
              <a:t>，即</a:t>
            </a:r>
            <a:r>
              <a:rPr kumimoji="1" lang="en-US" altLang="zh-CN" sz="2000" dirty="0">
                <a:solidFill>
                  <a:srgbClr val="C00000"/>
                </a:solidFill>
                <a:latin typeface="微软雅黑" panose="020B0503020204020204" pitchFamily="34" charset="-122"/>
                <a:ea typeface="微软雅黑" panose="020B0503020204020204" pitchFamily="34" charset="-122"/>
              </a:rPr>
              <a:t>GPU</a:t>
            </a:r>
            <a:r>
              <a:rPr kumimoji="1" lang="zh-CN" altLang="en-US" sz="2000" dirty="0">
                <a:solidFill>
                  <a:srgbClr val="C00000"/>
                </a:solidFill>
                <a:latin typeface="微软雅黑" panose="020B0503020204020204" pitchFamily="34" charset="-122"/>
                <a:ea typeface="微软雅黑" panose="020B0503020204020204" pitchFamily="34" charset="-122"/>
              </a:rPr>
              <a:t>卡并行执行代码）</a:t>
            </a:r>
            <a:endParaRPr kumimoji="1" lang="en-US" altLang="zh-CN" sz="2000" dirty="0">
              <a:solidFill>
                <a:srgbClr val="C00000"/>
              </a:solidFill>
              <a:latin typeface="微软雅黑" panose="020B0503020204020204" pitchFamily="34" charset="-122"/>
              <a:ea typeface="微软雅黑" panose="020B0503020204020204" pitchFamily="34" charset="-122"/>
            </a:endParaRPr>
          </a:p>
          <a:p>
            <a:pPr>
              <a:lnSpc>
                <a:spcPct val="150000"/>
              </a:lnSpc>
            </a:pPr>
            <a:r>
              <a:rPr lang="zh-CN" altLang="en-US" sz="2000" dirty="0">
                <a:latin typeface="微软雅黑" panose="020B0503020204020204" pitchFamily="34" charset="-122"/>
                <a:ea typeface="微软雅黑" panose="020B0503020204020204" pitchFamily="34" charset="-122"/>
              </a:rPr>
              <a:t>   </a:t>
            </a:r>
            <a:endParaRPr lang="en-US" altLang="zh-CN" sz="2000" dirty="0">
              <a:latin typeface="微软雅黑" panose="020B0503020204020204" pitchFamily="34" charset="-122"/>
              <a:ea typeface="微软雅黑" panose="020B0503020204020204" pitchFamily="34" charset="-122"/>
            </a:endParaRPr>
          </a:p>
          <a:p>
            <a:pPr>
              <a:lnSpc>
                <a:spcPct val="150000"/>
              </a:lnSpc>
            </a:pPr>
            <a:r>
              <a:rPr lang="zh-CN" altLang="en-US" sz="2000" dirty="0">
                <a:latin typeface="微软雅黑" panose="020B0503020204020204" pitchFamily="34" charset="-122"/>
                <a:ea typeface="微软雅黑" panose="020B0503020204020204" pitchFamily="34" charset="-122"/>
              </a:rPr>
              <a:t>   </a:t>
            </a:r>
            <a:r>
              <a:rPr lang="en-US" altLang="zh-CN" sz="2000" dirty="0">
                <a:latin typeface="微软雅黑" panose="020B0503020204020204" pitchFamily="34" charset="-122"/>
                <a:ea typeface="微软雅黑" panose="020B0503020204020204" pitchFamily="34" charset="-122"/>
              </a:rPr>
              <a:t>CPU</a:t>
            </a:r>
            <a:r>
              <a:rPr lang="zh-CN" altLang="zh-CN" sz="2000" dirty="0">
                <a:latin typeface="微软雅黑" panose="020B0503020204020204" pitchFamily="34" charset="-122"/>
                <a:ea typeface="微软雅黑" panose="020B0503020204020204" pitchFamily="34" charset="-122"/>
              </a:rPr>
              <a:t>和</a:t>
            </a:r>
            <a:r>
              <a:rPr lang="en-US" altLang="zh-CN" sz="2000" dirty="0">
                <a:latin typeface="微软雅黑" panose="020B0503020204020204" pitchFamily="34" charset="-122"/>
                <a:ea typeface="微软雅黑" panose="020B0503020204020204" pitchFamily="34" charset="-122"/>
              </a:rPr>
              <a:t>GPU</a:t>
            </a:r>
            <a:r>
              <a:rPr lang="zh-CN" altLang="zh-CN" sz="2000" dirty="0">
                <a:latin typeface="微软雅黑" panose="020B0503020204020204" pitchFamily="34" charset="-122"/>
                <a:ea typeface="微软雅黑" panose="020B0503020204020204" pitchFamily="34" charset="-122"/>
              </a:rPr>
              <a:t>的内存是独立的。因此在运行内核函数前，主机端需要调用内存拷贝函数，将数据通过</a:t>
            </a:r>
            <a:r>
              <a:rPr lang="en-US" altLang="zh-CN" sz="2000" dirty="0">
                <a:latin typeface="微软雅黑" panose="020B0503020204020204" pitchFamily="34" charset="-122"/>
                <a:ea typeface="微软雅黑" panose="020B0503020204020204" pitchFamily="34" charset="-122"/>
              </a:rPr>
              <a:t>PCI-E</a:t>
            </a:r>
            <a:r>
              <a:rPr lang="zh-CN" altLang="zh-CN" sz="2000" dirty="0">
                <a:latin typeface="微软雅黑" panose="020B0503020204020204" pitchFamily="34" charset="-122"/>
                <a:ea typeface="微软雅黑" panose="020B0503020204020204" pitchFamily="34" charset="-122"/>
              </a:rPr>
              <a:t>总线拷贝到设备端。内核运行结束后，需要</a:t>
            </a:r>
            <a:r>
              <a:rPr lang="en-US" altLang="zh-CN" sz="2000" dirty="0">
                <a:latin typeface="微软雅黑" panose="020B0503020204020204" pitchFamily="34" charset="-122"/>
                <a:ea typeface="微软雅黑" panose="020B0503020204020204" pitchFamily="34" charset="-122"/>
              </a:rPr>
              <a:t>CPU</a:t>
            </a:r>
            <a:r>
              <a:rPr lang="zh-CN" altLang="zh-CN" sz="2000" dirty="0">
                <a:latin typeface="微软雅黑" panose="020B0503020204020204" pitchFamily="34" charset="-122"/>
                <a:ea typeface="微软雅黑" panose="020B0503020204020204" pitchFamily="34" charset="-122"/>
              </a:rPr>
              <a:t>再次调用内存拷贝函数，将数据拷回主机端内存。 </a:t>
            </a:r>
            <a:endParaRPr lang="en-US" altLang="zh-CN" sz="2000" dirty="0">
              <a:latin typeface="微软雅黑" panose="020B0503020204020204" pitchFamily="34" charset="-122"/>
              <a:ea typeface="微软雅黑" panose="020B0503020204020204" pitchFamily="34" charset="-122"/>
            </a:endParaRPr>
          </a:p>
        </p:txBody>
      </p:sp>
      <p:sp>
        <p:nvSpPr>
          <p:cNvPr id="4" name="Rectangle 2"/>
          <p:cNvSpPr>
            <a:spLocks noChangeArrowheads="1"/>
          </p:cNvSpPr>
          <p:nvPr/>
        </p:nvSpPr>
        <p:spPr bwMode="auto">
          <a:xfrm>
            <a:off x="5765031" y="106649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pic>
        <p:nvPicPr>
          <p:cNvPr id="10241" name="Picture 1"/>
          <p:cNvPicPr>
            <a:picLocks noChangeAspect="1" noChangeArrowheads="1"/>
          </p:cNvPicPr>
          <p:nvPr/>
        </p:nvPicPr>
        <p:blipFill>
          <a:blip r:embed="rId1" r:link="rId2">
            <a:extLst>
              <a:ext uri="{28A0092B-C50C-407E-A947-70E740481C1C}">
                <a14:useLocalDpi xmlns:a14="http://schemas.microsoft.com/office/drawing/2010/main" val="0"/>
              </a:ext>
            </a:extLst>
          </a:blip>
          <a:srcRect/>
          <a:stretch>
            <a:fillRect/>
          </a:stretch>
        </p:blipFill>
        <p:spPr bwMode="auto">
          <a:xfrm>
            <a:off x="5765031" y="1080630"/>
            <a:ext cx="5468914" cy="566441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627086" y="954250"/>
            <a:ext cx="7802222"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627380" y="431165"/>
            <a:ext cx="3145790" cy="521970"/>
          </a:xfrm>
          <a:prstGeom prst="rect">
            <a:avLst/>
          </a:prstGeom>
        </p:spPr>
        <p:txBody>
          <a:bodyPr wrap="square">
            <a:spAutoFit/>
          </a:bodyPr>
          <a:lstStyle/>
          <a:p>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3</a:t>
            </a:r>
            <a:r>
              <a:rPr lang="zh-CN" altLang="en-US"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a:t>
            </a:r>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CUDA</a:t>
            </a:r>
            <a:r>
              <a:rPr lang="zh-CN" altLang="en-US"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并行编程</a:t>
            </a:r>
            <a:endParaRPr lang="zh-CN" altLang="en-US" sz="2800" b="1" dirty="0">
              <a:solidFill>
                <a:srgbClr val="0070C0"/>
              </a:solidFill>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56" name="任意多边形 55"/>
          <p:cNvSpPr/>
          <p:nvPr/>
        </p:nvSpPr>
        <p:spPr>
          <a:xfrm>
            <a:off x="4782820" y="149860"/>
            <a:ext cx="38735" cy="692150"/>
          </a:xfrm>
          <a:custGeom>
            <a:avLst/>
            <a:gdLst>
              <a:gd name="connisteX0" fmla="*/ 37323 w 38452"/>
              <a:gd name="connsiteY0" fmla="*/ 0 h 692150"/>
              <a:gd name="connisteX1" fmla="*/ 37323 w 38452"/>
              <a:gd name="connsiteY1" fmla="*/ 85090 h 692150"/>
              <a:gd name="connisteX2" fmla="*/ 37323 w 38452"/>
              <a:gd name="connsiteY2" fmla="*/ 170180 h 692150"/>
              <a:gd name="connisteX3" fmla="*/ 37323 w 38452"/>
              <a:gd name="connsiteY3" fmla="*/ 243205 h 692150"/>
              <a:gd name="connisteX4" fmla="*/ 37323 w 38452"/>
              <a:gd name="connsiteY4" fmla="*/ 315595 h 692150"/>
              <a:gd name="connisteX5" fmla="*/ 25258 w 38452"/>
              <a:gd name="connsiteY5" fmla="*/ 388620 h 692150"/>
              <a:gd name="connisteX6" fmla="*/ 25258 w 38452"/>
              <a:gd name="connsiteY6" fmla="*/ 473710 h 692150"/>
              <a:gd name="connisteX7" fmla="*/ 13193 w 38452"/>
              <a:gd name="connsiteY7" fmla="*/ 546735 h 692150"/>
              <a:gd name="connisteX8" fmla="*/ 1128 w 38452"/>
              <a:gd name="connsiteY8" fmla="*/ 619125 h 692150"/>
              <a:gd name="connisteX9" fmla="*/ 1128 w 38452"/>
              <a:gd name="connsiteY9" fmla="*/ 692150 h 69215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Lst>
            <a:rect l="l" t="t" r="r" b="b"/>
            <a:pathLst>
              <a:path w="38453" h="692150">
                <a:moveTo>
                  <a:pt x="37324" y="0"/>
                </a:moveTo>
                <a:cubicBezTo>
                  <a:pt x="37324" y="15240"/>
                  <a:pt x="37324" y="50800"/>
                  <a:pt x="37324" y="85090"/>
                </a:cubicBezTo>
                <a:cubicBezTo>
                  <a:pt x="37324" y="119380"/>
                  <a:pt x="37324" y="138430"/>
                  <a:pt x="37324" y="170180"/>
                </a:cubicBezTo>
                <a:cubicBezTo>
                  <a:pt x="37324" y="201930"/>
                  <a:pt x="37324" y="213995"/>
                  <a:pt x="37324" y="243205"/>
                </a:cubicBezTo>
                <a:cubicBezTo>
                  <a:pt x="37324" y="272415"/>
                  <a:pt x="39864" y="286385"/>
                  <a:pt x="37324" y="315595"/>
                </a:cubicBezTo>
                <a:cubicBezTo>
                  <a:pt x="34784" y="344805"/>
                  <a:pt x="27799" y="356870"/>
                  <a:pt x="25259" y="388620"/>
                </a:cubicBezTo>
                <a:cubicBezTo>
                  <a:pt x="22719" y="420370"/>
                  <a:pt x="27799" y="441960"/>
                  <a:pt x="25259" y="473710"/>
                </a:cubicBezTo>
                <a:cubicBezTo>
                  <a:pt x="22719" y="505460"/>
                  <a:pt x="18274" y="517525"/>
                  <a:pt x="13194" y="546735"/>
                </a:cubicBezTo>
                <a:cubicBezTo>
                  <a:pt x="8114" y="575945"/>
                  <a:pt x="3669" y="589915"/>
                  <a:pt x="1129" y="619125"/>
                </a:cubicBezTo>
                <a:cubicBezTo>
                  <a:pt x="-1411" y="648335"/>
                  <a:pt x="1129" y="678815"/>
                  <a:pt x="1129" y="69215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Rectangle 2"/>
          <p:cNvSpPr>
            <a:spLocks noChangeArrowheads="1"/>
          </p:cNvSpPr>
          <p:nvPr/>
        </p:nvSpPr>
        <p:spPr bwMode="auto">
          <a:xfrm>
            <a:off x="529909" y="1203004"/>
            <a:ext cx="10840924" cy="4931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304800" algn="l" defTabSz="914400" rtl="0" eaLnBrk="0" fontAlgn="base" latinLnBrk="0" hangingPunct="0">
              <a:lnSpc>
                <a:spcPct val="150000"/>
              </a:lnSpc>
              <a:spcBef>
                <a:spcPct val="0"/>
              </a:spcBef>
              <a:spcAft>
                <a:spcPct val="0"/>
              </a:spcAft>
              <a:buClrTx/>
              <a:buSzTx/>
              <a:buFontTx/>
              <a:buNone/>
            </a:pPr>
            <a:r>
              <a:rPr kumimoji="0" lang="zh-CN" altLang="en-US" sz="2000" b="0"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  </a:t>
            </a:r>
            <a:r>
              <a:rPr kumimoji="0" lang="zh-CN" altLang="zh-CN" sz="2000" b="0"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cuda </a:t>
            </a:r>
            <a:r>
              <a:rPr lang="en-US" altLang="zh-CN" sz="20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c</a:t>
            </a:r>
            <a:r>
              <a:rPr kumimoji="0" lang="zh-CN" altLang="zh-CN" sz="2000" b="0"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是对c/c++进行拓展后形成的变种，兼容c/c++语法，文件类型为'.cu'，编译器为nvcc。cuda c允许用内核函数来扩展c，调用时由N个不同的线程共执行N次。块内的线程可以通过共享存储器共享数据并通过它们的执行力来协调存储器访问，aka通过调用</a:t>
            </a:r>
            <a:r>
              <a:rPr kumimoji="0" lang="zh-CN" altLang="zh-CN" sz="2000" b="0"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cs typeface="宋体" panose="02010600030101010101" pitchFamily="2" charset="-122"/>
              </a:rPr>
              <a:t>__syncthreads()</a:t>
            </a:r>
            <a:r>
              <a:rPr kumimoji="0" lang="zh-CN" altLang="zh-CN" sz="2000" b="0"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内部函数来指定内核中的同步点。</a:t>
            </a:r>
            <a:endParaRPr kumimoji="0" lang="en-US" altLang="zh-CN" sz="2000" b="0"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cs typeface="Arial" panose="020B0604020202020204" pitchFamily="34" charset="0"/>
            </a:endParaRPr>
          </a:p>
          <a:p>
            <a:pPr marL="0" marR="0" lvl="0" indent="304800" algn="l" defTabSz="914400" rtl="0" eaLnBrk="0" fontAlgn="base" latinLnBrk="0" hangingPunct="0">
              <a:lnSpc>
                <a:spcPct val="150000"/>
              </a:lnSpc>
              <a:spcBef>
                <a:spcPct val="0"/>
              </a:spcBef>
              <a:spcAft>
                <a:spcPct val="0"/>
              </a:spcAft>
              <a:buClrTx/>
              <a:buSzTx/>
              <a:buFontTx/>
              <a:buNone/>
            </a:pPr>
            <a:r>
              <a:rPr lang="zh-CN" altLang="en-US" sz="20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endParaRPr kumimoji="0" lang="en-US" altLang="zh-CN" sz="2000" b="1" i="0" u="none" strike="noStrike" cap="none" normalizeH="0" baseline="0" dirty="0">
              <a:ln>
                <a:noFill/>
              </a:ln>
              <a:solidFill>
                <a:srgbClr val="C00000"/>
              </a:solidFill>
              <a:effectLst/>
              <a:latin typeface="微软雅黑" panose="020B0503020204020204" pitchFamily="34" charset="-122"/>
              <a:ea typeface="微软雅黑" panose="020B0503020204020204" pitchFamily="34" charset="-122"/>
              <a:cs typeface="Arial" panose="020B0604020202020204" pitchFamily="34" charset="0"/>
            </a:endParaRPr>
          </a:p>
          <a:p>
            <a:pPr marL="0" marR="0" lvl="0" indent="304800" algn="l" defTabSz="914400" rtl="0" eaLnBrk="0" fontAlgn="base" latinLnBrk="0" hangingPunct="0">
              <a:lnSpc>
                <a:spcPct val="150000"/>
              </a:lnSpc>
              <a:spcBef>
                <a:spcPct val="0"/>
              </a:spcBef>
              <a:spcAft>
                <a:spcPct val="0"/>
              </a:spcAft>
              <a:buClrTx/>
              <a:buSzTx/>
              <a:buFontTx/>
              <a:buNone/>
            </a:pPr>
            <a:r>
              <a:rPr lang="zh-CN" altLang="en-US" sz="20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zh-CN" altLang="zh-CN" sz="2000" dirty="0">
                <a:latin typeface="微软雅黑" panose="020B0503020204020204" pitchFamily="34" charset="-122"/>
                <a:ea typeface="微软雅黑" panose="020B0503020204020204" pitchFamily="34" charset="-122"/>
              </a:rPr>
              <a:t>相比传统的</a:t>
            </a:r>
            <a:r>
              <a:rPr lang="en-US" altLang="zh-CN" sz="2000" dirty="0" err="1">
                <a:latin typeface="微软雅黑" panose="020B0503020204020204" pitchFamily="34" charset="-122"/>
                <a:ea typeface="微软雅黑" panose="020B0503020204020204" pitchFamily="34" charset="-122"/>
              </a:rPr>
              <a:t>cpp</a:t>
            </a:r>
            <a:r>
              <a:rPr lang="zh-CN" altLang="zh-CN" sz="2000" dirty="0">
                <a:latin typeface="微软雅黑" panose="020B0503020204020204" pitchFamily="34" charset="-122"/>
                <a:ea typeface="微软雅黑" panose="020B0503020204020204" pitchFamily="34" charset="-122"/>
              </a:rPr>
              <a:t>，添加了这么几个方面：</a:t>
            </a:r>
            <a:endParaRPr kumimoji="0" lang="en-US" altLang="zh-CN" sz="2000" b="0"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cs typeface="Arial" panose="020B0604020202020204" pitchFamily="34" charset="0"/>
            </a:endParaRPr>
          </a:p>
          <a:p>
            <a:pPr lvl="0">
              <a:lnSpc>
                <a:spcPct val="150000"/>
              </a:lnSpc>
            </a:pPr>
            <a:r>
              <a:rPr lang="en-US" altLang="zh-CN" dirty="0">
                <a:latin typeface="微软雅黑" panose="020B0503020204020204" pitchFamily="34" charset="-122"/>
                <a:ea typeface="微软雅黑" panose="020B0503020204020204" pitchFamily="34" charset="-122"/>
              </a:rPr>
              <a:t>	</a:t>
            </a:r>
            <a:r>
              <a:rPr lang="en-US" altLang="zh-CN" dirty="0">
                <a:solidFill>
                  <a:schemeClr val="accent1"/>
                </a:solidFill>
                <a:latin typeface="微软雅黑" panose="020B0503020204020204" pitchFamily="34" charset="-122"/>
                <a:ea typeface="微软雅黑" panose="020B0503020204020204" pitchFamily="34" charset="-122"/>
              </a:rPr>
              <a:t>1</a:t>
            </a:r>
            <a:r>
              <a:rPr lang="zh-CN" altLang="en-US" dirty="0">
                <a:solidFill>
                  <a:schemeClr val="accent1"/>
                </a:solidFill>
                <a:latin typeface="微软雅黑" panose="020B0503020204020204" pitchFamily="34" charset="-122"/>
                <a:ea typeface="微软雅黑" panose="020B0503020204020204" pitchFamily="34" charset="-122"/>
              </a:rPr>
              <a:t>）</a:t>
            </a:r>
            <a:r>
              <a:rPr lang="zh-CN" altLang="zh-CN" dirty="0">
                <a:solidFill>
                  <a:schemeClr val="accent1"/>
                </a:solidFill>
                <a:latin typeface="微软雅黑" panose="020B0503020204020204" pitchFamily="34" charset="-122"/>
                <a:ea typeface="微软雅黑" panose="020B0503020204020204" pitchFamily="34" charset="-122"/>
              </a:rPr>
              <a:t>函数类型限定符</a:t>
            </a:r>
            <a:r>
              <a:rPr lang="zh-CN" altLang="en-US" dirty="0">
                <a:solidFill>
                  <a:schemeClr val="accent1"/>
                </a:solidFill>
                <a:latin typeface="微软雅黑" panose="020B0503020204020204" pitchFamily="34" charset="-122"/>
                <a:ea typeface="微软雅黑" panose="020B0503020204020204" pitchFamily="34" charset="-122"/>
              </a:rPr>
              <a:t>；</a:t>
            </a:r>
            <a:endParaRPr lang="zh-CN" altLang="zh-CN" dirty="0">
              <a:solidFill>
                <a:schemeClr val="accent1"/>
              </a:solidFill>
              <a:latin typeface="微软雅黑" panose="020B0503020204020204" pitchFamily="34" charset="-122"/>
              <a:ea typeface="微软雅黑" panose="020B0503020204020204" pitchFamily="34" charset="-122"/>
            </a:endParaRPr>
          </a:p>
          <a:p>
            <a:pPr lvl="0">
              <a:lnSpc>
                <a:spcPct val="150000"/>
              </a:lnSpc>
            </a:pPr>
            <a:r>
              <a:rPr lang="en-US" altLang="zh-CN" dirty="0">
                <a:solidFill>
                  <a:schemeClr val="accent1"/>
                </a:solidFill>
                <a:latin typeface="微软雅黑" panose="020B0503020204020204" pitchFamily="34" charset="-122"/>
                <a:ea typeface="微软雅黑" panose="020B0503020204020204" pitchFamily="34" charset="-122"/>
              </a:rPr>
              <a:t>	2</a:t>
            </a:r>
            <a:r>
              <a:rPr lang="zh-CN" altLang="en-US" dirty="0">
                <a:solidFill>
                  <a:schemeClr val="accent1"/>
                </a:solidFill>
                <a:latin typeface="微软雅黑" panose="020B0503020204020204" pitchFamily="34" charset="-122"/>
                <a:ea typeface="微软雅黑" panose="020B0503020204020204" pitchFamily="34" charset="-122"/>
              </a:rPr>
              <a:t>）</a:t>
            </a:r>
            <a:r>
              <a:rPr lang="zh-CN" altLang="zh-CN" dirty="0">
                <a:solidFill>
                  <a:schemeClr val="accent1"/>
                </a:solidFill>
                <a:latin typeface="微软雅黑" panose="020B0503020204020204" pitchFamily="34" charset="-122"/>
                <a:ea typeface="微软雅黑" panose="020B0503020204020204" pitchFamily="34" charset="-122"/>
              </a:rPr>
              <a:t>执行配置运算符</a:t>
            </a:r>
            <a:r>
              <a:rPr lang="zh-CN" altLang="en-US" dirty="0">
                <a:solidFill>
                  <a:schemeClr val="accent1"/>
                </a:solidFill>
                <a:latin typeface="微软雅黑" panose="020B0503020204020204" pitchFamily="34" charset="-122"/>
                <a:ea typeface="微软雅黑" panose="020B0503020204020204" pitchFamily="34" charset="-122"/>
              </a:rPr>
              <a:t>；</a:t>
            </a:r>
            <a:endParaRPr lang="zh-CN" altLang="zh-CN" dirty="0">
              <a:solidFill>
                <a:schemeClr val="accent1"/>
              </a:solidFill>
              <a:latin typeface="微软雅黑" panose="020B0503020204020204" pitchFamily="34" charset="-122"/>
              <a:ea typeface="微软雅黑" panose="020B0503020204020204" pitchFamily="34" charset="-122"/>
            </a:endParaRPr>
          </a:p>
          <a:p>
            <a:pPr lvl="0">
              <a:lnSpc>
                <a:spcPct val="150000"/>
              </a:lnSpc>
            </a:pPr>
            <a:r>
              <a:rPr lang="en-US" altLang="zh-CN" dirty="0">
                <a:solidFill>
                  <a:schemeClr val="accent1"/>
                </a:solidFill>
                <a:latin typeface="微软雅黑" panose="020B0503020204020204" pitchFamily="34" charset="-122"/>
                <a:ea typeface="微软雅黑" panose="020B0503020204020204" pitchFamily="34" charset="-122"/>
              </a:rPr>
              <a:t>	3</a:t>
            </a:r>
            <a:r>
              <a:rPr lang="zh-CN" altLang="en-US" dirty="0">
                <a:solidFill>
                  <a:schemeClr val="accent1"/>
                </a:solidFill>
                <a:latin typeface="微软雅黑" panose="020B0503020204020204" pitchFamily="34" charset="-122"/>
                <a:ea typeface="微软雅黑" panose="020B0503020204020204" pitchFamily="34" charset="-122"/>
              </a:rPr>
              <a:t>）</a:t>
            </a:r>
            <a:r>
              <a:rPr lang="zh-CN" altLang="zh-CN" dirty="0">
                <a:solidFill>
                  <a:schemeClr val="accent1"/>
                </a:solidFill>
                <a:latin typeface="微软雅黑" panose="020B0503020204020204" pitchFamily="34" charset="-122"/>
                <a:ea typeface="微软雅黑" panose="020B0503020204020204" pitchFamily="34" charset="-122"/>
              </a:rPr>
              <a:t>五个内置变量</a:t>
            </a:r>
            <a:r>
              <a:rPr lang="zh-CN" altLang="en-US" dirty="0">
                <a:solidFill>
                  <a:schemeClr val="accent1"/>
                </a:solidFill>
                <a:latin typeface="微软雅黑" panose="020B0503020204020204" pitchFamily="34" charset="-122"/>
                <a:ea typeface="微软雅黑" panose="020B0503020204020204" pitchFamily="34" charset="-122"/>
              </a:rPr>
              <a:t>；</a:t>
            </a:r>
            <a:endParaRPr lang="zh-CN" altLang="zh-CN" dirty="0">
              <a:solidFill>
                <a:schemeClr val="accent1"/>
              </a:solidFill>
              <a:latin typeface="微软雅黑" panose="020B0503020204020204" pitchFamily="34" charset="-122"/>
              <a:ea typeface="微软雅黑" panose="020B0503020204020204" pitchFamily="34" charset="-122"/>
            </a:endParaRPr>
          </a:p>
          <a:p>
            <a:pPr lvl="0">
              <a:lnSpc>
                <a:spcPct val="150000"/>
              </a:lnSpc>
            </a:pPr>
            <a:r>
              <a:rPr lang="en-US" altLang="zh-CN" dirty="0">
                <a:solidFill>
                  <a:schemeClr val="accent1"/>
                </a:solidFill>
                <a:latin typeface="微软雅黑" panose="020B0503020204020204" pitchFamily="34" charset="-122"/>
                <a:ea typeface="微软雅黑" panose="020B0503020204020204" pitchFamily="34" charset="-122"/>
              </a:rPr>
              <a:t>	4</a:t>
            </a:r>
            <a:r>
              <a:rPr lang="zh-CN" altLang="en-US" dirty="0">
                <a:solidFill>
                  <a:schemeClr val="accent1"/>
                </a:solidFill>
                <a:latin typeface="微软雅黑" panose="020B0503020204020204" pitchFamily="34" charset="-122"/>
                <a:ea typeface="微软雅黑" panose="020B0503020204020204" pitchFamily="34" charset="-122"/>
              </a:rPr>
              <a:t>）</a:t>
            </a:r>
            <a:r>
              <a:rPr lang="zh-CN" altLang="zh-CN" dirty="0">
                <a:solidFill>
                  <a:schemeClr val="accent1"/>
                </a:solidFill>
                <a:latin typeface="微软雅黑" panose="020B0503020204020204" pitchFamily="34" charset="-122"/>
                <a:ea typeface="微软雅黑" panose="020B0503020204020204" pitchFamily="34" charset="-122"/>
              </a:rPr>
              <a:t>变量类型限定符</a:t>
            </a:r>
            <a:r>
              <a:rPr lang="zh-CN" altLang="en-US" dirty="0">
                <a:solidFill>
                  <a:schemeClr val="accent1"/>
                </a:solidFill>
                <a:latin typeface="微软雅黑" panose="020B0503020204020204" pitchFamily="34" charset="-122"/>
                <a:ea typeface="微软雅黑" panose="020B0503020204020204" pitchFamily="34" charset="-122"/>
              </a:rPr>
              <a:t>；</a:t>
            </a:r>
            <a:endParaRPr lang="zh-CN" altLang="zh-CN" dirty="0">
              <a:solidFill>
                <a:schemeClr val="accent1"/>
              </a:solidFill>
              <a:latin typeface="微软雅黑" panose="020B0503020204020204" pitchFamily="34" charset="-122"/>
              <a:ea typeface="微软雅黑" panose="020B0503020204020204" pitchFamily="34" charset="-122"/>
            </a:endParaRPr>
          </a:p>
          <a:p>
            <a:pPr>
              <a:lnSpc>
                <a:spcPct val="150000"/>
              </a:lnSpc>
            </a:pPr>
            <a:r>
              <a:rPr lang="en-US" altLang="zh-CN" dirty="0">
                <a:solidFill>
                  <a:schemeClr val="accent1"/>
                </a:solidFill>
                <a:latin typeface="微软雅黑" panose="020B0503020204020204" pitchFamily="34" charset="-122"/>
                <a:ea typeface="微软雅黑" panose="020B0503020204020204" pitchFamily="34" charset="-122"/>
              </a:rPr>
              <a:t>	5</a:t>
            </a:r>
            <a:r>
              <a:rPr lang="zh-CN" altLang="en-US" dirty="0">
                <a:solidFill>
                  <a:schemeClr val="accent1"/>
                </a:solidFill>
                <a:latin typeface="微软雅黑" panose="020B0503020204020204" pitchFamily="34" charset="-122"/>
                <a:ea typeface="微软雅黑" panose="020B0503020204020204" pitchFamily="34" charset="-122"/>
              </a:rPr>
              <a:t>）</a:t>
            </a:r>
            <a:r>
              <a:rPr lang="zh-CN" altLang="zh-CN" dirty="0">
                <a:solidFill>
                  <a:schemeClr val="accent1"/>
                </a:solidFill>
                <a:latin typeface="微软雅黑" panose="020B0503020204020204" pitchFamily="34" charset="-122"/>
                <a:ea typeface="微软雅黑" panose="020B0503020204020204" pitchFamily="34" charset="-122"/>
              </a:rPr>
              <a:t>其他的还有数学函数，原子函数，纹理读取，绑定函数等</a:t>
            </a:r>
            <a:r>
              <a:rPr lang="zh-CN" altLang="zh-CN" sz="2000" dirty="0">
                <a:solidFill>
                  <a:schemeClr val="accent1"/>
                </a:solidFill>
                <a:latin typeface="微软雅黑" panose="020B0503020204020204" pitchFamily="34" charset="-122"/>
                <a:ea typeface="微软雅黑" panose="020B0503020204020204" pitchFamily="34" charset="-122"/>
              </a:rPr>
              <a:t> </a:t>
            </a:r>
            <a:r>
              <a:rPr lang="zh-CN" altLang="en-US" sz="2000" dirty="0">
                <a:solidFill>
                  <a:schemeClr val="accent1"/>
                </a:solidFill>
                <a:latin typeface="微软雅黑" panose="020B0503020204020204" pitchFamily="34" charset="-122"/>
                <a:ea typeface="微软雅黑" panose="020B0503020204020204" pitchFamily="34" charset="-122"/>
              </a:rPr>
              <a:t>。</a:t>
            </a:r>
            <a:endParaRPr kumimoji="0" lang="zh-CN" altLang="zh-CN" sz="2000" b="0" i="0" u="none" strike="noStrike" cap="none" normalizeH="0" baseline="0" dirty="0">
              <a:ln>
                <a:noFill/>
              </a:ln>
              <a:solidFill>
                <a:schemeClr val="accent1"/>
              </a:solidFill>
              <a:effectLst/>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627086" y="954250"/>
            <a:ext cx="7802222"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627380" y="431165"/>
            <a:ext cx="3145790" cy="523220"/>
          </a:xfrm>
          <a:prstGeom prst="rect">
            <a:avLst/>
          </a:prstGeom>
        </p:spPr>
        <p:txBody>
          <a:bodyPr wrap="square">
            <a:spAutoFit/>
          </a:bodyPr>
          <a:lstStyle/>
          <a:p>
            <a:pPr algn="l"/>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3</a:t>
            </a:r>
            <a:r>
              <a:rPr lang="zh-CN" altLang="en-US"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a:t>
            </a:r>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CUDA</a:t>
            </a:r>
            <a:r>
              <a:rPr lang="zh-CN" altLang="en-US"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并行编程</a:t>
            </a:r>
            <a:endParaRPr lang="zh-CN" altLang="en-US" sz="2800" b="1" dirty="0">
              <a:solidFill>
                <a:srgbClr val="0070C0"/>
              </a:solidFill>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56" name="任意多边形 55"/>
          <p:cNvSpPr/>
          <p:nvPr/>
        </p:nvSpPr>
        <p:spPr>
          <a:xfrm>
            <a:off x="4782820" y="149860"/>
            <a:ext cx="38735" cy="692150"/>
          </a:xfrm>
          <a:custGeom>
            <a:avLst/>
            <a:gdLst>
              <a:gd name="connisteX0" fmla="*/ 37323 w 38452"/>
              <a:gd name="connsiteY0" fmla="*/ 0 h 692150"/>
              <a:gd name="connisteX1" fmla="*/ 37323 w 38452"/>
              <a:gd name="connsiteY1" fmla="*/ 85090 h 692150"/>
              <a:gd name="connisteX2" fmla="*/ 37323 w 38452"/>
              <a:gd name="connsiteY2" fmla="*/ 170180 h 692150"/>
              <a:gd name="connisteX3" fmla="*/ 37323 w 38452"/>
              <a:gd name="connsiteY3" fmla="*/ 243205 h 692150"/>
              <a:gd name="connisteX4" fmla="*/ 37323 w 38452"/>
              <a:gd name="connsiteY4" fmla="*/ 315595 h 692150"/>
              <a:gd name="connisteX5" fmla="*/ 25258 w 38452"/>
              <a:gd name="connsiteY5" fmla="*/ 388620 h 692150"/>
              <a:gd name="connisteX6" fmla="*/ 25258 w 38452"/>
              <a:gd name="connsiteY6" fmla="*/ 473710 h 692150"/>
              <a:gd name="connisteX7" fmla="*/ 13193 w 38452"/>
              <a:gd name="connsiteY7" fmla="*/ 546735 h 692150"/>
              <a:gd name="connisteX8" fmla="*/ 1128 w 38452"/>
              <a:gd name="connsiteY8" fmla="*/ 619125 h 692150"/>
              <a:gd name="connisteX9" fmla="*/ 1128 w 38452"/>
              <a:gd name="connsiteY9" fmla="*/ 692150 h 69215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Lst>
            <a:rect l="l" t="t" r="r" b="b"/>
            <a:pathLst>
              <a:path w="38453" h="692150">
                <a:moveTo>
                  <a:pt x="37324" y="0"/>
                </a:moveTo>
                <a:cubicBezTo>
                  <a:pt x="37324" y="15240"/>
                  <a:pt x="37324" y="50800"/>
                  <a:pt x="37324" y="85090"/>
                </a:cubicBezTo>
                <a:cubicBezTo>
                  <a:pt x="37324" y="119380"/>
                  <a:pt x="37324" y="138430"/>
                  <a:pt x="37324" y="170180"/>
                </a:cubicBezTo>
                <a:cubicBezTo>
                  <a:pt x="37324" y="201930"/>
                  <a:pt x="37324" y="213995"/>
                  <a:pt x="37324" y="243205"/>
                </a:cubicBezTo>
                <a:cubicBezTo>
                  <a:pt x="37324" y="272415"/>
                  <a:pt x="39864" y="286385"/>
                  <a:pt x="37324" y="315595"/>
                </a:cubicBezTo>
                <a:cubicBezTo>
                  <a:pt x="34784" y="344805"/>
                  <a:pt x="27799" y="356870"/>
                  <a:pt x="25259" y="388620"/>
                </a:cubicBezTo>
                <a:cubicBezTo>
                  <a:pt x="22719" y="420370"/>
                  <a:pt x="27799" y="441960"/>
                  <a:pt x="25259" y="473710"/>
                </a:cubicBezTo>
                <a:cubicBezTo>
                  <a:pt x="22719" y="505460"/>
                  <a:pt x="18274" y="517525"/>
                  <a:pt x="13194" y="546735"/>
                </a:cubicBezTo>
                <a:cubicBezTo>
                  <a:pt x="8114" y="575945"/>
                  <a:pt x="3669" y="589915"/>
                  <a:pt x="1129" y="619125"/>
                </a:cubicBezTo>
                <a:cubicBezTo>
                  <a:pt x="-1411" y="648335"/>
                  <a:pt x="1129" y="678815"/>
                  <a:pt x="1129" y="69215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p:nvSpPr>
        <p:spPr>
          <a:xfrm>
            <a:off x="627086" y="1066491"/>
            <a:ext cx="10055258" cy="2979470"/>
          </a:xfrm>
          <a:prstGeom prst="rect">
            <a:avLst/>
          </a:prstGeom>
          <a:noFill/>
        </p:spPr>
        <p:txBody>
          <a:bodyPr wrap="square" rtlCol="0" anchor="ctr">
            <a:spAutoFit/>
          </a:bodyPr>
          <a:lstStyle/>
          <a:p>
            <a:pPr>
              <a:lnSpc>
                <a:spcPct val="150000"/>
              </a:lnSpc>
            </a:pPr>
            <a:r>
              <a:rPr lang="en-US" altLang="zh-CN" sz="2400" b="1" dirty="0">
                <a:latin typeface="微软雅黑" panose="020B0503020204020204" pitchFamily="34" charset="-122"/>
                <a:ea typeface="微软雅黑" panose="020B0503020204020204" pitchFamily="34" charset="-122"/>
              </a:rPr>
              <a:t>3.1</a:t>
            </a:r>
            <a:r>
              <a:rPr lang="zh-CN" altLang="en-US" sz="2400" b="1" dirty="0">
                <a:latin typeface="微软雅黑" panose="020B0503020204020204" pitchFamily="34" charset="-122"/>
                <a:ea typeface="微软雅黑" panose="020B0503020204020204" pitchFamily="34" charset="-122"/>
              </a:rPr>
              <a:t> </a:t>
            </a:r>
            <a:r>
              <a:rPr lang="zh-CN" altLang="zh-CN" sz="2400" b="1" dirty="0">
                <a:latin typeface="微软雅黑" panose="020B0503020204020204" pitchFamily="34" charset="-122"/>
                <a:ea typeface="微软雅黑" panose="020B0503020204020204" pitchFamily="34" charset="-122"/>
              </a:rPr>
              <a:t>函数类型限定符</a:t>
            </a:r>
            <a:endParaRPr lang="zh-CN" altLang="zh-CN" sz="2400" dirty="0">
              <a:latin typeface="微软雅黑" panose="020B0503020204020204" pitchFamily="34" charset="-122"/>
              <a:ea typeface="微软雅黑" panose="020B0503020204020204" pitchFamily="34" charset="-122"/>
            </a:endParaRPr>
          </a:p>
          <a:p>
            <a:pPr>
              <a:lnSpc>
                <a:spcPct val="150000"/>
              </a:lnSpc>
            </a:pPr>
            <a:r>
              <a:rPr lang="en-US" altLang="zh-CN" sz="2400" dirty="0">
                <a:latin typeface="微软雅黑" panose="020B0503020204020204" pitchFamily="34" charset="-122"/>
                <a:ea typeface="微软雅黑" panose="020B0503020204020204" pitchFamily="34" charset="-122"/>
              </a:rPr>
              <a:t>    </a:t>
            </a:r>
            <a:r>
              <a:rPr lang="zh-CN" altLang="zh-CN" sz="2000" dirty="0">
                <a:latin typeface="微软雅黑" panose="020B0503020204020204" pitchFamily="34" charset="-122"/>
                <a:ea typeface="微软雅黑" panose="020B0503020204020204" pitchFamily="34" charset="-122"/>
              </a:rPr>
              <a:t>用来确定</a:t>
            </a:r>
            <a:r>
              <a:rPr lang="zh-CN" altLang="en-US" sz="2000" dirty="0">
                <a:latin typeface="微软雅黑" panose="020B0503020204020204" pitchFamily="34" charset="-122"/>
                <a:ea typeface="微软雅黑" panose="020B0503020204020204" pitchFamily="34" charset="-122"/>
              </a:rPr>
              <a:t>是在</a:t>
            </a:r>
            <a:r>
              <a:rPr lang="en-US" altLang="zh-CN" sz="2000" dirty="0" err="1">
                <a:latin typeface="微软雅黑" panose="020B0503020204020204" pitchFamily="34" charset="-122"/>
                <a:ea typeface="微软雅黑" panose="020B0503020204020204" pitchFamily="34" charset="-122"/>
              </a:rPr>
              <a:t>cpu</a:t>
            </a:r>
            <a:r>
              <a:rPr lang="zh-CN" altLang="zh-CN" sz="2000" dirty="0">
                <a:latin typeface="微软雅黑" panose="020B0503020204020204" pitchFamily="34" charset="-122"/>
                <a:ea typeface="微软雅黑" panose="020B0503020204020204" pitchFamily="34" charset="-122"/>
              </a:rPr>
              <a:t>还是</a:t>
            </a:r>
            <a:r>
              <a:rPr lang="en-US" altLang="zh-CN" sz="2000" dirty="0" err="1">
                <a:latin typeface="微软雅黑" panose="020B0503020204020204" pitchFamily="34" charset="-122"/>
                <a:ea typeface="微软雅黑" panose="020B0503020204020204" pitchFamily="34" charset="-122"/>
              </a:rPr>
              <a:t>gpu</a:t>
            </a:r>
            <a:r>
              <a:rPr lang="zh-CN" altLang="zh-CN" sz="2000" dirty="0">
                <a:latin typeface="微软雅黑" panose="020B0503020204020204" pitchFamily="34" charset="-122"/>
                <a:ea typeface="微软雅黑" panose="020B0503020204020204" pitchFamily="34" charset="-122"/>
              </a:rPr>
              <a:t>运行，以及这个函数是从</a:t>
            </a:r>
            <a:r>
              <a:rPr lang="en-US" altLang="zh-CN" sz="2000" dirty="0" err="1">
                <a:latin typeface="微软雅黑" panose="020B0503020204020204" pitchFamily="34" charset="-122"/>
                <a:ea typeface="微软雅黑" panose="020B0503020204020204" pitchFamily="34" charset="-122"/>
              </a:rPr>
              <a:t>cpu</a:t>
            </a:r>
            <a:r>
              <a:rPr lang="zh-CN" altLang="zh-CN" sz="2000" dirty="0">
                <a:latin typeface="微软雅黑" panose="020B0503020204020204" pitchFamily="34" charset="-122"/>
                <a:ea typeface="微软雅黑" panose="020B0503020204020204" pitchFamily="34" charset="-122"/>
              </a:rPr>
              <a:t>还是</a:t>
            </a:r>
            <a:r>
              <a:rPr lang="en-US" altLang="zh-CN" sz="2000" dirty="0" err="1">
                <a:latin typeface="微软雅黑" panose="020B0503020204020204" pitchFamily="34" charset="-122"/>
                <a:ea typeface="微软雅黑" panose="020B0503020204020204" pitchFamily="34" charset="-122"/>
              </a:rPr>
              <a:t>gpu</a:t>
            </a:r>
            <a:r>
              <a:rPr lang="zh-CN" altLang="zh-CN" sz="2000" dirty="0">
                <a:latin typeface="微软雅黑" panose="020B0503020204020204" pitchFamily="34" charset="-122"/>
                <a:ea typeface="微软雅黑" panose="020B0503020204020204" pitchFamily="34" charset="-122"/>
              </a:rPr>
              <a:t>调用。</a:t>
            </a:r>
            <a:endParaRPr lang="zh-CN" altLang="zh-CN" sz="2000" dirty="0">
              <a:latin typeface="微软雅黑" panose="020B0503020204020204" pitchFamily="34" charset="-122"/>
              <a:ea typeface="微软雅黑" panose="020B0503020204020204" pitchFamily="34" charset="-122"/>
            </a:endParaRPr>
          </a:p>
          <a:p>
            <a:pPr lvl="0">
              <a:lnSpc>
                <a:spcPct val="150000"/>
              </a:lnSpc>
            </a:pPr>
            <a:r>
              <a:rPr lang="en-US" altLang="zh-CN" sz="2400" dirty="0">
                <a:latin typeface="微软雅黑" panose="020B0503020204020204" pitchFamily="34" charset="-122"/>
                <a:ea typeface="微软雅黑" panose="020B0503020204020204" pitchFamily="34" charset="-122"/>
              </a:rPr>
              <a:t>	</a:t>
            </a:r>
            <a:r>
              <a:rPr lang="en-US" altLang="zh-CN" sz="2000" b="1" dirty="0">
                <a:solidFill>
                  <a:srgbClr val="C00000"/>
                </a:solidFill>
                <a:latin typeface="微软雅黑" panose="020B0503020204020204" pitchFamily="34" charset="-122"/>
                <a:ea typeface="微软雅黑" panose="020B0503020204020204" pitchFamily="34" charset="-122"/>
              </a:rPr>
              <a:t>__device_</a:t>
            </a:r>
            <a:r>
              <a:rPr lang="en-US" altLang="zh-CN" sz="2000" dirty="0">
                <a:latin typeface="微软雅黑" panose="020B0503020204020204" pitchFamily="34" charset="-122"/>
                <a:ea typeface="微软雅黑" panose="020B0503020204020204" pitchFamily="34" charset="-122"/>
              </a:rPr>
              <a:t>_	</a:t>
            </a:r>
            <a:r>
              <a:rPr lang="zh-CN" altLang="zh-CN" sz="2000" dirty="0">
                <a:latin typeface="微软雅黑" panose="020B0503020204020204" pitchFamily="34" charset="-122"/>
                <a:ea typeface="微软雅黑" panose="020B0503020204020204" pitchFamily="34" charset="-122"/>
              </a:rPr>
              <a:t>表示从</a:t>
            </a:r>
            <a:r>
              <a:rPr lang="en-US" altLang="zh-CN" sz="2000" dirty="0" err="1">
                <a:latin typeface="微软雅黑" panose="020B0503020204020204" pitchFamily="34" charset="-122"/>
                <a:ea typeface="微软雅黑" panose="020B0503020204020204" pitchFamily="34" charset="-122"/>
              </a:rPr>
              <a:t>gpu</a:t>
            </a:r>
            <a:r>
              <a:rPr lang="zh-CN" altLang="zh-CN" sz="2000" dirty="0">
                <a:latin typeface="微软雅黑" panose="020B0503020204020204" pitchFamily="34" charset="-122"/>
                <a:ea typeface="微软雅黑" panose="020B0503020204020204" pitchFamily="34" charset="-122"/>
              </a:rPr>
              <a:t>调用，再</a:t>
            </a:r>
            <a:r>
              <a:rPr lang="en-US" altLang="zh-CN" sz="2000" dirty="0" err="1">
                <a:latin typeface="微软雅黑" panose="020B0503020204020204" pitchFamily="34" charset="-122"/>
                <a:ea typeface="微软雅黑" panose="020B0503020204020204" pitchFamily="34" charset="-122"/>
              </a:rPr>
              <a:t>gpu</a:t>
            </a:r>
            <a:r>
              <a:rPr lang="zh-CN" altLang="zh-CN" sz="2000" dirty="0">
                <a:latin typeface="微软雅黑" panose="020B0503020204020204" pitchFamily="34" charset="-122"/>
                <a:ea typeface="微软雅黑" panose="020B0503020204020204" pitchFamily="34" charset="-122"/>
              </a:rPr>
              <a:t>运行</a:t>
            </a:r>
            <a:endParaRPr lang="zh-CN" altLang="zh-CN" sz="2000" dirty="0">
              <a:latin typeface="微软雅黑" panose="020B0503020204020204" pitchFamily="34" charset="-122"/>
              <a:ea typeface="微软雅黑" panose="020B0503020204020204" pitchFamily="34" charset="-122"/>
            </a:endParaRPr>
          </a:p>
          <a:p>
            <a:pPr lvl="0">
              <a:lnSpc>
                <a:spcPct val="150000"/>
              </a:lnSpc>
            </a:pPr>
            <a:r>
              <a:rPr lang="en-US" altLang="zh-CN" sz="2000" dirty="0">
                <a:latin typeface="微软雅黑" panose="020B0503020204020204" pitchFamily="34" charset="-122"/>
                <a:ea typeface="微软雅黑" panose="020B0503020204020204" pitchFamily="34" charset="-122"/>
              </a:rPr>
              <a:t>	</a:t>
            </a:r>
            <a:r>
              <a:rPr lang="en-US" altLang="zh-CN" sz="2000" b="1" dirty="0">
                <a:solidFill>
                  <a:srgbClr val="C00000"/>
                </a:solidFill>
                <a:latin typeface="微软雅黑" panose="020B0503020204020204" pitchFamily="34" charset="-122"/>
                <a:ea typeface="微软雅黑" panose="020B0503020204020204" pitchFamily="34" charset="-122"/>
              </a:rPr>
              <a:t>__global__</a:t>
            </a:r>
            <a:r>
              <a:rPr lang="en-US" altLang="zh-CN" sz="2000" dirty="0">
                <a:latin typeface="微软雅黑" panose="020B0503020204020204" pitchFamily="34" charset="-122"/>
                <a:ea typeface="微软雅黑" panose="020B0503020204020204" pitchFamily="34" charset="-122"/>
              </a:rPr>
              <a:t>	</a:t>
            </a:r>
            <a:r>
              <a:rPr lang="zh-CN" altLang="zh-CN" sz="2000" dirty="0">
                <a:latin typeface="微软雅黑" panose="020B0503020204020204" pitchFamily="34" charset="-122"/>
                <a:ea typeface="微软雅黑" panose="020B0503020204020204" pitchFamily="34" charset="-122"/>
              </a:rPr>
              <a:t>表示从</a:t>
            </a:r>
            <a:r>
              <a:rPr lang="en-US" altLang="zh-CN" sz="2000" dirty="0" err="1">
                <a:latin typeface="微软雅黑" panose="020B0503020204020204" pitchFamily="34" charset="-122"/>
                <a:ea typeface="微软雅黑" panose="020B0503020204020204" pitchFamily="34" charset="-122"/>
              </a:rPr>
              <a:t>cpu</a:t>
            </a:r>
            <a:r>
              <a:rPr lang="zh-CN" altLang="zh-CN" sz="2000" dirty="0">
                <a:latin typeface="微软雅黑" panose="020B0503020204020204" pitchFamily="34" charset="-122"/>
                <a:ea typeface="微软雅黑" panose="020B0503020204020204" pitchFamily="34" charset="-122"/>
              </a:rPr>
              <a:t>调用，在</a:t>
            </a:r>
            <a:r>
              <a:rPr lang="en-US" altLang="zh-CN" sz="2000" dirty="0" err="1">
                <a:latin typeface="微软雅黑" panose="020B0503020204020204" pitchFamily="34" charset="-122"/>
                <a:ea typeface="微软雅黑" panose="020B0503020204020204" pitchFamily="34" charset="-122"/>
              </a:rPr>
              <a:t>gpu</a:t>
            </a:r>
            <a:r>
              <a:rPr lang="zh-CN" altLang="zh-CN" sz="2000" dirty="0">
                <a:latin typeface="微软雅黑" panose="020B0503020204020204" pitchFamily="34" charset="-122"/>
                <a:ea typeface="微软雅黑" panose="020B0503020204020204" pitchFamily="34" charset="-122"/>
              </a:rPr>
              <a:t>执行，也称</a:t>
            </a:r>
            <a:r>
              <a:rPr lang="en-US" altLang="zh-CN" sz="2000" dirty="0">
                <a:latin typeface="微软雅黑" panose="020B0503020204020204" pitchFamily="34" charset="-122"/>
                <a:ea typeface="微软雅黑" panose="020B0503020204020204" pitchFamily="34" charset="-122"/>
              </a:rPr>
              <a:t>kernel</a:t>
            </a:r>
            <a:r>
              <a:rPr lang="zh-CN" altLang="zh-CN" sz="2000" dirty="0">
                <a:latin typeface="微软雅黑" panose="020B0503020204020204" pitchFamily="34" charset="-122"/>
                <a:ea typeface="微软雅黑" panose="020B0503020204020204" pitchFamily="34" charset="-122"/>
              </a:rPr>
              <a:t>核函数。</a:t>
            </a:r>
            <a:endParaRPr lang="zh-CN" altLang="zh-CN" sz="2000" dirty="0">
              <a:latin typeface="微软雅黑" panose="020B0503020204020204" pitchFamily="34" charset="-122"/>
              <a:ea typeface="微软雅黑" panose="020B0503020204020204" pitchFamily="34" charset="-122"/>
            </a:endParaRPr>
          </a:p>
          <a:p>
            <a:pPr lvl="0">
              <a:lnSpc>
                <a:spcPct val="150000"/>
              </a:lnSpc>
            </a:pPr>
            <a:r>
              <a:rPr lang="en-US" altLang="zh-CN" sz="2000" dirty="0">
                <a:latin typeface="微软雅黑" panose="020B0503020204020204" pitchFamily="34" charset="-122"/>
                <a:ea typeface="微软雅黑" panose="020B0503020204020204" pitchFamily="34" charset="-122"/>
              </a:rPr>
              <a:t>	</a:t>
            </a:r>
            <a:r>
              <a:rPr lang="en-US" altLang="zh-CN" sz="2000" b="1" dirty="0">
                <a:solidFill>
                  <a:srgbClr val="C00000"/>
                </a:solidFill>
                <a:latin typeface="微软雅黑" panose="020B0503020204020204" pitchFamily="34" charset="-122"/>
                <a:ea typeface="微软雅黑" panose="020B0503020204020204" pitchFamily="34" charset="-122"/>
              </a:rPr>
              <a:t>__host__</a:t>
            </a:r>
            <a:r>
              <a:rPr lang="en-US" altLang="zh-CN" sz="2000" dirty="0">
                <a:latin typeface="微软雅黑" panose="020B0503020204020204" pitchFamily="34" charset="-122"/>
                <a:ea typeface="微软雅黑" panose="020B0503020204020204" pitchFamily="34" charset="-122"/>
              </a:rPr>
              <a:t>	</a:t>
            </a:r>
            <a:r>
              <a:rPr lang="zh-CN" altLang="zh-CN" sz="2000" dirty="0">
                <a:latin typeface="微软雅黑" panose="020B0503020204020204" pitchFamily="34" charset="-122"/>
                <a:ea typeface="微软雅黑" panose="020B0503020204020204" pitchFamily="34" charset="-122"/>
              </a:rPr>
              <a:t>表示在</a:t>
            </a:r>
            <a:r>
              <a:rPr lang="en-US" altLang="zh-CN" sz="2000" dirty="0" err="1">
                <a:latin typeface="微软雅黑" panose="020B0503020204020204" pitchFamily="34" charset="-122"/>
                <a:ea typeface="微软雅黑" panose="020B0503020204020204" pitchFamily="34" charset="-122"/>
              </a:rPr>
              <a:t>cpu</a:t>
            </a:r>
            <a:r>
              <a:rPr lang="zh-CN" altLang="zh-CN" sz="2000" dirty="0">
                <a:latin typeface="微软雅黑" panose="020B0503020204020204" pitchFamily="34" charset="-122"/>
                <a:ea typeface="微软雅黑" panose="020B0503020204020204" pitchFamily="34" charset="-122"/>
              </a:rPr>
              <a:t>上调用，在</a:t>
            </a:r>
            <a:r>
              <a:rPr lang="en-US" altLang="zh-CN" sz="2000" dirty="0" err="1">
                <a:latin typeface="微软雅黑" panose="020B0503020204020204" pitchFamily="34" charset="-122"/>
                <a:ea typeface="微软雅黑" panose="020B0503020204020204" pitchFamily="34" charset="-122"/>
              </a:rPr>
              <a:t>cpu</a:t>
            </a:r>
            <a:r>
              <a:rPr lang="zh-CN" altLang="zh-CN" sz="2000" dirty="0">
                <a:latin typeface="微软雅黑" panose="020B0503020204020204" pitchFamily="34" charset="-122"/>
                <a:ea typeface="微软雅黑" panose="020B0503020204020204" pitchFamily="34" charset="-122"/>
              </a:rPr>
              <a:t>上执行。</a:t>
            </a:r>
            <a:endParaRPr lang="zh-CN" altLang="zh-CN" sz="2000" dirty="0">
              <a:latin typeface="微软雅黑" panose="020B0503020204020204" pitchFamily="34" charset="-122"/>
              <a:ea typeface="微软雅黑" panose="020B0503020204020204" pitchFamily="34" charset="-122"/>
            </a:endParaRPr>
          </a:p>
          <a:p>
            <a:pPr>
              <a:lnSpc>
                <a:spcPct val="120000"/>
              </a:lnSpc>
            </a:pPr>
            <a:endParaRPr kumimoji="1" lang="zh-CN" altLang="en-US" dirty="0">
              <a:solidFill>
                <a:schemeClr val="tx1">
                  <a:lumMod val="75000"/>
                  <a:lumOff val="25000"/>
                </a:schemeClr>
              </a:solidFill>
            </a:endParaRPr>
          </a:p>
        </p:txBody>
      </p:sp>
      <p:sp>
        <p:nvSpPr>
          <p:cNvPr id="6" name="文本框 5"/>
          <p:cNvSpPr txBox="1"/>
          <p:nvPr/>
        </p:nvSpPr>
        <p:spPr>
          <a:xfrm>
            <a:off x="712385" y="3903366"/>
            <a:ext cx="10152839" cy="2438553"/>
          </a:xfrm>
          <a:prstGeom prst="rect">
            <a:avLst/>
          </a:prstGeom>
          <a:noFill/>
        </p:spPr>
        <p:txBody>
          <a:bodyPr wrap="square" rtlCol="0" anchor="ctr">
            <a:spAutoFit/>
          </a:bodyPr>
          <a:lstStyle/>
          <a:p>
            <a:pPr>
              <a:lnSpc>
                <a:spcPct val="150000"/>
              </a:lnSpc>
            </a:pPr>
            <a:r>
              <a:rPr lang="en-US" altLang="zh-CN" sz="2400" b="1" dirty="0">
                <a:latin typeface="微软雅黑" panose="020B0503020204020204" pitchFamily="34" charset="-122"/>
                <a:ea typeface="微软雅黑" panose="020B0503020204020204" pitchFamily="34" charset="-122"/>
              </a:rPr>
              <a:t>3.2 </a:t>
            </a:r>
            <a:r>
              <a:rPr lang="zh-CN" altLang="zh-CN" sz="2400" b="1" dirty="0">
                <a:latin typeface="微软雅黑" panose="020B0503020204020204" pitchFamily="34" charset="-122"/>
                <a:ea typeface="微软雅黑" panose="020B0503020204020204" pitchFamily="34" charset="-122"/>
              </a:rPr>
              <a:t>执行配置运算符</a:t>
            </a:r>
            <a:endParaRPr lang="zh-CN" altLang="zh-CN" sz="2400" dirty="0">
              <a:latin typeface="微软雅黑" panose="020B0503020204020204" pitchFamily="34" charset="-122"/>
              <a:ea typeface="微软雅黑" panose="020B0503020204020204" pitchFamily="34" charset="-122"/>
            </a:endParaRPr>
          </a:p>
          <a:p>
            <a:pPr>
              <a:lnSpc>
                <a:spcPct val="150000"/>
              </a:lnSpc>
            </a:pPr>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  </a:t>
            </a:r>
            <a:r>
              <a:rPr lang="zh-CN" altLang="zh-CN" sz="2000" dirty="0">
                <a:latin typeface="微软雅黑" panose="020B0503020204020204" pitchFamily="34" charset="-122"/>
                <a:ea typeface="微软雅黑" panose="020B0503020204020204" pitchFamily="34" charset="-122"/>
              </a:rPr>
              <a:t>用来传递核函数的执行参数。使用</a:t>
            </a:r>
            <a:r>
              <a:rPr lang="en-US" altLang="zh-CN" sz="2000" dirty="0">
                <a:latin typeface="微软雅黑" panose="020B0503020204020204" pitchFamily="34" charset="-122"/>
                <a:ea typeface="微软雅黑" panose="020B0503020204020204" pitchFamily="34" charset="-122"/>
              </a:rPr>
              <a:t>__global__</a:t>
            </a:r>
            <a:r>
              <a:rPr lang="zh-CN" altLang="zh-CN" sz="2000" dirty="0">
                <a:latin typeface="微软雅黑" panose="020B0503020204020204" pitchFamily="34" charset="-122"/>
                <a:ea typeface="微软雅黑" panose="020B0503020204020204" pitchFamily="34" charset="-122"/>
              </a:rPr>
              <a:t>声明说明符定义内核，用</a:t>
            </a:r>
            <a:r>
              <a:rPr lang="en-US" altLang="zh-CN" sz="2000" dirty="0">
                <a:latin typeface="微软雅黑" panose="020B0503020204020204" pitchFamily="34" charset="-122"/>
                <a:ea typeface="微软雅黑" panose="020B0503020204020204" pitchFamily="34" charset="-122"/>
              </a:rPr>
              <a:t>&lt;&lt;&lt; ... &gt;&gt;&gt;</a:t>
            </a:r>
            <a:r>
              <a:rPr lang="zh-CN" altLang="zh-CN" sz="2000" dirty="0">
                <a:latin typeface="微软雅黑" panose="020B0503020204020204" pitchFamily="34" charset="-122"/>
                <a:ea typeface="微软雅黑" panose="020B0503020204020204" pitchFamily="34" charset="-122"/>
              </a:rPr>
              <a:t>来为内核指定</a:t>
            </a:r>
            <a:r>
              <a:rPr lang="en-US" altLang="zh-CN" sz="2000" dirty="0" err="1">
                <a:latin typeface="微软雅黑" panose="020B0503020204020204" pitchFamily="34" charset="-122"/>
                <a:ea typeface="微软雅黑" panose="020B0503020204020204" pitchFamily="34" charset="-122"/>
              </a:rPr>
              <a:t>cuda</a:t>
            </a:r>
            <a:r>
              <a:rPr lang="zh-CN" altLang="zh-CN" sz="2000" dirty="0">
                <a:latin typeface="微软雅黑" panose="020B0503020204020204" pitchFamily="34" charset="-122"/>
                <a:ea typeface="微软雅黑" panose="020B0503020204020204" pitchFamily="34" charset="-122"/>
              </a:rPr>
              <a:t>线程数。每一个线程都有一个唯一的</a:t>
            </a:r>
            <a:r>
              <a:rPr lang="en-US" altLang="zh-CN" sz="2000" dirty="0">
                <a:latin typeface="微软雅黑" panose="020B0503020204020204" pitchFamily="34" charset="-122"/>
                <a:ea typeface="微软雅黑" panose="020B0503020204020204" pitchFamily="34" charset="-122"/>
              </a:rPr>
              <a:t>ID</a:t>
            </a:r>
            <a:r>
              <a:rPr lang="zh-CN" altLang="zh-CN" sz="2000" dirty="0">
                <a:latin typeface="微软雅黑" panose="020B0503020204020204" pitchFamily="34" charset="-122"/>
                <a:ea typeface="微软雅黑" panose="020B0503020204020204" pitchFamily="34" charset="-122"/>
              </a:rPr>
              <a:t>，可以通过内置</a:t>
            </a:r>
            <a:r>
              <a:rPr lang="en-US" altLang="zh-CN" sz="2000" dirty="0" err="1">
                <a:latin typeface="微软雅黑" panose="020B0503020204020204" pitchFamily="34" charset="-122"/>
                <a:ea typeface="微软雅黑" panose="020B0503020204020204" pitchFamily="34" charset="-122"/>
              </a:rPr>
              <a:t>threadIdx</a:t>
            </a:r>
            <a:r>
              <a:rPr lang="zh-CN" altLang="zh-CN" sz="2000" dirty="0">
                <a:latin typeface="微软雅黑" panose="020B0503020204020204" pitchFamily="34" charset="-122"/>
                <a:ea typeface="微软雅黑" panose="020B0503020204020204" pitchFamily="34" charset="-122"/>
              </a:rPr>
              <a:t>（</a:t>
            </a:r>
            <a:r>
              <a:rPr lang="en-US" altLang="zh-CN" sz="2000" dirty="0" err="1">
                <a:latin typeface="微软雅黑" panose="020B0503020204020204" pitchFamily="34" charset="-122"/>
                <a:ea typeface="微软雅黑" panose="020B0503020204020204" pitchFamily="34" charset="-122"/>
              </a:rPr>
              <a:t>x,y</a:t>
            </a:r>
            <a:r>
              <a:rPr lang="zh-CN" altLang="zh-CN" sz="2000" dirty="0">
                <a:latin typeface="微软雅黑" panose="020B0503020204020204" pitchFamily="34" charset="-122"/>
                <a:ea typeface="微软雅黑" panose="020B0503020204020204" pitchFamily="34" charset="-122"/>
              </a:rPr>
              <a:t>）、</a:t>
            </a:r>
            <a:r>
              <a:rPr lang="en-US" altLang="zh-CN" sz="2000" dirty="0" err="1">
                <a:latin typeface="微软雅黑" panose="020B0503020204020204" pitchFamily="34" charset="-122"/>
                <a:ea typeface="微软雅黑" panose="020B0503020204020204" pitchFamily="34" charset="-122"/>
              </a:rPr>
              <a:t>blockIdx</a:t>
            </a:r>
            <a:r>
              <a:rPr lang="zh-CN" altLang="zh-CN" sz="2000" dirty="0">
                <a:latin typeface="微软雅黑" panose="020B0503020204020204" pitchFamily="34" charset="-122"/>
                <a:ea typeface="微软雅黑" panose="020B0503020204020204" pitchFamily="34" charset="-122"/>
              </a:rPr>
              <a:t>（</a:t>
            </a:r>
            <a:r>
              <a:rPr lang="en-US" altLang="zh-CN" sz="2000" dirty="0" err="1">
                <a:latin typeface="微软雅黑" panose="020B0503020204020204" pitchFamily="34" charset="-122"/>
                <a:ea typeface="微软雅黑" panose="020B0503020204020204" pitchFamily="34" charset="-122"/>
              </a:rPr>
              <a:t>x,y</a:t>
            </a:r>
            <a:r>
              <a:rPr lang="zh-CN" altLang="zh-CN" sz="2000" dirty="0">
                <a:latin typeface="微软雅黑" panose="020B0503020204020204" pitchFamily="34" charset="-122"/>
                <a:ea typeface="微软雅黑" panose="020B0503020204020204" pitchFamily="34" charset="-122"/>
              </a:rPr>
              <a:t>）、</a:t>
            </a:r>
            <a:r>
              <a:rPr lang="en-US" altLang="zh-CN" sz="2000" dirty="0" err="1">
                <a:latin typeface="微软雅黑" panose="020B0503020204020204" pitchFamily="34" charset="-122"/>
                <a:ea typeface="微软雅黑" panose="020B0503020204020204" pitchFamily="34" charset="-122"/>
              </a:rPr>
              <a:t>blockDim</a:t>
            </a:r>
            <a:r>
              <a:rPr lang="zh-CN" altLang="zh-CN" sz="2000" dirty="0">
                <a:latin typeface="微软雅黑" panose="020B0503020204020204" pitchFamily="34" charset="-122"/>
                <a:ea typeface="微软雅黑" panose="020B0503020204020204" pitchFamily="34" charset="-122"/>
              </a:rPr>
              <a:t>（</a:t>
            </a:r>
            <a:r>
              <a:rPr lang="en-US" altLang="zh-CN" sz="2000" dirty="0" err="1">
                <a:latin typeface="微软雅黑" panose="020B0503020204020204" pitchFamily="34" charset="-122"/>
                <a:ea typeface="微软雅黑" panose="020B0503020204020204" pitchFamily="34" charset="-122"/>
              </a:rPr>
              <a:t>x,y</a:t>
            </a:r>
            <a:r>
              <a:rPr lang="zh-CN" altLang="zh-CN" sz="2000" dirty="0">
                <a:latin typeface="微软雅黑" panose="020B0503020204020204" pitchFamily="34" charset="-122"/>
                <a:ea typeface="微软雅黑" panose="020B0503020204020204" pitchFamily="34" charset="-122"/>
              </a:rPr>
              <a:t>）来访问。</a:t>
            </a:r>
            <a:r>
              <a:rPr lang="en-US" altLang="zh-CN" sz="2000" dirty="0">
                <a:latin typeface="微软雅黑" panose="020B0503020204020204" pitchFamily="34" charset="-122"/>
                <a:ea typeface="微软雅黑" panose="020B0503020204020204" pitchFamily="34" charset="-122"/>
              </a:rPr>
              <a:t>&lt;&lt;&lt; ... &gt;&gt;&gt;</a:t>
            </a:r>
            <a:r>
              <a:rPr lang="zh-CN" altLang="zh-CN" sz="2000" dirty="0">
                <a:latin typeface="微软雅黑" panose="020B0503020204020204" pitchFamily="34" charset="-122"/>
                <a:ea typeface="微软雅黑" panose="020B0503020204020204" pitchFamily="34" charset="-122"/>
              </a:rPr>
              <a:t>中可以是</a:t>
            </a:r>
            <a:r>
              <a:rPr lang="en-US" altLang="zh-CN" sz="2000" dirty="0">
                <a:latin typeface="微软雅黑" panose="020B0503020204020204" pitchFamily="34" charset="-122"/>
                <a:ea typeface="微软雅黑" panose="020B0503020204020204" pitchFamily="34" charset="-122"/>
              </a:rPr>
              <a:t>int</a:t>
            </a:r>
            <a:r>
              <a:rPr lang="zh-CN" altLang="zh-CN" sz="2000" dirty="0">
                <a:latin typeface="微软雅黑" panose="020B0503020204020204" pitchFamily="34" charset="-122"/>
                <a:ea typeface="微软雅黑" panose="020B0503020204020204" pitchFamily="34" charset="-122"/>
              </a:rPr>
              <a:t>（通过</a:t>
            </a:r>
            <a:r>
              <a:rPr lang="en-US" altLang="zh-CN" sz="2000" dirty="0">
                <a:latin typeface="微软雅黑" panose="020B0503020204020204" pitchFamily="34" charset="-122"/>
                <a:ea typeface="微软雅黑" panose="020B0503020204020204" pitchFamily="34" charset="-122"/>
              </a:rPr>
              <a:t>dim</a:t>
            </a:r>
            <a:r>
              <a:rPr lang="zh-CN" altLang="zh-CN" sz="2000" dirty="0">
                <a:latin typeface="微软雅黑" panose="020B0503020204020204" pitchFamily="34" charset="-122"/>
                <a:ea typeface="微软雅黑" panose="020B0503020204020204" pitchFamily="34" charset="-122"/>
              </a:rPr>
              <a:t>定义）或者</a:t>
            </a:r>
            <a:r>
              <a:rPr lang="en-US" altLang="zh-CN" sz="2000" dirty="0">
                <a:latin typeface="微软雅黑" panose="020B0503020204020204" pitchFamily="34" charset="-122"/>
                <a:ea typeface="微软雅黑" panose="020B0503020204020204" pitchFamily="34" charset="-122"/>
              </a:rPr>
              <a:t>dim3</a:t>
            </a:r>
            <a:r>
              <a:rPr lang="zh-CN" altLang="zh-CN" sz="2000" dirty="0">
                <a:latin typeface="微软雅黑" panose="020B0503020204020204" pitchFamily="34" charset="-122"/>
                <a:ea typeface="微软雅黑" panose="020B0503020204020204" pitchFamily="34" charset="-122"/>
              </a:rPr>
              <a:t>类型。 </a:t>
            </a:r>
            <a:endParaRPr kumimoji="1" lang="zh-CN" altLang="en-US"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627086" y="954250"/>
            <a:ext cx="7802222"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627380" y="431165"/>
            <a:ext cx="3145790" cy="521970"/>
          </a:xfrm>
          <a:prstGeom prst="rect">
            <a:avLst/>
          </a:prstGeom>
        </p:spPr>
        <p:txBody>
          <a:bodyPr wrap="square">
            <a:spAutoFit/>
          </a:bodyPr>
          <a:lstStyle/>
          <a:p>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3</a:t>
            </a:r>
            <a:r>
              <a:rPr lang="zh-CN" altLang="en-US"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a:t>
            </a:r>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CUDA</a:t>
            </a:r>
            <a:r>
              <a:rPr lang="zh-CN" altLang="en-US"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并行编程</a:t>
            </a:r>
            <a:endParaRPr lang="zh-CN" altLang="en-US" sz="2800" b="1" dirty="0">
              <a:solidFill>
                <a:srgbClr val="0070C0"/>
              </a:solidFill>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56" name="任意多边形 55"/>
          <p:cNvSpPr/>
          <p:nvPr/>
        </p:nvSpPr>
        <p:spPr>
          <a:xfrm>
            <a:off x="4782820" y="149860"/>
            <a:ext cx="38735" cy="692150"/>
          </a:xfrm>
          <a:custGeom>
            <a:avLst/>
            <a:gdLst>
              <a:gd name="connisteX0" fmla="*/ 37323 w 38452"/>
              <a:gd name="connsiteY0" fmla="*/ 0 h 692150"/>
              <a:gd name="connisteX1" fmla="*/ 37323 w 38452"/>
              <a:gd name="connsiteY1" fmla="*/ 85090 h 692150"/>
              <a:gd name="connisteX2" fmla="*/ 37323 w 38452"/>
              <a:gd name="connsiteY2" fmla="*/ 170180 h 692150"/>
              <a:gd name="connisteX3" fmla="*/ 37323 w 38452"/>
              <a:gd name="connsiteY3" fmla="*/ 243205 h 692150"/>
              <a:gd name="connisteX4" fmla="*/ 37323 w 38452"/>
              <a:gd name="connsiteY4" fmla="*/ 315595 h 692150"/>
              <a:gd name="connisteX5" fmla="*/ 25258 w 38452"/>
              <a:gd name="connsiteY5" fmla="*/ 388620 h 692150"/>
              <a:gd name="connisteX6" fmla="*/ 25258 w 38452"/>
              <a:gd name="connsiteY6" fmla="*/ 473710 h 692150"/>
              <a:gd name="connisteX7" fmla="*/ 13193 w 38452"/>
              <a:gd name="connsiteY7" fmla="*/ 546735 h 692150"/>
              <a:gd name="connisteX8" fmla="*/ 1128 w 38452"/>
              <a:gd name="connsiteY8" fmla="*/ 619125 h 692150"/>
              <a:gd name="connisteX9" fmla="*/ 1128 w 38452"/>
              <a:gd name="connsiteY9" fmla="*/ 692150 h 69215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Lst>
            <a:rect l="l" t="t" r="r" b="b"/>
            <a:pathLst>
              <a:path w="38453" h="692150">
                <a:moveTo>
                  <a:pt x="37324" y="0"/>
                </a:moveTo>
                <a:cubicBezTo>
                  <a:pt x="37324" y="15240"/>
                  <a:pt x="37324" y="50800"/>
                  <a:pt x="37324" y="85090"/>
                </a:cubicBezTo>
                <a:cubicBezTo>
                  <a:pt x="37324" y="119380"/>
                  <a:pt x="37324" y="138430"/>
                  <a:pt x="37324" y="170180"/>
                </a:cubicBezTo>
                <a:cubicBezTo>
                  <a:pt x="37324" y="201930"/>
                  <a:pt x="37324" y="213995"/>
                  <a:pt x="37324" y="243205"/>
                </a:cubicBezTo>
                <a:cubicBezTo>
                  <a:pt x="37324" y="272415"/>
                  <a:pt x="39864" y="286385"/>
                  <a:pt x="37324" y="315595"/>
                </a:cubicBezTo>
                <a:cubicBezTo>
                  <a:pt x="34784" y="344805"/>
                  <a:pt x="27799" y="356870"/>
                  <a:pt x="25259" y="388620"/>
                </a:cubicBezTo>
                <a:cubicBezTo>
                  <a:pt x="22719" y="420370"/>
                  <a:pt x="27799" y="441960"/>
                  <a:pt x="25259" y="473710"/>
                </a:cubicBezTo>
                <a:cubicBezTo>
                  <a:pt x="22719" y="505460"/>
                  <a:pt x="18274" y="517525"/>
                  <a:pt x="13194" y="546735"/>
                </a:cubicBezTo>
                <a:cubicBezTo>
                  <a:pt x="8114" y="575945"/>
                  <a:pt x="3669" y="589915"/>
                  <a:pt x="1129" y="619125"/>
                </a:cubicBezTo>
                <a:cubicBezTo>
                  <a:pt x="-1411" y="648335"/>
                  <a:pt x="1129" y="678815"/>
                  <a:pt x="1129" y="69215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596942" y="1185764"/>
            <a:ext cx="10593140" cy="5208542"/>
          </a:xfrm>
          <a:prstGeom prst="rect">
            <a:avLst/>
          </a:prstGeom>
          <a:noFill/>
        </p:spPr>
        <p:txBody>
          <a:bodyPr wrap="square" rtlCol="0" anchor="ctr">
            <a:spAutoFit/>
          </a:bodyPr>
          <a:lstStyle/>
          <a:p>
            <a:pPr>
              <a:lnSpc>
                <a:spcPct val="150000"/>
              </a:lnSpc>
            </a:pPr>
            <a:r>
              <a:rPr lang="en-US" altLang="zh-CN" sz="2400" b="1" dirty="0">
                <a:latin typeface="微软雅黑" panose="020B0503020204020204" pitchFamily="34" charset="-122"/>
                <a:ea typeface="微软雅黑" panose="020B0503020204020204" pitchFamily="34" charset="-122"/>
              </a:rPr>
              <a:t>3.3</a:t>
            </a:r>
            <a:r>
              <a:rPr lang="zh-CN" altLang="en-US" sz="2400" b="1" dirty="0">
                <a:latin typeface="微软雅黑" panose="020B0503020204020204" pitchFamily="34" charset="-122"/>
                <a:ea typeface="微软雅黑" panose="020B0503020204020204" pitchFamily="34" charset="-122"/>
              </a:rPr>
              <a:t> </a:t>
            </a:r>
            <a:r>
              <a:rPr lang="zh-CN" altLang="zh-CN" sz="2400" b="1" dirty="0">
                <a:latin typeface="微软雅黑" panose="020B0503020204020204" pitchFamily="34" charset="-122"/>
                <a:ea typeface="微软雅黑" panose="020B0503020204020204" pitchFamily="34" charset="-122"/>
              </a:rPr>
              <a:t>五个内置变量</a:t>
            </a:r>
            <a:r>
              <a:rPr lang="zh-CN" altLang="en-US" sz="2400" b="1" dirty="0">
                <a:latin typeface="微软雅黑" panose="020B0503020204020204" pitchFamily="34" charset="-122"/>
                <a:ea typeface="微软雅黑" panose="020B0503020204020204" pitchFamily="34" charset="-122"/>
              </a:rPr>
              <a:t>和要求</a:t>
            </a:r>
            <a:endParaRPr lang="zh-CN" altLang="zh-CN" sz="2400" dirty="0">
              <a:latin typeface="微软雅黑" panose="020B0503020204020204" pitchFamily="34" charset="-122"/>
              <a:ea typeface="微软雅黑" panose="020B0503020204020204" pitchFamily="34" charset="-122"/>
            </a:endParaRPr>
          </a:p>
          <a:p>
            <a:pPr>
              <a:lnSpc>
                <a:spcPct val="150000"/>
              </a:lnSpc>
            </a:pPr>
            <a:r>
              <a:rPr lang="en-US" altLang="zh-CN" sz="2000" dirty="0">
                <a:latin typeface="微软雅黑" panose="020B0503020204020204" pitchFamily="34" charset="-122"/>
                <a:ea typeface="微软雅黑" panose="020B0503020204020204" pitchFamily="34" charset="-122"/>
              </a:rPr>
              <a:t>	</a:t>
            </a:r>
            <a:r>
              <a:rPr lang="en-US" altLang="zh-CN" sz="2000" dirty="0" err="1">
                <a:latin typeface="微软雅黑" panose="020B0503020204020204" pitchFamily="34" charset="-122"/>
                <a:ea typeface="微软雅黑" panose="020B0503020204020204" pitchFamily="34" charset="-122"/>
              </a:rPr>
              <a:t>gridDim</a:t>
            </a:r>
            <a:r>
              <a:rPr lang="en-US" altLang="zh-CN" sz="2000" dirty="0">
                <a:latin typeface="微软雅黑" panose="020B0503020204020204" pitchFamily="34" charset="-122"/>
                <a:ea typeface="微软雅黑" panose="020B0503020204020204" pitchFamily="34" charset="-122"/>
              </a:rPr>
              <a:t>;	</a:t>
            </a:r>
            <a:r>
              <a:rPr lang="zh-CN" altLang="zh-CN" sz="2000" dirty="0">
                <a:latin typeface="微软雅黑" panose="020B0503020204020204" pitchFamily="34" charset="-122"/>
                <a:ea typeface="微软雅黑" panose="020B0503020204020204" pitchFamily="34" charset="-122"/>
              </a:rPr>
              <a:t>（</a:t>
            </a:r>
            <a:r>
              <a:rPr lang="en-US" altLang="zh-CN" sz="2000" dirty="0" err="1">
                <a:latin typeface="微软雅黑" panose="020B0503020204020204" pitchFamily="34" charset="-122"/>
                <a:ea typeface="微软雅黑" panose="020B0503020204020204" pitchFamily="34" charset="-122"/>
              </a:rPr>
              <a:t>gridDim.x</a:t>
            </a:r>
            <a:r>
              <a:rPr lang="en-US" altLang="zh-CN" sz="2000" dirty="0">
                <a:latin typeface="微软雅黑" panose="020B0503020204020204" pitchFamily="34" charset="-122"/>
                <a:ea typeface="微软雅黑" panose="020B0503020204020204" pitchFamily="34" charset="-122"/>
              </a:rPr>
              <a:t>, </a:t>
            </a:r>
            <a:r>
              <a:rPr lang="en-US" altLang="zh-CN" sz="2000" dirty="0" err="1">
                <a:latin typeface="微软雅黑" panose="020B0503020204020204" pitchFamily="34" charset="-122"/>
                <a:ea typeface="微软雅黑" panose="020B0503020204020204" pitchFamily="34" charset="-122"/>
              </a:rPr>
              <a:t>gridDim.y</a:t>
            </a:r>
            <a:r>
              <a:rPr lang="zh-CN" altLang="zh-CN" sz="2000" dirty="0">
                <a:latin typeface="微软雅黑" panose="020B0503020204020204" pitchFamily="34" charset="-122"/>
                <a:ea typeface="微软雅黑" panose="020B0503020204020204" pitchFamily="34" charset="-122"/>
              </a:rPr>
              <a:t>）</a:t>
            </a:r>
            <a:endParaRPr lang="zh-CN" altLang="zh-CN" sz="2000" dirty="0">
              <a:latin typeface="微软雅黑" panose="020B0503020204020204" pitchFamily="34" charset="-122"/>
              <a:ea typeface="微软雅黑" panose="020B0503020204020204" pitchFamily="34" charset="-122"/>
            </a:endParaRPr>
          </a:p>
          <a:p>
            <a:pPr>
              <a:lnSpc>
                <a:spcPct val="150000"/>
              </a:lnSpc>
            </a:pPr>
            <a:r>
              <a:rPr lang="en-US" altLang="zh-CN" sz="2000" dirty="0">
                <a:latin typeface="微软雅黑" panose="020B0503020204020204" pitchFamily="34" charset="-122"/>
                <a:ea typeface="微软雅黑" panose="020B0503020204020204" pitchFamily="34" charset="-122"/>
              </a:rPr>
              <a:t>	</a:t>
            </a:r>
            <a:r>
              <a:rPr lang="en-US" altLang="zh-CN" sz="2000" dirty="0" err="1">
                <a:latin typeface="微软雅黑" panose="020B0503020204020204" pitchFamily="34" charset="-122"/>
                <a:ea typeface="微软雅黑" panose="020B0503020204020204" pitchFamily="34" charset="-122"/>
              </a:rPr>
              <a:t>blockDim</a:t>
            </a:r>
            <a:r>
              <a:rPr lang="en-US" altLang="zh-CN" sz="2000" dirty="0">
                <a:latin typeface="微软雅黑" panose="020B0503020204020204" pitchFamily="34" charset="-122"/>
                <a:ea typeface="微软雅黑" panose="020B0503020204020204" pitchFamily="34" charset="-122"/>
              </a:rPr>
              <a:t>;	(</a:t>
            </a:r>
            <a:r>
              <a:rPr lang="en-US" altLang="zh-CN" sz="2000" dirty="0" err="1">
                <a:latin typeface="微软雅黑" panose="020B0503020204020204" pitchFamily="34" charset="-122"/>
                <a:ea typeface="微软雅黑" panose="020B0503020204020204" pitchFamily="34" charset="-122"/>
              </a:rPr>
              <a:t>blockDim.x</a:t>
            </a:r>
            <a:r>
              <a:rPr lang="en-US" altLang="zh-CN" sz="2000" dirty="0">
                <a:latin typeface="微软雅黑" panose="020B0503020204020204" pitchFamily="34" charset="-122"/>
                <a:ea typeface="微软雅黑" panose="020B0503020204020204" pitchFamily="34" charset="-122"/>
              </a:rPr>
              <a:t>, </a:t>
            </a:r>
            <a:r>
              <a:rPr lang="en-US" altLang="zh-CN" sz="2000" dirty="0" err="1">
                <a:latin typeface="微软雅黑" panose="020B0503020204020204" pitchFamily="34" charset="-122"/>
                <a:ea typeface="微软雅黑" panose="020B0503020204020204" pitchFamily="34" charset="-122"/>
              </a:rPr>
              <a:t>blockDim.y</a:t>
            </a:r>
            <a:r>
              <a:rPr lang="en-US" altLang="zh-CN" sz="2000" dirty="0">
                <a:latin typeface="微软雅黑" panose="020B0503020204020204" pitchFamily="34" charset="-122"/>
                <a:ea typeface="微软雅黑" panose="020B0503020204020204" pitchFamily="34" charset="-122"/>
              </a:rPr>
              <a:t>)</a:t>
            </a:r>
            <a:endParaRPr lang="zh-CN" altLang="zh-CN" sz="2000" dirty="0">
              <a:latin typeface="微软雅黑" panose="020B0503020204020204" pitchFamily="34" charset="-122"/>
              <a:ea typeface="微软雅黑" panose="020B0503020204020204" pitchFamily="34" charset="-122"/>
            </a:endParaRPr>
          </a:p>
          <a:p>
            <a:pPr>
              <a:lnSpc>
                <a:spcPct val="150000"/>
              </a:lnSpc>
            </a:pPr>
            <a:r>
              <a:rPr lang="en-US" altLang="zh-CN" sz="2000" dirty="0">
                <a:latin typeface="微软雅黑" panose="020B0503020204020204" pitchFamily="34" charset="-122"/>
                <a:ea typeface="微软雅黑" panose="020B0503020204020204" pitchFamily="34" charset="-122"/>
              </a:rPr>
              <a:t>	</a:t>
            </a:r>
            <a:r>
              <a:rPr lang="en-US" altLang="zh-CN" sz="2000" dirty="0" err="1">
                <a:latin typeface="微软雅黑" panose="020B0503020204020204" pitchFamily="34" charset="-122"/>
                <a:ea typeface="微软雅黑" panose="020B0503020204020204" pitchFamily="34" charset="-122"/>
              </a:rPr>
              <a:t>blockIdx</a:t>
            </a:r>
            <a:r>
              <a:rPr lang="en-US" altLang="zh-CN" sz="2000" dirty="0">
                <a:latin typeface="微软雅黑" panose="020B0503020204020204" pitchFamily="34" charset="-122"/>
                <a:ea typeface="微软雅黑" panose="020B0503020204020204" pitchFamily="34" charset="-122"/>
              </a:rPr>
              <a:t>;	(</a:t>
            </a:r>
            <a:r>
              <a:rPr lang="en-US" altLang="zh-CN" sz="2000" dirty="0" err="1">
                <a:latin typeface="微软雅黑" panose="020B0503020204020204" pitchFamily="34" charset="-122"/>
                <a:ea typeface="微软雅黑" panose="020B0503020204020204" pitchFamily="34" charset="-122"/>
              </a:rPr>
              <a:t>blockIdx.x</a:t>
            </a:r>
            <a:r>
              <a:rPr lang="en-US" altLang="zh-CN" sz="2000" dirty="0">
                <a:latin typeface="微软雅黑" panose="020B0503020204020204" pitchFamily="34" charset="-122"/>
                <a:ea typeface="微软雅黑" panose="020B0503020204020204" pitchFamily="34" charset="-122"/>
              </a:rPr>
              <a:t>, </a:t>
            </a:r>
            <a:r>
              <a:rPr lang="en-US" altLang="zh-CN" sz="2000" dirty="0" err="1">
                <a:latin typeface="微软雅黑" panose="020B0503020204020204" pitchFamily="34" charset="-122"/>
                <a:ea typeface="微软雅黑" panose="020B0503020204020204" pitchFamily="34" charset="-122"/>
              </a:rPr>
              <a:t>blockIdx.y</a:t>
            </a:r>
            <a:r>
              <a:rPr lang="en-US" altLang="zh-CN" sz="2000" dirty="0">
                <a:latin typeface="微软雅黑" panose="020B0503020204020204" pitchFamily="34" charset="-122"/>
                <a:ea typeface="微软雅黑" panose="020B0503020204020204" pitchFamily="34" charset="-122"/>
              </a:rPr>
              <a:t>)</a:t>
            </a:r>
            <a:endParaRPr lang="zh-CN" altLang="zh-CN" sz="2000" dirty="0">
              <a:latin typeface="微软雅黑" panose="020B0503020204020204" pitchFamily="34" charset="-122"/>
              <a:ea typeface="微软雅黑" panose="020B0503020204020204" pitchFamily="34" charset="-122"/>
            </a:endParaRPr>
          </a:p>
          <a:p>
            <a:pPr>
              <a:lnSpc>
                <a:spcPct val="150000"/>
              </a:lnSpc>
            </a:pPr>
            <a:r>
              <a:rPr lang="en-US" altLang="zh-CN" sz="2000" dirty="0">
                <a:latin typeface="微软雅黑" panose="020B0503020204020204" pitchFamily="34" charset="-122"/>
                <a:ea typeface="微软雅黑" panose="020B0503020204020204" pitchFamily="34" charset="-122"/>
              </a:rPr>
              <a:t>	</a:t>
            </a:r>
            <a:r>
              <a:rPr lang="en-US" altLang="zh-CN" sz="2000" dirty="0" err="1">
                <a:latin typeface="微软雅黑" panose="020B0503020204020204" pitchFamily="34" charset="-122"/>
                <a:ea typeface="微软雅黑" panose="020B0503020204020204" pitchFamily="34" charset="-122"/>
              </a:rPr>
              <a:t>threadIdx</a:t>
            </a:r>
            <a:r>
              <a:rPr lang="en-US" altLang="zh-CN" sz="2000" dirty="0">
                <a:latin typeface="微软雅黑" panose="020B0503020204020204" pitchFamily="34" charset="-122"/>
                <a:ea typeface="微软雅黑" panose="020B0503020204020204" pitchFamily="34" charset="-122"/>
              </a:rPr>
              <a:t>;	(</a:t>
            </a:r>
            <a:r>
              <a:rPr lang="en-US" altLang="zh-CN" sz="2000" dirty="0" err="1">
                <a:latin typeface="微软雅黑" panose="020B0503020204020204" pitchFamily="34" charset="-122"/>
                <a:ea typeface="微软雅黑" panose="020B0503020204020204" pitchFamily="34" charset="-122"/>
              </a:rPr>
              <a:t>threadIDx.x</a:t>
            </a:r>
            <a:r>
              <a:rPr lang="en-US" altLang="zh-CN" sz="2000" dirty="0">
                <a:latin typeface="微软雅黑" panose="020B0503020204020204" pitchFamily="34" charset="-122"/>
                <a:ea typeface="微软雅黑" panose="020B0503020204020204" pitchFamily="34" charset="-122"/>
              </a:rPr>
              <a:t>, </a:t>
            </a:r>
            <a:r>
              <a:rPr lang="en-US" altLang="zh-CN" sz="2000" dirty="0" err="1">
                <a:latin typeface="微软雅黑" panose="020B0503020204020204" pitchFamily="34" charset="-122"/>
                <a:ea typeface="微软雅黑" panose="020B0503020204020204" pitchFamily="34" charset="-122"/>
              </a:rPr>
              <a:t>threadIdx.y</a:t>
            </a:r>
            <a:r>
              <a:rPr lang="en-US" altLang="zh-CN" sz="2000" dirty="0">
                <a:latin typeface="微软雅黑" panose="020B0503020204020204" pitchFamily="34" charset="-122"/>
                <a:ea typeface="微软雅黑" panose="020B0503020204020204" pitchFamily="34" charset="-122"/>
              </a:rPr>
              <a:t>)</a:t>
            </a:r>
            <a:endParaRPr lang="zh-CN" altLang="zh-CN" sz="2000" dirty="0">
              <a:latin typeface="微软雅黑" panose="020B0503020204020204" pitchFamily="34" charset="-122"/>
              <a:ea typeface="微软雅黑" panose="020B0503020204020204" pitchFamily="34" charset="-122"/>
            </a:endParaRPr>
          </a:p>
          <a:p>
            <a:pPr>
              <a:lnSpc>
                <a:spcPct val="150000"/>
              </a:lnSpc>
            </a:pPr>
            <a:r>
              <a:rPr lang="en-US" altLang="zh-CN" sz="2000" dirty="0">
                <a:latin typeface="微软雅黑" panose="020B0503020204020204" pitchFamily="34" charset="-122"/>
                <a:ea typeface="微软雅黑" panose="020B0503020204020204" pitchFamily="34" charset="-122"/>
              </a:rPr>
              <a:t>	</a:t>
            </a:r>
            <a:r>
              <a:rPr lang="en-US" altLang="zh-CN" sz="2000" dirty="0" err="1">
                <a:latin typeface="微软雅黑" panose="020B0503020204020204" pitchFamily="34" charset="-122"/>
                <a:ea typeface="微软雅黑" panose="020B0503020204020204" pitchFamily="34" charset="-122"/>
              </a:rPr>
              <a:t>warpSize</a:t>
            </a:r>
            <a:r>
              <a:rPr lang="en-US" altLang="zh-CN" sz="2000" dirty="0">
                <a:latin typeface="微软雅黑" panose="020B0503020204020204" pitchFamily="34" charset="-122"/>
                <a:ea typeface="微软雅黑" panose="020B0503020204020204" pitchFamily="34" charset="-122"/>
              </a:rPr>
              <a:t>;	</a:t>
            </a:r>
            <a:r>
              <a:rPr lang="zh-CN" altLang="zh-CN" sz="2000" dirty="0">
                <a:latin typeface="微软雅黑" panose="020B0503020204020204" pitchFamily="34" charset="-122"/>
                <a:ea typeface="微软雅黑" panose="020B0503020204020204" pitchFamily="34" charset="-122"/>
              </a:rPr>
              <a:t>（默认为</a:t>
            </a:r>
            <a:r>
              <a:rPr lang="en-US" altLang="zh-CN" sz="2000" dirty="0">
                <a:latin typeface="微软雅黑" panose="020B0503020204020204" pitchFamily="34" charset="-122"/>
                <a:ea typeface="微软雅黑" panose="020B0503020204020204" pitchFamily="34" charset="-122"/>
              </a:rPr>
              <a:t>32</a:t>
            </a:r>
            <a:r>
              <a:rPr lang="zh-CN" altLang="zh-CN" sz="2000" dirty="0">
                <a:latin typeface="微软雅黑" panose="020B0503020204020204" pitchFamily="34" charset="-122"/>
                <a:ea typeface="微软雅黑" panose="020B0503020204020204" pitchFamily="34" charset="-122"/>
              </a:rPr>
              <a:t>） </a:t>
            </a:r>
            <a:endParaRPr lang="en-US" altLang="zh-CN" sz="2000" dirty="0">
              <a:latin typeface="微软雅黑" panose="020B0503020204020204" pitchFamily="34" charset="-122"/>
              <a:ea typeface="微软雅黑" panose="020B0503020204020204" pitchFamily="34" charset="-122"/>
            </a:endParaRPr>
          </a:p>
          <a:p>
            <a:pPr>
              <a:lnSpc>
                <a:spcPct val="150000"/>
              </a:lnSpc>
            </a:pPr>
            <a:r>
              <a:rPr lang="en-US" altLang="zh-CN" sz="2000" dirty="0">
                <a:latin typeface="微软雅黑" panose="020B0503020204020204" pitchFamily="34" charset="-122"/>
                <a:ea typeface="微软雅黑" panose="020B0503020204020204" pitchFamily="34" charset="-122"/>
              </a:rPr>
              <a:t>	</a:t>
            </a:r>
            <a:r>
              <a:rPr lang="en-GB" altLang="zh-CN" sz="2000" dirty="0">
                <a:latin typeface="微软雅黑" panose="020B0503020204020204" pitchFamily="34" charset="-122"/>
                <a:ea typeface="微软雅黑" panose="020B0503020204020204" pitchFamily="34" charset="-122"/>
              </a:rPr>
              <a:t>Maximum number of threads per multiprocessor:  2048</a:t>
            </a:r>
            <a:endParaRPr lang="en-GB" altLang="zh-CN" sz="2000" dirty="0">
              <a:latin typeface="微软雅黑" panose="020B0503020204020204" pitchFamily="34" charset="-122"/>
              <a:ea typeface="微软雅黑" panose="020B0503020204020204" pitchFamily="34" charset="-122"/>
            </a:endParaRPr>
          </a:p>
          <a:p>
            <a:pPr>
              <a:lnSpc>
                <a:spcPct val="150000"/>
              </a:lnSpc>
            </a:pPr>
            <a:r>
              <a:rPr lang="en-GB" altLang="zh-CN" sz="2000" dirty="0">
                <a:latin typeface="微软雅黑" panose="020B0503020204020204" pitchFamily="34" charset="-122"/>
                <a:ea typeface="微软雅黑" panose="020B0503020204020204" pitchFamily="34" charset="-122"/>
              </a:rPr>
              <a:t>  	Maximum number of threads per block:           1024</a:t>
            </a:r>
            <a:endParaRPr lang="en-GB" altLang="zh-CN" sz="2000" dirty="0">
              <a:latin typeface="微软雅黑" panose="020B0503020204020204" pitchFamily="34" charset="-122"/>
              <a:ea typeface="微软雅黑" panose="020B0503020204020204" pitchFamily="34" charset="-122"/>
            </a:endParaRPr>
          </a:p>
          <a:p>
            <a:pPr>
              <a:lnSpc>
                <a:spcPct val="150000"/>
              </a:lnSpc>
            </a:pPr>
            <a:r>
              <a:rPr lang="en-GB" altLang="zh-CN" sz="2000" dirty="0">
                <a:latin typeface="微软雅黑" panose="020B0503020204020204" pitchFamily="34" charset="-122"/>
                <a:ea typeface="微软雅黑" panose="020B0503020204020204" pitchFamily="34" charset="-122"/>
              </a:rPr>
              <a:t>  	Maximum sizes of each dimension of a block:    1024 x 1024 x 64</a:t>
            </a:r>
            <a:endParaRPr lang="en-GB" altLang="zh-CN" sz="2000" dirty="0">
              <a:latin typeface="微软雅黑" panose="020B0503020204020204" pitchFamily="34" charset="-122"/>
              <a:ea typeface="微软雅黑" panose="020B0503020204020204" pitchFamily="34" charset="-122"/>
            </a:endParaRPr>
          </a:p>
          <a:p>
            <a:pPr>
              <a:lnSpc>
                <a:spcPct val="150000"/>
              </a:lnSpc>
            </a:pPr>
            <a:r>
              <a:rPr lang="en-GB" altLang="zh-CN" sz="2000" dirty="0">
                <a:latin typeface="微软雅黑" panose="020B0503020204020204" pitchFamily="34" charset="-122"/>
                <a:ea typeface="微软雅黑" panose="020B0503020204020204" pitchFamily="34" charset="-122"/>
              </a:rPr>
              <a:t>  	Maximum sizes of each dimension of a grid:     2147483647 x 65535 x 65535</a:t>
            </a:r>
            <a:endParaRPr lang="en-GB" altLang="zh-CN" sz="2000" dirty="0">
              <a:latin typeface="微软雅黑" panose="020B0503020204020204" pitchFamily="34" charset="-122"/>
              <a:ea typeface="微软雅黑" panose="020B0503020204020204" pitchFamily="34" charset="-122"/>
            </a:endParaRPr>
          </a:p>
          <a:p>
            <a:pPr>
              <a:lnSpc>
                <a:spcPct val="150000"/>
              </a:lnSpc>
            </a:pPr>
            <a:endParaRPr kumimoji="1" lang="zh-CN" altLang="en-US"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627086" y="954250"/>
            <a:ext cx="7802222"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627380" y="431165"/>
            <a:ext cx="3145790" cy="521970"/>
          </a:xfrm>
          <a:prstGeom prst="rect">
            <a:avLst/>
          </a:prstGeom>
        </p:spPr>
        <p:txBody>
          <a:bodyPr wrap="square">
            <a:spAutoFit/>
          </a:bodyPr>
          <a:lstStyle/>
          <a:p>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3</a:t>
            </a:r>
            <a:r>
              <a:rPr lang="zh-CN" altLang="en-US"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a:t>
            </a:r>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CUDA</a:t>
            </a:r>
            <a:r>
              <a:rPr lang="zh-CN" altLang="en-US"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并行编程</a:t>
            </a:r>
            <a:endParaRPr lang="zh-CN" altLang="en-US" sz="2800" b="1" dirty="0">
              <a:solidFill>
                <a:srgbClr val="0070C0"/>
              </a:solidFill>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56" name="任意多边形 55"/>
          <p:cNvSpPr/>
          <p:nvPr/>
        </p:nvSpPr>
        <p:spPr>
          <a:xfrm>
            <a:off x="4782820" y="149860"/>
            <a:ext cx="38735" cy="692150"/>
          </a:xfrm>
          <a:custGeom>
            <a:avLst/>
            <a:gdLst>
              <a:gd name="connisteX0" fmla="*/ 37323 w 38452"/>
              <a:gd name="connsiteY0" fmla="*/ 0 h 692150"/>
              <a:gd name="connisteX1" fmla="*/ 37323 w 38452"/>
              <a:gd name="connsiteY1" fmla="*/ 85090 h 692150"/>
              <a:gd name="connisteX2" fmla="*/ 37323 w 38452"/>
              <a:gd name="connsiteY2" fmla="*/ 170180 h 692150"/>
              <a:gd name="connisteX3" fmla="*/ 37323 w 38452"/>
              <a:gd name="connsiteY3" fmla="*/ 243205 h 692150"/>
              <a:gd name="connisteX4" fmla="*/ 37323 w 38452"/>
              <a:gd name="connsiteY4" fmla="*/ 315595 h 692150"/>
              <a:gd name="connisteX5" fmla="*/ 25258 w 38452"/>
              <a:gd name="connsiteY5" fmla="*/ 388620 h 692150"/>
              <a:gd name="connisteX6" fmla="*/ 25258 w 38452"/>
              <a:gd name="connsiteY6" fmla="*/ 473710 h 692150"/>
              <a:gd name="connisteX7" fmla="*/ 13193 w 38452"/>
              <a:gd name="connsiteY7" fmla="*/ 546735 h 692150"/>
              <a:gd name="connisteX8" fmla="*/ 1128 w 38452"/>
              <a:gd name="connsiteY8" fmla="*/ 619125 h 692150"/>
              <a:gd name="connisteX9" fmla="*/ 1128 w 38452"/>
              <a:gd name="connsiteY9" fmla="*/ 692150 h 69215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Lst>
            <a:rect l="l" t="t" r="r" b="b"/>
            <a:pathLst>
              <a:path w="38453" h="692150">
                <a:moveTo>
                  <a:pt x="37324" y="0"/>
                </a:moveTo>
                <a:cubicBezTo>
                  <a:pt x="37324" y="15240"/>
                  <a:pt x="37324" y="50800"/>
                  <a:pt x="37324" y="85090"/>
                </a:cubicBezTo>
                <a:cubicBezTo>
                  <a:pt x="37324" y="119380"/>
                  <a:pt x="37324" y="138430"/>
                  <a:pt x="37324" y="170180"/>
                </a:cubicBezTo>
                <a:cubicBezTo>
                  <a:pt x="37324" y="201930"/>
                  <a:pt x="37324" y="213995"/>
                  <a:pt x="37324" y="243205"/>
                </a:cubicBezTo>
                <a:cubicBezTo>
                  <a:pt x="37324" y="272415"/>
                  <a:pt x="39864" y="286385"/>
                  <a:pt x="37324" y="315595"/>
                </a:cubicBezTo>
                <a:cubicBezTo>
                  <a:pt x="34784" y="344805"/>
                  <a:pt x="27799" y="356870"/>
                  <a:pt x="25259" y="388620"/>
                </a:cubicBezTo>
                <a:cubicBezTo>
                  <a:pt x="22719" y="420370"/>
                  <a:pt x="27799" y="441960"/>
                  <a:pt x="25259" y="473710"/>
                </a:cubicBezTo>
                <a:cubicBezTo>
                  <a:pt x="22719" y="505460"/>
                  <a:pt x="18274" y="517525"/>
                  <a:pt x="13194" y="546735"/>
                </a:cubicBezTo>
                <a:cubicBezTo>
                  <a:pt x="8114" y="575945"/>
                  <a:pt x="3669" y="589915"/>
                  <a:pt x="1129" y="619125"/>
                </a:cubicBezTo>
                <a:cubicBezTo>
                  <a:pt x="-1411" y="648335"/>
                  <a:pt x="1129" y="678815"/>
                  <a:pt x="1129" y="69215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p:nvSpPr>
        <p:spPr>
          <a:xfrm>
            <a:off x="589656" y="928853"/>
            <a:ext cx="11012688" cy="6026458"/>
          </a:xfrm>
          <a:prstGeom prst="rect">
            <a:avLst/>
          </a:prstGeom>
          <a:noFill/>
        </p:spPr>
        <p:txBody>
          <a:bodyPr wrap="square" rtlCol="0" anchor="ctr">
            <a:spAutoFit/>
          </a:bodyPr>
          <a:lstStyle/>
          <a:p>
            <a:pPr>
              <a:lnSpc>
                <a:spcPct val="150000"/>
              </a:lnSpc>
            </a:pPr>
            <a:r>
              <a:rPr lang="en-US" altLang="zh-CN" sz="2400" b="1" dirty="0">
                <a:latin typeface="微软雅黑" panose="020B0503020204020204" pitchFamily="34" charset="-122"/>
                <a:ea typeface="微软雅黑" panose="020B0503020204020204" pitchFamily="34" charset="-122"/>
              </a:rPr>
              <a:t>3.4 </a:t>
            </a:r>
            <a:r>
              <a:rPr lang="zh-CN" altLang="zh-CN" sz="2400" b="1" dirty="0">
                <a:latin typeface="微软雅黑" panose="020B0503020204020204" pitchFamily="34" charset="-122"/>
                <a:ea typeface="微软雅黑" panose="020B0503020204020204" pitchFamily="34" charset="-122"/>
              </a:rPr>
              <a:t>变量类型限定符</a:t>
            </a:r>
            <a:endParaRPr lang="zh-CN" altLang="zh-CN" sz="2400" b="1" dirty="0">
              <a:latin typeface="微软雅黑" panose="020B0503020204020204" pitchFamily="34" charset="-122"/>
              <a:ea typeface="微软雅黑" panose="020B0503020204020204" pitchFamily="34" charset="-122"/>
            </a:endParaRPr>
          </a:p>
          <a:p>
            <a:pPr>
              <a:lnSpc>
                <a:spcPct val="150000"/>
              </a:lnSpc>
            </a:pPr>
            <a:r>
              <a:rPr lang="en-US" altLang="zh-CN" sz="2000" dirty="0">
                <a:latin typeface="微软雅黑" panose="020B0503020204020204" pitchFamily="34" charset="-122"/>
                <a:ea typeface="微软雅黑" panose="020B0503020204020204" pitchFamily="34" charset="-122"/>
              </a:rPr>
              <a:t>	</a:t>
            </a:r>
            <a:r>
              <a:rPr lang="en-US" altLang="zh-CN" sz="2000" b="1" dirty="0">
                <a:solidFill>
                  <a:srgbClr val="C00000"/>
                </a:solidFill>
                <a:latin typeface="微软雅黑" panose="020B0503020204020204" pitchFamily="34" charset="-122"/>
                <a:ea typeface="微软雅黑" panose="020B0503020204020204" pitchFamily="34" charset="-122"/>
              </a:rPr>
              <a:t>__device__; </a:t>
            </a:r>
            <a:r>
              <a:rPr lang="en-US" altLang="zh-CN" sz="2000" dirty="0">
                <a:latin typeface="微软雅黑" panose="020B0503020204020204" pitchFamily="34" charset="-122"/>
                <a:ea typeface="微软雅黑" panose="020B0503020204020204" pitchFamily="34" charset="-122"/>
              </a:rPr>
              <a:t>	// </a:t>
            </a:r>
            <a:r>
              <a:rPr lang="zh-CN" altLang="zh-CN" sz="2000" dirty="0">
                <a:latin typeface="微软雅黑" panose="020B0503020204020204" pitchFamily="34" charset="-122"/>
                <a:ea typeface="微软雅黑" panose="020B0503020204020204" pitchFamily="34" charset="-122"/>
              </a:rPr>
              <a:t>表示位于全局内存空间，默认类型</a:t>
            </a:r>
            <a:endParaRPr lang="zh-CN" altLang="zh-CN" sz="2000" dirty="0">
              <a:latin typeface="微软雅黑" panose="020B0503020204020204" pitchFamily="34" charset="-122"/>
              <a:ea typeface="微软雅黑" panose="020B0503020204020204" pitchFamily="34" charset="-122"/>
            </a:endParaRPr>
          </a:p>
          <a:p>
            <a:pPr>
              <a:lnSpc>
                <a:spcPct val="150000"/>
              </a:lnSpc>
            </a:pPr>
            <a:r>
              <a:rPr lang="en-US" altLang="zh-CN" sz="2000" dirty="0">
                <a:latin typeface="微软雅黑" panose="020B0503020204020204" pitchFamily="34" charset="-122"/>
                <a:ea typeface="微软雅黑" panose="020B0503020204020204" pitchFamily="34" charset="-122"/>
              </a:rPr>
              <a:t>	</a:t>
            </a:r>
            <a:r>
              <a:rPr lang="en-US" altLang="zh-CN" sz="2000" b="1" dirty="0">
                <a:solidFill>
                  <a:srgbClr val="C00000"/>
                </a:solidFill>
                <a:latin typeface="微软雅黑" panose="020B0503020204020204" pitchFamily="34" charset="-122"/>
                <a:ea typeface="微软雅黑" panose="020B0503020204020204" pitchFamily="34" charset="-122"/>
              </a:rPr>
              <a:t>__share__; </a:t>
            </a:r>
            <a:r>
              <a:rPr lang="en-US" altLang="zh-CN" sz="2000" dirty="0">
                <a:latin typeface="微软雅黑" panose="020B0503020204020204" pitchFamily="34" charset="-122"/>
                <a:ea typeface="微软雅黑" panose="020B0503020204020204" pitchFamily="34" charset="-122"/>
              </a:rPr>
              <a:t>	// </a:t>
            </a:r>
            <a:r>
              <a:rPr lang="zh-CN" altLang="zh-CN" sz="2000" dirty="0">
                <a:latin typeface="微软雅黑" panose="020B0503020204020204" pitchFamily="34" charset="-122"/>
                <a:ea typeface="微软雅黑" panose="020B0503020204020204" pitchFamily="34" charset="-122"/>
              </a:rPr>
              <a:t>表示位于共享内存空间</a:t>
            </a:r>
            <a:endParaRPr lang="zh-CN" altLang="zh-CN" sz="2000" dirty="0">
              <a:latin typeface="微软雅黑" panose="020B0503020204020204" pitchFamily="34" charset="-122"/>
              <a:ea typeface="微软雅黑" panose="020B0503020204020204" pitchFamily="34" charset="-122"/>
            </a:endParaRPr>
          </a:p>
          <a:p>
            <a:pPr>
              <a:lnSpc>
                <a:spcPct val="150000"/>
              </a:lnSpc>
            </a:pPr>
            <a:r>
              <a:rPr lang="en-US" altLang="zh-CN" sz="2000" dirty="0">
                <a:latin typeface="微软雅黑" panose="020B0503020204020204" pitchFamily="34" charset="-122"/>
                <a:ea typeface="微软雅黑" panose="020B0503020204020204" pitchFamily="34" charset="-122"/>
              </a:rPr>
              <a:t>	</a:t>
            </a:r>
            <a:r>
              <a:rPr lang="en-US" altLang="zh-CN" sz="2000" b="1" dirty="0">
                <a:solidFill>
                  <a:srgbClr val="C00000"/>
                </a:solidFill>
                <a:latin typeface="微软雅黑" panose="020B0503020204020204" pitchFamily="34" charset="-122"/>
                <a:ea typeface="微软雅黑" panose="020B0503020204020204" pitchFamily="34" charset="-122"/>
              </a:rPr>
              <a:t>__constant__; </a:t>
            </a:r>
            <a:r>
              <a:rPr lang="en-US" altLang="zh-CN" sz="2000" dirty="0">
                <a:latin typeface="微软雅黑" panose="020B0503020204020204" pitchFamily="34" charset="-122"/>
                <a:ea typeface="微软雅黑" panose="020B0503020204020204" pitchFamily="34" charset="-122"/>
              </a:rPr>
              <a:t>	// </a:t>
            </a:r>
            <a:r>
              <a:rPr lang="zh-CN" altLang="zh-CN" sz="2000" dirty="0">
                <a:latin typeface="微软雅黑" panose="020B0503020204020204" pitchFamily="34" charset="-122"/>
                <a:ea typeface="微软雅黑" panose="020B0503020204020204" pitchFamily="34" charset="-122"/>
              </a:rPr>
              <a:t>常量内存空间</a:t>
            </a:r>
            <a:endParaRPr lang="zh-CN" altLang="zh-CN" sz="2000" dirty="0">
              <a:latin typeface="微软雅黑" panose="020B0503020204020204" pitchFamily="34" charset="-122"/>
              <a:ea typeface="微软雅黑" panose="020B0503020204020204" pitchFamily="34" charset="-122"/>
            </a:endParaRPr>
          </a:p>
          <a:p>
            <a:pPr>
              <a:lnSpc>
                <a:spcPct val="150000"/>
              </a:lnSpc>
            </a:pPr>
            <a:r>
              <a:rPr lang="en-US" altLang="zh-CN" sz="2000" dirty="0">
                <a:latin typeface="微软雅黑" panose="020B0503020204020204" pitchFamily="34" charset="-122"/>
                <a:ea typeface="微软雅黑" panose="020B0503020204020204" pitchFamily="34" charset="-122"/>
              </a:rPr>
              <a:t>	</a:t>
            </a:r>
            <a:r>
              <a:rPr lang="en-US" altLang="zh-CN" sz="2000" b="1" dirty="0">
                <a:solidFill>
                  <a:srgbClr val="C00000"/>
                </a:solidFill>
                <a:latin typeface="微软雅黑" panose="020B0503020204020204" pitchFamily="34" charset="-122"/>
                <a:ea typeface="微软雅黑" panose="020B0503020204020204" pitchFamily="34" charset="-122"/>
              </a:rPr>
              <a:t>__texture__; </a:t>
            </a:r>
            <a:r>
              <a:rPr lang="en-US" altLang="zh-CN" sz="2000" dirty="0">
                <a:latin typeface="微软雅黑" panose="020B0503020204020204" pitchFamily="34" charset="-122"/>
                <a:ea typeface="微软雅黑" panose="020B0503020204020204" pitchFamily="34" charset="-122"/>
              </a:rPr>
              <a:t>	// </a:t>
            </a:r>
            <a:r>
              <a:rPr lang="zh-CN" altLang="zh-CN" sz="2000" dirty="0">
                <a:latin typeface="微软雅黑" panose="020B0503020204020204" pitchFamily="34" charset="-122"/>
                <a:ea typeface="微软雅黑" panose="020B0503020204020204" pitchFamily="34" charset="-122"/>
              </a:rPr>
              <a:t>其绑定的变量可以被纹理缓存加速访问</a:t>
            </a:r>
            <a:endParaRPr lang="zh-CN" altLang="zh-CN" sz="2000" dirty="0">
              <a:latin typeface="微软雅黑" panose="020B0503020204020204" pitchFamily="34" charset="-122"/>
              <a:ea typeface="微软雅黑" panose="020B0503020204020204" pitchFamily="34" charset="-122"/>
            </a:endParaRPr>
          </a:p>
          <a:p>
            <a:pPr>
              <a:lnSpc>
                <a:spcPct val="150000"/>
              </a:lnSpc>
            </a:pPr>
            <a:r>
              <a:rPr lang="en-US" altLang="zh-CN" sz="2000" b="1" dirty="0">
                <a:latin typeface="微软雅黑" panose="020B0503020204020204" pitchFamily="34" charset="-122"/>
                <a:ea typeface="微软雅黑" panose="020B0503020204020204" pitchFamily="34" charset="-122"/>
              </a:rPr>
              <a:t>some unit</a:t>
            </a:r>
            <a:endParaRPr lang="zh-CN" altLang="zh-CN" sz="2000" b="1" dirty="0">
              <a:latin typeface="微软雅黑" panose="020B0503020204020204" pitchFamily="34" charset="-122"/>
              <a:ea typeface="微软雅黑" panose="020B0503020204020204" pitchFamily="34" charset="-122"/>
            </a:endParaRPr>
          </a:p>
          <a:p>
            <a:pPr lvl="0">
              <a:lnSpc>
                <a:spcPct val="150000"/>
              </a:lnSpc>
            </a:pPr>
            <a:r>
              <a:rPr lang="en-US" altLang="zh-CN" sz="2000" dirty="0">
                <a:latin typeface="微软雅黑" panose="020B0503020204020204" pitchFamily="34" charset="-122"/>
                <a:ea typeface="微软雅黑" panose="020B0503020204020204" pitchFamily="34" charset="-122"/>
              </a:rPr>
              <a:t>    </a:t>
            </a:r>
            <a:r>
              <a:rPr lang="en-US" altLang="zh-CN" sz="2000" b="1" dirty="0">
                <a:solidFill>
                  <a:srgbClr val="C00000"/>
                </a:solidFill>
                <a:latin typeface="微软雅黑" panose="020B0503020204020204" pitchFamily="34" charset="-122"/>
                <a:ea typeface="微软雅黑" panose="020B0503020204020204" pitchFamily="34" charset="-122"/>
              </a:rPr>
              <a:t>thread</a:t>
            </a:r>
            <a:r>
              <a:rPr lang="zh-CN" altLang="zh-CN" sz="2000" dirty="0">
                <a:latin typeface="微软雅黑" panose="020B0503020204020204" pitchFamily="34" charset="-122"/>
                <a:ea typeface="微软雅黑" panose="020B0503020204020204" pitchFamily="34" charset="-122"/>
              </a:rPr>
              <a:t>：一个</a:t>
            </a:r>
            <a:r>
              <a:rPr lang="en-US" altLang="zh-CN" sz="2000" dirty="0" err="1">
                <a:latin typeface="微软雅黑" panose="020B0503020204020204" pitchFamily="34" charset="-122"/>
                <a:ea typeface="微软雅黑" panose="020B0503020204020204" pitchFamily="34" charset="-122"/>
              </a:rPr>
              <a:t>cuda</a:t>
            </a:r>
            <a:r>
              <a:rPr lang="zh-CN" altLang="zh-CN" sz="2000" dirty="0">
                <a:latin typeface="微软雅黑" panose="020B0503020204020204" pitchFamily="34" charset="-122"/>
                <a:ea typeface="微软雅黑" panose="020B0503020204020204" pitchFamily="34" charset="-122"/>
              </a:rPr>
              <a:t>的并行程序会被许多个</a:t>
            </a:r>
            <a:r>
              <a:rPr lang="en-US" altLang="zh-CN" sz="2000" dirty="0">
                <a:latin typeface="微软雅黑" panose="020B0503020204020204" pitchFamily="34" charset="-122"/>
                <a:ea typeface="微软雅黑" panose="020B0503020204020204" pitchFamily="34" charset="-122"/>
              </a:rPr>
              <a:t>threads</a:t>
            </a:r>
            <a:r>
              <a:rPr lang="zh-CN" altLang="zh-CN" sz="2000" dirty="0">
                <a:latin typeface="微软雅黑" panose="020B0503020204020204" pitchFamily="34" charset="-122"/>
                <a:ea typeface="微软雅黑" panose="020B0503020204020204" pitchFamily="34" charset="-122"/>
              </a:rPr>
              <a:t>来执行。</a:t>
            </a:r>
            <a:endParaRPr lang="zh-CN" altLang="zh-CN" sz="2000" dirty="0">
              <a:latin typeface="微软雅黑" panose="020B0503020204020204" pitchFamily="34" charset="-122"/>
              <a:ea typeface="微软雅黑" panose="020B0503020204020204" pitchFamily="34" charset="-122"/>
            </a:endParaRPr>
          </a:p>
          <a:p>
            <a:pPr lvl="0">
              <a:lnSpc>
                <a:spcPct val="150000"/>
              </a:lnSpc>
            </a:pPr>
            <a:r>
              <a:rPr lang="en-US" altLang="zh-CN" sz="2000" dirty="0">
                <a:latin typeface="微软雅黑" panose="020B0503020204020204" pitchFamily="34" charset="-122"/>
                <a:ea typeface="微软雅黑" panose="020B0503020204020204" pitchFamily="34" charset="-122"/>
              </a:rPr>
              <a:t>    </a:t>
            </a:r>
            <a:r>
              <a:rPr lang="en-US" altLang="zh-CN" sz="2000" b="1" dirty="0">
                <a:solidFill>
                  <a:srgbClr val="C00000"/>
                </a:solidFill>
                <a:latin typeface="微软雅黑" panose="020B0503020204020204" pitchFamily="34" charset="-122"/>
                <a:ea typeface="微软雅黑" panose="020B0503020204020204" pitchFamily="34" charset="-122"/>
              </a:rPr>
              <a:t>block</a:t>
            </a:r>
            <a:r>
              <a:rPr lang="zh-CN" altLang="zh-CN" sz="2000" dirty="0">
                <a:latin typeface="微软雅黑" panose="020B0503020204020204" pitchFamily="34" charset="-122"/>
                <a:ea typeface="微软雅黑" panose="020B0503020204020204" pitchFamily="34" charset="-122"/>
              </a:rPr>
              <a:t>：数个</a:t>
            </a:r>
            <a:r>
              <a:rPr lang="en-US" altLang="zh-CN" sz="2000" dirty="0">
                <a:latin typeface="微软雅黑" panose="020B0503020204020204" pitchFamily="34" charset="-122"/>
                <a:ea typeface="微软雅黑" panose="020B0503020204020204" pitchFamily="34" charset="-122"/>
              </a:rPr>
              <a:t>threads</a:t>
            </a:r>
            <a:r>
              <a:rPr lang="zh-CN" altLang="zh-CN" sz="2000" dirty="0">
                <a:latin typeface="微软雅黑" panose="020B0503020204020204" pitchFamily="34" charset="-122"/>
                <a:ea typeface="微软雅黑" panose="020B0503020204020204" pitchFamily="34" charset="-122"/>
              </a:rPr>
              <a:t>会被群组成要给</a:t>
            </a:r>
            <a:r>
              <a:rPr lang="en-US" altLang="zh-CN" sz="2000" dirty="0">
                <a:latin typeface="微软雅黑" panose="020B0503020204020204" pitchFamily="34" charset="-122"/>
                <a:ea typeface="微软雅黑" panose="020B0503020204020204" pitchFamily="34" charset="-122"/>
              </a:rPr>
              <a:t>block</a:t>
            </a:r>
            <a:r>
              <a:rPr lang="zh-CN" altLang="zh-CN" sz="2000" dirty="0">
                <a:latin typeface="微软雅黑" panose="020B0503020204020204" pitchFamily="34" charset="-122"/>
                <a:ea typeface="微软雅黑" panose="020B0503020204020204" pitchFamily="34" charset="-122"/>
              </a:rPr>
              <a:t>，同一个</a:t>
            </a:r>
            <a:r>
              <a:rPr lang="en-US" altLang="zh-CN" sz="2000" dirty="0">
                <a:latin typeface="微软雅黑" panose="020B0503020204020204" pitchFamily="34" charset="-122"/>
                <a:ea typeface="微软雅黑" panose="020B0503020204020204" pitchFamily="34" charset="-122"/>
              </a:rPr>
              <a:t>block</a:t>
            </a:r>
            <a:r>
              <a:rPr lang="zh-CN" altLang="zh-CN" sz="2000" dirty="0">
                <a:latin typeface="微软雅黑" panose="020B0503020204020204" pitchFamily="34" charset="-122"/>
                <a:ea typeface="微软雅黑" panose="020B0503020204020204" pitchFamily="34" charset="-122"/>
              </a:rPr>
              <a:t>中的</a:t>
            </a:r>
            <a:r>
              <a:rPr lang="en-US" altLang="zh-CN" sz="2000" dirty="0">
                <a:latin typeface="微软雅黑" panose="020B0503020204020204" pitchFamily="34" charset="-122"/>
                <a:ea typeface="微软雅黑" panose="020B0503020204020204" pitchFamily="34" charset="-122"/>
              </a:rPr>
              <a:t>threads</a:t>
            </a:r>
            <a:r>
              <a:rPr lang="zh-CN" altLang="zh-CN" sz="2000" dirty="0">
                <a:latin typeface="微软雅黑" panose="020B0503020204020204" pitchFamily="34" charset="-122"/>
                <a:ea typeface="微软雅黑" panose="020B0503020204020204" pitchFamily="34" charset="-122"/>
              </a:rPr>
              <a:t>可以同步，也可以通过</a:t>
            </a:r>
            <a:r>
              <a:rPr lang="en-US" altLang="zh-CN" sz="2000" dirty="0">
                <a:latin typeface="微软雅黑" panose="020B0503020204020204" pitchFamily="34" charset="-122"/>
                <a:ea typeface="微软雅黑" panose="020B0503020204020204" pitchFamily="34" charset="-122"/>
              </a:rPr>
              <a:t>shared memory</a:t>
            </a:r>
            <a:r>
              <a:rPr lang="zh-CN" altLang="zh-CN" sz="2000" dirty="0">
                <a:latin typeface="微软雅黑" panose="020B0503020204020204" pitchFamily="34" charset="-122"/>
                <a:ea typeface="微软雅黑" panose="020B0503020204020204" pitchFamily="34" charset="-122"/>
              </a:rPr>
              <a:t>通信。</a:t>
            </a:r>
            <a:endParaRPr lang="zh-CN" altLang="zh-CN" sz="2000" dirty="0">
              <a:latin typeface="微软雅黑" panose="020B0503020204020204" pitchFamily="34" charset="-122"/>
              <a:ea typeface="微软雅黑" panose="020B0503020204020204" pitchFamily="34" charset="-122"/>
            </a:endParaRPr>
          </a:p>
          <a:p>
            <a:pPr lvl="0">
              <a:lnSpc>
                <a:spcPct val="150000"/>
              </a:lnSpc>
            </a:pPr>
            <a:r>
              <a:rPr lang="en-US" altLang="zh-CN" sz="2000" dirty="0">
                <a:latin typeface="微软雅黑" panose="020B0503020204020204" pitchFamily="34" charset="-122"/>
                <a:ea typeface="微软雅黑" panose="020B0503020204020204" pitchFamily="34" charset="-122"/>
              </a:rPr>
              <a:t>    </a:t>
            </a:r>
            <a:r>
              <a:rPr lang="en-US" altLang="zh-CN" sz="2000" b="1" dirty="0">
                <a:solidFill>
                  <a:srgbClr val="C00000"/>
                </a:solidFill>
                <a:latin typeface="微软雅黑" panose="020B0503020204020204" pitchFamily="34" charset="-122"/>
                <a:ea typeface="微软雅黑" panose="020B0503020204020204" pitchFamily="34" charset="-122"/>
              </a:rPr>
              <a:t>grid</a:t>
            </a:r>
            <a:r>
              <a:rPr lang="zh-CN" altLang="zh-CN" sz="2000" dirty="0">
                <a:latin typeface="微软雅黑" panose="020B0503020204020204" pitchFamily="34" charset="-122"/>
                <a:ea typeface="微软雅黑" panose="020B0503020204020204" pitchFamily="34" charset="-122"/>
              </a:rPr>
              <a:t>：多个</a:t>
            </a:r>
            <a:r>
              <a:rPr lang="en-US" altLang="zh-CN" sz="2000" dirty="0">
                <a:latin typeface="微软雅黑" panose="020B0503020204020204" pitchFamily="34" charset="-122"/>
                <a:ea typeface="微软雅黑" panose="020B0503020204020204" pitchFamily="34" charset="-122"/>
              </a:rPr>
              <a:t>blocks</a:t>
            </a:r>
            <a:r>
              <a:rPr lang="zh-CN" altLang="zh-CN" sz="2000" dirty="0">
                <a:latin typeface="微软雅黑" panose="020B0503020204020204" pitchFamily="34" charset="-122"/>
                <a:ea typeface="微软雅黑" panose="020B0503020204020204" pitchFamily="34" charset="-122"/>
              </a:rPr>
              <a:t>再构成</a:t>
            </a:r>
            <a:r>
              <a:rPr lang="en-US" altLang="zh-CN" sz="2000" dirty="0">
                <a:latin typeface="微软雅黑" panose="020B0503020204020204" pitchFamily="34" charset="-122"/>
                <a:ea typeface="微软雅黑" panose="020B0503020204020204" pitchFamily="34" charset="-122"/>
              </a:rPr>
              <a:t>grid</a:t>
            </a:r>
            <a:r>
              <a:rPr lang="zh-CN" altLang="zh-CN" sz="2000" dirty="0">
                <a:latin typeface="微软雅黑" panose="020B0503020204020204" pitchFamily="34" charset="-122"/>
                <a:ea typeface="微软雅黑" panose="020B0503020204020204" pitchFamily="34" charset="-122"/>
              </a:rPr>
              <a:t>。</a:t>
            </a:r>
            <a:endParaRPr lang="zh-CN" altLang="zh-CN" sz="2000" dirty="0">
              <a:latin typeface="微软雅黑" panose="020B0503020204020204" pitchFamily="34" charset="-122"/>
              <a:ea typeface="微软雅黑" panose="020B0503020204020204" pitchFamily="34" charset="-122"/>
            </a:endParaRPr>
          </a:p>
          <a:p>
            <a:pPr lvl="0">
              <a:lnSpc>
                <a:spcPct val="150000"/>
              </a:lnSpc>
            </a:pPr>
            <a:r>
              <a:rPr lang="en-US" altLang="zh-CN" sz="2000" dirty="0">
                <a:latin typeface="微软雅黑" panose="020B0503020204020204" pitchFamily="34" charset="-122"/>
                <a:ea typeface="微软雅黑" panose="020B0503020204020204" pitchFamily="34" charset="-122"/>
              </a:rPr>
              <a:t>    </a:t>
            </a:r>
            <a:r>
              <a:rPr lang="en-US" altLang="zh-CN" sz="2000" b="1" dirty="0">
                <a:solidFill>
                  <a:srgbClr val="C00000"/>
                </a:solidFill>
                <a:latin typeface="微软雅黑" panose="020B0503020204020204" pitchFamily="34" charset="-122"/>
                <a:ea typeface="微软雅黑" panose="020B0503020204020204" pitchFamily="34" charset="-122"/>
              </a:rPr>
              <a:t>warp</a:t>
            </a:r>
            <a:r>
              <a:rPr lang="zh-CN" altLang="zh-CN"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GPU</a:t>
            </a:r>
            <a:r>
              <a:rPr lang="zh-CN" altLang="zh-CN" sz="2000" dirty="0">
                <a:latin typeface="微软雅黑" panose="020B0503020204020204" pitchFamily="34" charset="-122"/>
                <a:ea typeface="微软雅黑" panose="020B0503020204020204" pitchFamily="34" charset="-122"/>
              </a:rPr>
              <a:t>执行程序时的调度单位，目前</a:t>
            </a:r>
            <a:r>
              <a:rPr lang="en-US" altLang="zh-CN" sz="2000" dirty="0" err="1">
                <a:latin typeface="微软雅黑" panose="020B0503020204020204" pitchFamily="34" charset="-122"/>
                <a:ea typeface="微软雅黑" panose="020B0503020204020204" pitchFamily="34" charset="-122"/>
              </a:rPr>
              <a:t>cuda</a:t>
            </a:r>
            <a:r>
              <a:rPr lang="zh-CN" altLang="zh-CN" sz="2000" dirty="0">
                <a:latin typeface="微软雅黑" panose="020B0503020204020204" pitchFamily="34" charset="-122"/>
                <a:ea typeface="微软雅黑" panose="020B0503020204020204" pitchFamily="34" charset="-122"/>
              </a:rPr>
              <a:t>的</a:t>
            </a:r>
            <a:r>
              <a:rPr lang="en-US" altLang="zh-CN" sz="2000" dirty="0">
                <a:latin typeface="微软雅黑" panose="020B0503020204020204" pitchFamily="34" charset="-122"/>
                <a:ea typeface="微软雅黑" panose="020B0503020204020204" pitchFamily="34" charset="-122"/>
              </a:rPr>
              <a:t>warp</a:t>
            </a:r>
            <a:r>
              <a:rPr lang="zh-CN" altLang="zh-CN" sz="2000" dirty="0">
                <a:latin typeface="微软雅黑" panose="020B0503020204020204" pitchFamily="34" charset="-122"/>
                <a:ea typeface="微软雅黑" panose="020B0503020204020204" pitchFamily="34" charset="-122"/>
              </a:rPr>
              <a:t>的大小为</a:t>
            </a:r>
            <a:r>
              <a:rPr lang="en-US" altLang="zh-CN" sz="2000" dirty="0">
                <a:latin typeface="微软雅黑" panose="020B0503020204020204" pitchFamily="34" charset="-122"/>
                <a:ea typeface="微软雅黑" panose="020B0503020204020204" pitchFamily="34" charset="-122"/>
              </a:rPr>
              <a:t>32</a:t>
            </a:r>
            <a:r>
              <a:rPr lang="zh-CN" altLang="zh-CN" sz="2000" dirty="0">
                <a:latin typeface="微软雅黑" panose="020B0503020204020204" pitchFamily="34" charset="-122"/>
                <a:ea typeface="微软雅黑" panose="020B0503020204020204" pitchFamily="34" charset="-122"/>
              </a:rPr>
              <a:t>，同在一个</a:t>
            </a:r>
            <a:r>
              <a:rPr lang="en-US" altLang="zh-CN" sz="2000" dirty="0">
                <a:latin typeface="微软雅黑" panose="020B0503020204020204" pitchFamily="34" charset="-122"/>
                <a:ea typeface="微软雅黑" panose="020B0503020204020204" pitchFamily="34" charset="-122"/>
              </a:rPr>
              <a:t>warp</a:t>
            </a:r>
            <a:r>
              <a:rPr lang="zh-CN" altLang="zh-CN" sz="2000" dirty="0">
                <a:latin typeface="微软雅黑" panose="020B0503020204020204" pitchFamily="34" charset="-122"/>
                <a:ea typeface="微软雅黑" panose="020B0503020204020204" pitchFamily="34" charset="-122"/>
              </a:rPr>
              <a:t>的线程，以不同数据资源执行相同的指令，就是所谓的</a:t>
            </a:r>
            <a:r>
              <a:rPr lang="en-US" altLang="zh-CN" sz="2000" dirty="0">
                <a:latin typeface="微软雅黑" panose="020B0503020204020204" pitchFamily="34" charset="-122"/>
                <a:ea typeface="微软雅黑" panose="020B0503020204020204" pitchFamily="34" charset="-122"/>
              </a:rPr>
              <a:t>SIMT</a:t>
            </a:r>
            <a:r>
              <a:rPr lang="zh-CN" altLang="zh-CN" sz="2000" dirty="0">
                <a:latin typeface="微软雅黑" panose="020B0503020204020204" pitchFamily="34" charset="-122"/>
                <a:ea typeface="微软雅黑" panose="020B0503020204020204" pitchFamily="34" charset="-122"/>
              </a:rPr>
              <a:t>（单指令，多线程）。</a:t>
            </a:r>
            <a:endParaRPr lang="zh-CN" altLang="zh-CN" sz="2000" dirty="0">
              <a:latin typeface="微软雅黑" panose="020B0503020204020204" pitchFamily="34" charset="-122"/>
              <a:ea typeface="微软雅黑" panose="020B0503020204020204" pitchFamily="34" charset="-122"/>
            </a:endParaRPr>
          </a:p>
          <a:p>
            <a:pPr>
              <a:lnSpc>
                <a:spcPct val="120000"/>
              </a:lnSpc>
            </a:pPr>
            <a:endParaRPr kumimoji="1" lang="zh-CN" altLang="en-US" dirty="0">
              <a:solidFill>
                <a:schemeClr val="tx1">
                  <a:lumMod val="75000"/>
                  <a:lumOff val="25000"/>
                </a:schemeClr>
              </a:solidFill>
            </a:endParaRPr>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627086" y="954250"/>
            <a:ext cx="7802222"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627380" y="431165"/>
            <a:ext cx="3145790" cy="521970"/>
          </a:xfrm>
          <a:prstGeom prst="rect">
            <a:avLst/>
          </a:prstGeom>
        </p:spPr>
        <p:txBody>
          <a:bodyPr wrap="square">
            <a:spAutoFit/>
          </a:bodyPr>
          <a:lstStyle/>
          <a:p>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3</a:t>
            </a:r>
            <a:r>
              <a:rPr lang="zh-CN" altLang="en-US"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a:t>
            </a:r>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CUDA</a:t>
            </a:r>
            <a:r>
              <a:rPr lang="zh-CN" altLang="en-US"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并行编程</a:t>
            </a:r>
            <a:endParaRPr lang="zh-CN" altLang="en-US" sz="2800" b="1" dirty="0">
              <a:solidFill>
                <a:srgbClr val="0070C0"/>
              </a:solidFill>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56" name="任意多边形 55"/>
          <p:cNvSpPr/>
          <p:nvPr/>
        </p:nvSpPr>
        <p:spPr>
          <a:xfrm>
            <a:off x="4782820" y="149860"/>
            <a:ext cx="38735" cy="692150"/>
          </a:xfrm>
          <a:custGeom>
            <a:avLst/>
            <a:gdLst>
              <a:gd name="connisteX0" fmla="*/ 37323 w 38452"/>
              <a:gd name="connsiteY0" fmla="*/ 0 h 692150"/>
              <a:gd name="connisteX1" fmla="*/ 37323 w 38452"/>
              <a:gd name="connsiteY1" fmla="*/ 85090 h 692150"/>
              <a:gd name="connisteX2" fmla="*/ 37323 w 38452"/>
              <a:gd name="connsiteY2" fmla="*/ 170180 h 692150"/>
              <a:gd name="connisteX3" fmla="*/ 37323 w 38452"/>
              <a:gd name="connsiteY3" fmla="*/ 243205 h 692150"/>
              <a:gd name="connisteX4" fmla="*/ 37323 w 38452"/>
              <a:gd name="connsiteY4" fmla="*/ 315595 h 692150"/>
              <a:gd name="connisteX5" fmla="*/ 25258 w 38452"/>
              <a:gd name="connsiteY5" fmla="*/ 388620 h 692150"/>
              <a:gd name="connisteX6" fmla="*/ 25258 w 38452"/>
              <a:gd name="connsiteY6" fmla="*/ 473710 h 692150"/>
              <a:gd name="connisteX7" fmla="*/ 13193 w 38452"/>
              <a:gd name="connsiteY7" fmla="*/ 546735 h 692150"/>
              <a:gd name="connisteX8" fmla="*/ 1128 w 38452"/>
              <a:gd name="connsiteY8" fmla="*/ 619125 h 692150"/>
              <a:gd name="connisteX9" fmla="*/ 1128 w 38452"/>
              <a:gd name="connsiteY9" fmla="*/ 692150 h 69215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Lst>
            <a:rect l="l" t="t" r="r" b="b"/>
            <a:pathLst>
              <a:path w="38453" h="692150">
                <a:moveTo>
                  <a:pt x="37324" y="0"/>
                </a:moveTo>
                <a:cubicBezTo>
                  <a:pt x="37324" y="15240"/>
                  <a:pt x="37324" y="50800"/>
                  <a:pt x="37324" y="85090"/>
                </a:cubicBezTo>
                <a:cubicBezTo>
                  <a:pt x="37324" y="119380"/>
                  <a:pt x="37324" y="138430"/>
                  <a:pt x="37324" y="170180"/>
                </a:cubicBezTo>
                <a:cubicBezTo>
                  <a:pt x="37324" y="201930"/>
                  <a:pt x="37324" y="213995"/>
                  <a:pt x="37324" y="243205"/>
                </a:cubicBezTo>
                <a:cubicBezTo>
                  <a:pt x="37324" y="272415"/>
                  <a:pt x="39864" y="286385"/>
                  <a:pt x="37324" y="315595"/>
                </a:cubicBezTo>
                <a:cubicBezTo>
                  <a:pt x="34784" y="344805"/>
                  <a:pt x="27799" y="356870"/>
                  <a:pt x="25259" y="388620"/>
                </a:cubicBezTo>
                <a:cubicBezTo>
                  <a:pt x="22719" y="420370"/>
                  <a:pt x="27799" y="441960"/>
                  <a:pt x="25259" y="473710"/>
                </a:cubicBezTo>
                <a:cubicBezTo>
                  <a:pt x="22719" y="505460"/>
                  <a:pt x="18274" y="517525"/>
                  <a:pt x="13194" y="546735"/>
                </a:cubicBezTo>
                <a:cubicBezTo>
                  <a:pt x="8114" y="575945"/>
                  <a:pt x="3669" y="589915"/>
                  <a:pt x="1129" y="619125"/>
                </a:cubicBezTo>
                <a:cubicBezTo>
                  <a:pt x="-1411" y="648335"/>
                  <a:pt x="1129" y="678815"/>
                  <a:pt x="1129" y="69215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p:nvSpPr>
        <p:spPr>
          <a:xfrm>
            <a:off x="627086" y="1065375"/>
            <a:ext cx="10078400" cy="5208542"/>
          </a:xfrm>
          <a:prstGeom prst="rect">
            <a:avLst/>
          </a:prstGeom>
          <a:noFill/>
        </p:spPr>
        <p:txBody>
          <a:bodyPr wrap="none" rtlCol="0" anchor="ctr">
            <a:spAutoFit/>
          </a:bodyPr>
          <a:lstStyle/>
          <a:p>
            <a:pPr>
              <a:lnSpc>
                <a:spcPct val="150000"/>
              </a:lnSpc>
            </a:pPr>
            <a:r>
              <a:rPr lang="en-US" altLang="zh-CN" sz="2400" b="1" dirty="0">
                <a:latin typeface="微软雅黑" panose="020B0503020204020204" pitchFamily="34" charset="-122"/>
                <a:ea typeface="微软雅黑" panose="020B0503020204020204" pitchFamily="34" charset="-122"/>
              </a:rPr>
              <a:t>3.5 </a:t>
            </a:r>
            <a:r>
              <a:rPr lang="zh-CN" altLang="zh-CN" sz="2400" b="1" dirty="0">
                <a:latin typeface="微软雅黑" panose="020B0503020204020204" pitchFamily="34" charset="-122"/>
                <a:ea typeface="微软雅黑" panose="020B0503020204020204" pitchFamily="34" charset="-122"/>
              </a:rPr>
              <a:t>关于内存</a:t>
            </a:r>
            <a:endParaRPr lang="zh-CN" altLang="zh-CN" sz="2400" dirty="0">
              <a:latin typeface="微软雅黑" panose="020B0503020204020204" pitchFamily="34" charset="-122"/>
              <a:ea typeface="微软雅黑" panose="020B0503020204020204" pitchFamily="34" charset="-122"/>
            </a:endParaRPr>
          </a:p>
          <a:p>
            <a:pPr lvl="0">
              <a:lnSpc>
                <a:spcPct val="150000"/>
              </a:lnSpc>
            </a:pPr>
            <a:r>
              <a:rPr lang="en-US" altLang="zh-CN" sz="2000" dirty="0">
                <a:latin typeface="微软雅黑" panose="020B0503020204020204" pitchFamily="34" charset="-122"/>
                <a:ea typeface="微软雅黑" panose="020B0503020204020204" pitchFamily="34" charset="-122"/>
              </a:rPr>
              <a:t>    </a:t>
            </a:r>
            <a:r>
              <a:rPr lang="zh-CN" altLang="zh-CN" sz="2000" dirty="0">
                <a:latin typeface="微软雅黑" panose="020B0503020204020204" pitchFamily="34" charset="-122"/>
                <a:ea typeface="微软雅黑" panose="020B0503020204020204" pitchFamily="34" charset="-122"/>
              </a:rPr>
              <a:t>每个线程都有</a:t>
            </a:r>
            <a:r>
              <a:rPr lang="zh-CN" altLang="zh-CN" sz="2000" b="1" dirty="0">
                <a:solidFill>
                  <a:srgbClr val="C00000"/>
                </a:solidFill>
                <a:latin typeface="微软雅黑" panose="020B0503020204020204" pitchFamily="34" charset="-122"/>
                <a:ea typeface="微软雅黑" panose="020B0503020204020204" pitchFamily="34" charset="-122"/>
              </a:rPr>
              <a:t>私有本地内存。</a:t>
            </a:r>
            <a:endParaRPr lang="zh-CN" altLang="zh-CN" sz="2000" dirty="0">
              <a:solidFill>
                <a:srgbClr val="C00000"/>
              </a:solidFill>
              <a:latin typeface="微软雅黑" panose="020B0503020204020204" pitchFamily="34" charset="-122"/>
              <a:ea typeface="微软雅黑" panose="020B0503020204020204" pitchFamily="34" charset="-122"/>
            </a:endParaRPr>
          </a:p>
          <a:p>
            <a:pPr lvl="0">
              <a:lnSpc>
                <a:spcPct val="150000"/>
              </a:lnSpc>
            </a:pPr>
            <a:r>
              <a:rPr lang="en-US" altLang="zh-CN" sz="2000" dirty="0">
                <a:latin typeface="微软雅黑" panose="020B0503020204020204" pitchFamily="34" charset="-122"/>
                <a:ea typeface="微软雅黑" panose="020B0503020204020204" pitchFamily="34" charset="-122"/>
              </a:rPr>
              <a:t>    </a:t>
            </a:r>
            <a:r>
              <a:rPr lang="zh-CN" altLang="zh-CN" sz="2000" dirty="0">
                <a:latin typeface="微软雅黑" panose="020B0503020204020204" pitchFamily="34" charset="-122"/>
                <a:ea typeface="微软雅黑" panose="020B0503020204020204" pitchFamily="34" charset="-122"/>
              </a:rPr>
              <a:t>每个线程块都具有对块的所有线程可见的</a:t>
            </a:r>
            <a:r>
              <a:rPr lang="zh-CN" altLang="zh-CN" sz="2000" b="1" dirty="0">
                <a:solidFill>
                  <a:srgbClr val="C00000"/>
                </a:solidFill>
                <a:latin typeface="微软雅黑" panose="020B0503020204020204" pitchFamily="34" charset="-122"/>
                <a:ea typeface="微软雅黑" panose="020B0503020204020204" pitchFamily="34" charset="-122"/>
              </a:rPr>
              <a:t>共享内存</a:t>
            </a:r>
            <a:r>
              <a:rPr lang="zh-CN" altLang="en-US" sz="2000" b="1" dirty="0">
                <a:latin typeface="微软雅黑" panose="020B0503020204020204" pitchFamily="34" charset="-122"/>
                <a:ea typeface="微软雅黑" panose="020B0503020204020204" pitchFamily="34" charset="-122"/>
              </a:rPr>
              <a:t>，</a:t>
            </a:r>
            <a:r>
              <a:rPr lang="zh-CN" altLang="zh-CN" sz="2000" dirty="0">
                <a:latin typeface="微软雅黑" panose="020B0503020204020204" pitchFamily="34" charset="-122"/>
                <a:ea typeface="微软雅黑" panose="020B0503020204020204" pitchFamily="34" charset="-122"/>
              </a:rPr>
              <a:t>并且和块有相同的生存周期。</a:t>
            </a:r>
            <a:endParaRPr lang="zh-CN" altLang="zh-CN" sz="2000" dirty="0">
              <a:latin typeface="微软雅黑" panose="020B0503020204020204" pitchFamily="34" charset="-122"/>
              <a:ea typeface="微软雅黑" panose="020B0503020204020204" pitchFamily="34" charset="-122"/>
            </a:endParaRPr>
          </a:p>
          <a:p>
            <a:pPr lvl="0">
              <a:lnSpc>
                <a:spcPct val="150000"/>
              </a:lnSpc>
            </a:pPr>
            <a:r>
              <a:rPr lang="en-US" altLang="zh-CN" sz="2000" dirty="0">
                <a:latin typeface="微软雅黑" panose="020B0503020204020204" pitchFamily="34" charset="-122"/>
                <a:ea typeface="微软雅黑" panose="020B0503020204020204" pitchFamily="34" charset="-122"/>
              </a:rPr>
              <a:t>    </a:t>
            </a:r>
            <a:r>
              <a:rPr lang="zh-CN" altLang="zh-CN" sz="2000" dirty="0">
                <a:latin typeface="微软雅黑" panose="020B0503020204020204" pitchFamily="34" charset="-122"/>
                <a:ea typeface="微软雅黑" panose="020B0503020204020204" pitchFamily="34" charset="-122"/>
              </a:rPr>
              <a:t>所有线程都可以访问相同的</a:t>
            </a:r>
            <a:r>
              <a:rPr lang="zh-CN" altLang="zh-CN" sz="2000" b="1" dirty="0">
                <a:solidFill>
                  <a:srgbClr val="C00000"/>
                </a:solidFill>
                <a:latin typeface="微软雅黑" panose="020B0503020204020204" pitchFamily="34" charset="-122"/>
                <a:ea typeface="微软雅黑" panose="020B0503020204020204" pitchFamily="34" charset="-122"/>
              </a:rPr>
              <a:t>全局内存</a:t>
            </a:r>
            <a:r>
              <a:rPr lang="zh-CN" altLang="zh-CN" sz="2000" b="1" dirty="0">
                <a:latin typeface="微软雅黑" panose="020B0503020204020204" pitchFamily="34" charset="-122"/>
                <a:ea typeface="微软雅黑" panose="020B0503020204020204" pitchFamily="34" charset="-122"/>
              </a:rPr>
              <a:t>。</a:t>
            </a:r>
            <a:endParaRPr lang="zh-CN" altLang="zh-CN" sz="2000" dirty="0">
              <a:latin typeface="微软雅黑" panose="020B0503020204020204" pitchFamily="34" charset="-122"/>
              <a:ea typeface="微软雅黑" panose="020B0503020204020204" pitchFamily="34" charset="-122"/>
            </a:endParaRPr>
          </a:p>
          <a:p>
            <a:pPr>
              <a:lnSpc>
                <a:spcPct val="150000"/>
              </a:lnSpc>
            </a:pPr>
            <a:r>
              <a:rPr lang="en-US" altLang="zh-CN" sz="2000" dirty="0">
                <a:latin typeface="微软雅黑" panose="020B0503020204020204" pitchFamily="34" charset="-122"/>
                <a:ea typeface="微软雅黑" panose="020B0503020204020204" pitchFamily="34" charset="-122"/>
              </a:rPr>
              <a:t>    </a:t>
            </a:r>
            <a:r>
              <a:rPr lang="zh-CN" altLang="zh-CN" sz="2000" dirty="0">
                <a:latin typeface="微软雅黑" panose="020B0503020204020204" pitchFamily="34" charset="-122"/>
                <a:ea typeface="微软雅黑" panose="020B0503020204020204" pitchFamily="34" charset="-122"/>
              </a:rPr>
              <a:t>所有线程都可以访问的额外两个只读存储空间：</a:t>
            </a:r>
            <a:r>
              <a:rPr lang="zh-CN" altLang="zh-CN" sz="2000" b="1" dirty="0">
                <a:solidFill>
                  <a:srgbClr val="C00000"/>
                </a:solidFill>
                <a:latin typeface="微软雅黑" panose="020B0503020204020204" pitchFamily="34" charset="-122"/>
                <a:ea typeface="微软雅黑" panose="020B0503020204020204" pitchFamily="34" charset="-122"/>
              </a:rPr>
              <a:t>常量内存</a:t>
            </a:r>
            <a:r>
              <a:rPr lang="zh-CN" altLang="zh-CN" sz="2000" dirty="0">
                <a:solidFill>
                  <a:srgbClr val="C00000"/>
                </a:solidFill>
                <a:latin typeface="微软雅黑" panose="020B0503020204020204" pitchFamily="34" charset="-122"/>
                <a:ea typeface="微软雅黑" panose="020B0503020204020204" pitchFamily="34" charset="-122"/>
              </a:rPr>
              <a:t>和</a:t>
            </a:r>
            <a:r>
              <a:rPr lang="zh-CN" altLang="zh-CN" sz="2000" b="1" dirty="0">
                <a:solidFill>
                  <a:srgbClr val="C00000"/>
                </a:solidFill>
                <a:latin typeface="微软雅黑" panose="020B0503020204020204" pitchFamily="34" charset="-122"/>
                <a:ea typeface="微软雅黑" panose="020B0503020204020204" pitchFamily="34" charset="-122"/>
              </a:rPr>
              <a:t>纹理内存</a:t>
            </a:r>
            <a:r>
              <a:rPr lang="zh-CN" altLang="zh-CN" sz="2000" dirty="0">
                <a:latin typeface="微软雅黑" panose="020B0503020204020204" pitchFamily="34" charset="-122"/>
                <a:ea typeface="微软雅黑" panose="020B0503020204020204" pitchFamily="34" charset="-122"/>
              </a:rPr>
              <a:t>。</a:t>
            </a:r>
            <a:endParaRPr lang="zh-CN" altLang="zh-CN" sz="2000" dirty="0">
              <a:latin typeface="微软雅黑" panose="020B0503020204020204" pitchFamily="34" charset="-122"/>
              <a:ea typeface="微软雅黑" panose="020B0503020204020204" pitchFamily="34" charset="-122"/>
            </a:endParaRPr>
          </a:p>
          <a:p>
            <a:pPr>
              <a:lnSpc>
                <a:spcPct val="150000"/>
              </a:lnSpc>
            </a:pPr>
            <a:r>
              <a:rPr lang="en-US" altLang="zh-CN" sz="2000" dirty="0">
                <a:latin typeface="微软雅黑" panose="020B0503020204020204" pitchFamily="34" charset="-122"/>
                <a:ea typeface="微软雅黑" panose="020B0503020204020204" pitchFamily="34" charset="-122"/>
              </a:rPr>
              <a:t>    </a:t>
            </a:r>
            <a:endParaRPr lang="en-US" altLang="zh-CN" sz="2000" dirty="0">
              <a:latin typeface="微软雅黑" panose="020B0503020204020204" pitchFamily="34" charset="-122"/>
              <a:ea typeface="微软雅黑" panose="020B0503020204020204" pitchFamily="34" charset="-122"/>
            </a:endParaRPr>
          </a:p>
          <a:p>
            <a:pPr>
              <a:lnSpc>
                <a:spcPct val="150000"/>
              </a:lnSpc>
            </a:pPr>
            <a:r>
              <a:rPr lang="zh-CN" altLang="en-US" sz="2000" dirty="0">
                <a:latin typeface="微软雅黑" panose="020B0503020204020204" pitchFamily="34" charset="-122"/>
                <a:ea typeface="微软雅黑" panose="020B0503020204020204" pitchFamily="34" charset="-122"/>
              </a:rPr>
              <a:t>    </a:t>
            </a:r>
            <a:r>
              <a:rPr lang="en-US" altLang="zh-CN" sz="2000" dirty="0" err="1">
                <a:latin typeface="微软雅黑" panose="020B0503020204020204" pitchFamily="34" charset="-122"/>
                <a:ea typeface="微软雅黑" panose="020B0503020204020204" pitchFamily="34" charset="-122"/>
              </a:rPr>
              <a:t>cuda</a:t>
            </a:r>
            <a:r>
              <a:rPr lang="zh-CN" altLang="zh-CN" sz="2000" dirty="0">
                <a:latin typeface="微软雅黑" panose="020B0503020204020204" pitchFamily="34" charset="-122"/>
                <a:ea typeface="微软雅黑" panose="020B0503020204020204" pitchFamily="34" charset="-122"/>
              </a:rPr>
              <a:t>编程还假设主机和设备都在</a:t>
            </a:r>
            <a:r>
              <a:rPr lang="en-US" altLang="zh-CN" sz="2000" dirty="0">
                <a:latin typeface="微软雅黑" panose="020B0503020204020204" pitchFamily="34" charset="-122"/>
                <a:ea typeface="微软雅黑" panose="020B0503020204020204" pitchFamily="34" charset="-122"/>
              </a:rPr>
              <a:t>DRAM</a:t>
            </a:r>
            <a:r>
              <a:rPr lang="zh-CN" altLang="zh-CN" sz="2000" dirty="0">
                <a:latin typeface="微软雅黑" panose="020B0503020204020204" pitchFamily="34" charset="-122"/>
                <a:ea typeface="微软雅黑" panose="020B0503020204020204" pitchFamily="34" charset="-122"/>
              </a:rPr>
              <a:t>中保持他们自己的独立存储空间，分别成为</a:t>
            </a:r>
            <a:r>
              <a:rPr lang="zh-CN" altLang="en-US" sz="2000" dirty="0">
                <a:latin typeface="微软雅黑" panose="020B0503020204020204" pitchFamily="34" charset="-122"/>
                <a:ea typeface="微软雅黑" panose="020B0503020204020204" pitchFamily="34" charset="-122"/>
              </a:rPr>
              <a:t>：</a:t>
            </a:r>
            <a:endParaRPr lang="en-US" altLang="zh-CN" sz="2000" dirty="0">
              <a:latin typeface="微软雅黑" panose="020B0503020204020204" pitchFamily="34" charset="-122"/>
              <a:ea typeface="微软雅黑" panose="020B0503020204020204" pitchFamily="34" charset="-122"/>
            </a:endParaRPr>
          </a:p>
          <a:p>
            <a:pPr>
              <a:lnSpc>
                <a:spcPct val="150000"/>
              </a:lnSpc>
            </a:pPr>
            <a:r>
              <a:rPr lang="en-US" altLang="zh-CN" sz="2000" b="1" dirty="0">
                <a:latin typeface="微软雅黑" panose="020B0503020204020204" pitchFamily="34" charset="-122"/>
                <a:ea typeface="微软雅黑" panose="020B0503020204020204" pitchFamily="34" charset="-122"/>
              </a:rPr>
              <a:t>	</a:t>
            </a:r>
            <a:r>
              <a:rPr lang="zh-CN" altLang="zh-CN" sz="2000" b="1" dirty="0">
                <a:solidFill>
                  <a:srgbClr val="C00000"/>
                </a:solidFill>
                <a:latin typeface="微软雅黑" panose="020B0503020204020204" pitchFamily="34" charset="-122"/>
                <a:ea typeface="微软雅黑" panose="020B0503020204020204" pitchFamily="34" charset="-122"/>
              </a:rPr>
              <a:t>主机存储器（</a:t>
            </a:r>
            <a:r>
              <a:rPr lang="en-US" altLang="zh-CN" sz="2000" b="1" dirty="0">
                <a:solidFill>
                  <a:srgbClr val="C00000"/>
                </a:solidFill>
                <a:latin typeface="微软雅黑" panose="020B0503020204020204" pitchFamily="34" charset="-122"/>
                <a:ea typeface="微软雅黑" panose="020B0503020204020204" pitchFamily="34" charset="-122"/>
              </a:rPr>
              <a:t>host memory)</a:t>
            </a:r>
            <a:endParaRPr lang="en-US" altLang="zh-CN" sz="2000" b="1" dirty="0">
              <a:solidFill>
                <a:srgbClr val="C00000"/>
              </a:solidFill>
              <a:latin typeface="微软雅黑" panose="020B0503020204020204" pitchFamily="34" charset="-122"/>
              <a:ea typeface="微软雅黑" panose="020B0503020204020204" pitchFamily="34" charset="-122"/>
            </a:endParaRPr>
          </a:p>
          <a:p>
            <a:pPr>
              <a:lnSpc>
                <a:spcPct val="150000"/>
              </a:lnSpc>
            </a:pPr>
            <a:r>
              <a:rPr lang="en-US" altLang="zh-CN" sz="2000" b="1" dirty="0">
                <a:solidFill>
                  <a:srgbClr val="C00000"/>
                </a:solidFill>
                <a:latin typeface="微软雅黑" panose="020B0503020204020204" pitchFamily="34" charset="-122"/>
                <a:ea typeface="微软雅黑" panose="020B0503020204020204" pitchFamily="34" charset="-122"/>
              </a:rPr>
              <a:t>	</a:t>
            </a:r>
            <a:r>
              <a:rPr lang="zh-CN" altLang="zh-CN" sz="2000" b="1" dirty="0">
                <a:solidFill>
                  <a:srgbClr val="C00000"/>
                </a:solidFill>
                <a:latin typeface="微软雅黑" panose="020B0503020204020204" pitchFamily="34" charset="-122"/>
                <a:ea typeface="微软雅黑" panose="020B0503020204020204" pitchFamily="34" charset="-122"/>
              </a:rPr>
              <a:t>设备存储器</a:t>
            </a:r>
            <a:r>
              <a:rPr lang="en-US" altLang="zh-CN" sz="2000" b="1" dirty="0">
                <a:solidFill>
                  <a:srgbClr val="C00000"/>
                </a:solidFill>
                <a:latin typeface="微软雅黑" panose="020B0503020204020204" pitchFamily="34" charset="-122"/>
                <a:ea typeface="微软雅黑" panose="020B0503020204020204" pitchFamily="34" charset="-122"/>
              </a:rPr>
              <a:t>(device memory)</a:t>
            </a:r>
            <a:endParaRPr lang="zh-CN" altLang="zh-CN" sz="2000" dirty="0">
              <a:solidFill>
                <a:srgbClr val="C00000"/>
              </a:solidFill>
              <a:latin typeface="微软雅黑" panose="020B0503020204020204" pitchFamily="34" charset="-122"/>
              <a:ea typeface="微软雅黑" panose="020B0503020204020204" pitchFamily="34" charset="-122"/>
            </a:endParaRPr>
          </a:p>
          <a:p>
            <a:pPr>
              <a:lnSpc>
                <a:spcPct val="150000"/>
              </a:lnSpc>
            </a:pPr>
            <a:r>
              <a:rPr lang="en-US" altLang="zh-CN" sz="2000" b="1" dirty="0">
                <a:solidFill>
                  <a:srgbClr val="C00000"/>
                </a:solidFill>
                <a:latin typeface="微软雅黑" panose="020B0503020204020204" pitchFamily="34" charset="-122"/>
                <a:ea typeface="微软雅黑" panose="020B0503020204020204" pitchFamily="34" charset="-122"/>
              </a:rPr>
              <a:t>	</a:t>
            </a:r>
            <a:r>
              <a:rPr lang="zh-CN" altLang="zh-CN" sz="2000" b="1" dirty="0">
                <a:solidFill>
                  <a:srgbClr val="C00000"/>
                </a:solidFill>
                <a:latin typeface="微软雅黑" panose="020B0503020204020204" pitchFamily="34" charset="-122"/>
                <a:ea typeface="微软雅黑" panose="020B0503020204020204" pitchFamily="34" charset="-122"/>
              </a:rPr>
              <a:t>统一内存</a:t>
            </a:r>
            <a:r>
              <a:rPr lang="en-US" altLang="zh-CN" sz="2000" b="1" dirty="0">
                <a:solidFill>
                  <a:srgbClr val="C00000"/>
                </a:solidFill>
                <a:latin typeface="微软雅黑" panose="020B0503020204020204" pitchFamily="34" charset="-122"/>
                <a:ea typeface="微软雅黑" panose="020B0503020204020204" pitchFamily="34" charset="-122"/>
              </a:rPr>
              <a:t>(Unified memory)</a:t>
            </a:r>
            <a:endParaRPr lang="en-US" altLang="zh-CN" sz="2000" b="1" dirty="0">
              <a:solidFill>
                <a:srgbClr val="C00000"/>
              </a:solidFill>
              <a:latin typeface="微软雅黑" panose="020B0503020204020204" pitchFamily="34" charset="-122"/>
              <a:ea typeface="微软雅黑" panose="020B0503020204020204" pitchFamily="34" charset="-122"/>
            </a:endParaRPr>
          </a:p>
          <a:p>
            <a:pPr>
              <a:lnSpc>
                <a:spcPct val="150000"/>
              </a:lnSpc>
            </a:pPr>
            <a:r>
              <a:rPr lang="en-US" altLang="zh-CN" sz="2000" b="1" dirty="0">
                <a:solidFill>
                  <a:srgbClr val="C00000"/>
                </a:solidFill>
                <a:latin typeface="微软雅黑" panose="020B0503020204020204" pitchFamily="34" charset="-122"/>
                <a:ea typeface="微软雅黑" panose="020B0503020204020204" pitchFamily="34" charset="-122"/>
              </a:rPr>
              <a:t>	</a:t>
            </a:r>
            <a:r>
              <a:rPr lang="zh-CN" altLang="zh-CN" sz="2000" b="1" dirty="0">
                <a:solidFill>
                  <a:srgbClr val="C00000"/>
                </a:solidFill>
                <a:latin typeface="微软雅黑" panose="020B0503020204020204" pitchFamily="34" charset="-122"/>
                <a:ea typeface="微软雅黑" panose="020B0503020204020204" pitchFamily="34" charset="-122"/>
              </a:rPr>
              <a:t>托管内存</a:t>
            </a:r>
            <a:r>
              <a:rPr lang="en-US" altLang="zh-CN" sz="2000" b="1" dirty="0">
                <a:solidFill>
                  <a:srgbClr val="C00000"/>
                </a:solidFill>
                <a:latin typeface="微软雅黑" panose="020B0503020204020204" pitchFamily="34" charset="-122"/>
                <a:ea typeface="微软雅黑" panose="020B0503020204020204" pitchFamily="34" charset="-122"/>
              </a:rPr>
              <a:t>(managed memory)</a:t>
            </a:r>
            <a:r>
              <a:rPr lang="zh-CN" altLang="en-US" sz="2000" b="1" dirty="0">
                <a:latin typeface="微软雅黑" panose="020B0503020204020204" pitchFamily="34" charset="-122"/>
                <a:ea typeface="微软雅黑" panose="020B0503020204020204" pitchFamily="34" charset="-122"/>
              </a:rPr>
              <a:t>：</a:t>
            </a:r>
            <a:r>
              <a:rPr lang="zh-CN" altLang="zh-CN" sz="2000" dirty="0">
                <a:latin typeface="微软雅黑" panose="020B0503020204020204" pitchFamily="34" charset="-122"/>
                <a:ea typeface="微软雅黑" panose="020B0503020204020204" pitchFamily="34" charset="-122"/>
              </a:rPr>
              <a:t>系统的所有</a:t>
            </a:r>
            <a:r>
              <a:rPr lang="en-US" altLang="zh-CN" sz="2000" dirty="0">
                <a:latin typeface="微软雅黑" panose="020B0503020204020204" pitchFamily="34" charset="-122"/>
                <a:ea typeface="微软雅黑" panose="020B0503020204020204" pitchFamily="34" charset="-122"/>
              </a:rPr>
              <a:t>CPU</a:t>
            </a:r>
            <a:r>
              <a:rPr lang="zh-CN" altLang="zh-CN" sz="2000" dirty="0">
                <a:latin typeface="微软雅黑" panose="020B0503020204020204" pitchFamily="34" charset="-122"/>
                <a:ea typeface="微软雅黑" panose="020B0503020204020204" pitchFamily="34" charset="-122"/>
              </a:rPr>
              <a:t>和</a:t>
            </a:r>
            <a:r>
              <a:rPr lang="en-US" altLang="zh-CN" sz="2000" dirty="0">
                <a:latin typeface="微软雅黑" panose="020B0503020204020204" pitchFamily="34" charset="-122"/>
                <a:ea typeface="微软雅黑" panose="020B0503020204020204" pitchFamily="34" charset="-122"/>
              </a:rPr>
              <a:t>GPU</a:t>
            </a:r>
            <a:r>
              <a:rPr lang="zh-CN" altLang="zh-CN" sz="2000" dirty="0">
                <a:latin typeface="微软雅黑" panose="020B0503020204020204" pitchFamily="34" charset="-122"/>
                <a:ea typeface="微软雅黑" panose="020B0503020204020204" pitchFamily="34" charset="-122"/>
              </a:rPr>
              <a:t>访问</a:t>
            </a:r>
            <a:r>
              <a:rPr lang="zh-CN" altLang="zh-CN" sz="2000" b="1" dirty="0">
                <a:latin typeface="微软雅黑" panose="020B0503020204020204" pitchFamily="34" charset="-122"/>
                <a:ea typeface="微软雅黑" panose="020B0503020204020204" pitchFamily="34" charset="-122"/>
              </a:rPr>
              <a:t>托管内存</a:t>
            </a:r>
            <a:r>
              <a:rPr lang="zh-CN" altLang="zh-CN" sz="2000" dirty="0">
                <a:latin typeface="微软雅黑" panose="020B0503020204020204" pitchFamily="34" charset="-122"/>
                <a:ea typeface="微软雅黑" panose="020B0503020204020204" pitchFamily="34" charset="-122"/>
              </a:rPr>
              <a:t>。 </a:t>
            </a:r>
            <a:endParaRPr kumimoji="1" lang="zh-CN" altLang="en-US"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627086" y="954250"/>
            <a:ext cx="7802222"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627380" y="431165"/>
            <a:ext cx="3145790" cy="521970"/>
          </a:xfrm>
          <a:prstGeom prst="rect">
            <a:avLst/>
          </a:prstGeom>
        </p:spPr>
        <p:txBody>
          <a:bodyPr wrap="square">
            <a:spAutoFit/>
          </a:bodyPr>
          <a:lstStyle/>
          <a:p>
            <a:pPr algn="l"/>
            <a:r>
              <a:rPr lang="zh-CN" altLang="en-US"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1 </a:t>
            </a:r>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GPU</a:t>
            </a:r>
            <a:r>
              <a:rPr lang="zh-CN" altLang="en-US"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简介</a:t>
            </a:r>
            <a:endParaRPr lang="zh-CN" altLang="en-US" sz="2800" b="1" dirty="0">
              <a:solidFill>
                <a:srgbClr val="0070C0"/>
              </a:solidFill>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56" name="任意多边形 55"/>
          <p:cNvSpPr/>
          <p:nvPr/>
        </p:nvSpPr>
        <p:spPr>
          <a:xfrm>
            <a:off x="4782820" y="149860"/>
            <a:ext cx="38735" cy="692150"/>
          </a:xfrm>
          <a:custGeom>
            <a:avLst/>
            <a:gdLst>
              <a:gd name="connisteX0" fmla="*/ 37323 w 38452"/>
              <a:gd name="connsiteY0" fmla="*/ 0 h 692150"/>
              <a:gd name="connisteX1" fmla="*/ 37323 w 38452"/>
              <a:gd name="connsiteY1" fmla="*/ 85090 h 692150"/>
              <a:gd name="connisteX2" fmla="*/ 37323 w 38452"/>
              <a:gd name="connsiteY2" fmla="*/ 170180 h 692150"/>
              <a:gd name="connisteX3" fmla="*/ 37323 w 38452"/>
              <a:gd name="connsiteY3" fmla="*/ 243205 h 692150"/>
              <a:gd name="connisteX4" fmla="*/ 37323 w 38452"/>
              <a:gd name="connsiteY4" fmla="*/ 315595 h 692150"/>
              <a:gd name="connisteX5" fmla="*/ 25258 w 38452"/>
              <a:gd name="connsiteY5" fmla="*/ 388620 h 692150"/>
              <a:gd name="connisteX6" fmla="*/ 25258 w 38452"/>
              <a:gd name="connsiteY6" fmla="*/ 473710 h 692150"/>
              <a:gd name="connisteX7" fmla="*/ 13193 w 38452"/>
              <a:gd name="connsiteY7" fmla="*/ 546735 h 692150"/>
              <a:gd name="connisteX8" fmla="*/ 1128 w 38452"/>
              <a:gd name="connsiteY8" fmla="*/ 619125 h 692150"/>
              <a:gd name="connisteX9" fmla="*/ 1128 w 38452"/>
              <a:gd name="connsiteY9" fmla="*/ 692150 h 69215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Lst>
            <a:rect l="l" t="t" r="r" b="b"/>
            <a:pathLst>
              <a:path w="38453" h="692150">
                <a:moveTo>
                  <a:pt x="37324" y="0"/>
                </a:moveTo>
                <a:cubicBezTo>
                  <a:pt x="37324" y="15240"/>
                  <a:pt x="37324" y="50800"/>
                  <a:pt x="37324" y="85090"/>
                </a:cubicBezTo>
                <a:cubicBezTo>
                  <a:pt x="37324" y="119380"/>
                  <a:pt x="37324" y="138430"/>
                  <a:pt x="37324" y="170180"/>
                </a:cubicBezTo>
                <a:cubicBezTo>
                  <a:pt x="37324" y="201930"/>
                  <a:pt x="37324" y="213995"/>
                  <a:pt x="37324" y="243205"/>
                </a:cubicBezTo>
                <a:cubicBezTo>
                  <a:pt x="37324" y="272415"/>
                  <a:pt x="39864" y="286385"/>
                  <a:pt x="37324" y="315595"/>
                </a:cubicBezTo>
                <a:cubicBezTo>
                  <a:pt x="34784" y="344805"/>
                  <a:pt x="27799" y="356870"/>
                  <a:pt x="25259" y="388620"/>
                </a:cubicBezTo>
                <a:cubicBezTo>
                  <a:pt x="22719" y="420370"/>
                  <a:pt x="27799" y="441960"/>
                  <a:pt x="25259" y="473710"/>
                </a:cubicBezTo>
                <a:cubicBezTo>
                  <a:pt x="22719" y="505460"/>
                  <a:pt x="18274" y="517525"/>
                  <a:pt x="13194" y="546735"/>
                </a:cubicBezTo>
                <a:cubicBezTo>
                  <a:pt x="8114" y="575945"/>
                  <a:pt x="3669" y="589915"/>
                  <a:pt x="1129" y="619125"/>
                </a:cubicBezTo>
                <a:cubicBezTo>
                  <a:pt x="-1411" y="648335"/>
                  <a:pt x="1129" y="678815"/>
                  <a:pt x="1129" y="69215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p:nvSpPr>
        <p:spPr>
          <a:xfrm>
            <a:off x="627086" y="953135"/>
            <a:ext cx="11317045" cy="2900218"/>
          </a:xfrm>
          <a:prstGeom prst="rect">
            <a:avLst/>
          </a:prstGeom>
          <a:noFill/>
        </p:spPr>
        <p:txBody>
          <a:bodyPr wrap="square" rtlCol="0" anchor="ctr">
            <a:spAutoFit/>
          </a:bodyPr>
          <a:lstStyle/>
          <a:p>
            <a:pPr>
              <a:lnSpc>
                <a:spcPct val="150000"/>
              </a:lnSpc>
            </a:pPr>
            <a:r>
              <a:rPr lang="en-US" altLang="zh-CN" sz="2400" b="1" dirty="0">
                <a:latin typeface="微软雅黑" panose="020B0503020204020204" pitchFamily="34" charset="-122"/>
                <a:ea typeface="微软雅黑" panose="020B0503020204020204" pitchFamily="34" charset="-122"/>
              </a:rPr>
              <a:t>1.2</a:t>
            </a:r>
            <a:r>
              <a:rPr lang="zh-CN" altLang="en-US" sz="2400" b="1" dirty="0">
                <a:latin typeface="微软雅黑" panose="020B0503020204020204" pitchFamily="34" charset="-122"/>
                <a:ea typeface="微软雅黑" panose="020B0503020204020204" pitchFamily="34" charset="-122"/>
              </a:rPr>
              <a:t> </a:t>
            </a:r>
            <a:r>
              <a:rPr lang="en-US" altLang="zh-CN" sz="2400" b="1" dirty="0">
                <a:latin typeface="微软雅黑" panose="020B0503020204020204" pitchFamily="34" charset="-122"/>
                <a:ea typeface="微软雅黑" panose="020B0503020204020204" pitchFamily="34" charset="-122"/>
              </a:rPr>
              <a:t>GPU</a:t>
            </a:r>
            <a:r>
              <a:rPr lang="zh-CN" altLang="en-US" sz="2400" b="1" dirty="0">
                <a:latin typeface="微软雅黑" panose="020B0503020204020204" pitchFamily="34" charset="-122"/>
                <a:ea typeface="微软雅黑" panose="020B0503020204020204" pitchFamily="34" charset="-122"/>
              </a:rPr>
              <a:t>的结构    </a:t>
            </a:r>
            <a:endParaRPr lang="en-US" altLang="zh-CN" sz="2400" b="1" dirty="0">
              <a:latin typeface="微软雅黑" panose="020B0503020204020204" pitchFamily="34" charset="-122"/>
              <a:ea typeface="微软雅黑" panose="020B0503020204020204" pitchFamily="34" charset="-122"/>
            </a:endParaRPr>
          </a:p>
          <a:p>
            <a:pPr>
              <a:lnSpc>
                <a:spcPct val="150000"/>
              </a:lnSpc>
            </a:pPr>
            <a:r>
              <a:rPr lang="zh-CN" altLang="en-US" sz="2000" dirty="0">
                <a:latin typeface="微软雅黑" panose="020B0503020204020204" pitchFamily="34" charset="-122"/>
                <a:ea typeface="微软雅黑" panose="020B0503020204020204" pitchFamily="34" charset="-122"/>
              </a:rPr>
              <a:t>      </a:t>
            </a:r>
            <a:r>
              <a:rPr lang="en-US" altLang="zh-CN" sz="2000" dirty="0">
                <a:latin typeface="微软雅黑" panose="020B0503020204020204" pitchFamily="34" charset="-122"/>
                <a:ea typeface="微软雅黑" panose="020B0503020204020204" pitchFamily="34" charset="-122"/>
              </a:rPr>
              <a:t>NVIDIA</a:t>
            </a:r>
            <a:r>
              <a:rPr lang="zh-CN" altLang="zh-CN" sz="2000" dirty="0">
                <a:latin typeface="微软雅黑" panose="020B0503020204020204" pitchFamily="34" charset="-122"/>
                <a:ea typeface="微软雅黑" panose="020B0503020204020204" pitchFamily="34" charset="-122"/>
              </a:rPr>
              <a:t>的</a:t>
            </a:r>
            <a:r>
              <a:rPr lang="en-US" altLang="zh-CN" sz="2000" dirty="0">
                <a:latin typeface="微软雅黑" panose="020B0503020204020204" pitchFamily="34" charset="-122"/>
                <a:ea typeface="微软雅黑" panose="020B0503020204020204" pitchFamily="34" charset="-122"/>
              </a:rPr>
              <a:t>GPU</a:t>
            </a:r>
            <a:r>
              <a:rPr lang="zh-CN" altLang="zh-CN" sz="2000" dirty="0">
                <a:latin typeface="微软雅黑" panose="020B0503020204020204" pitchFamily="34" charset="-122"/>
                <a:ea typeface="微软雅黑" panose="020B0503020204020204" pitchFamily="34" charset="-122"/>
              </a:rPr>
              <a:t>在浮点运算能力上，吊打了</a:t>
            </a:r>
            <a:r>
              <a:rPr lang="en-US" altLang="zh-CN" sz="2000" dirty="0">
                <a:latin typeface="微软雅黑" panose="020B0503020204020204" pitchFamily="34" charset="-122"/>
                <a:ea typeface="微软雅黑" panose="020B0503020204020204" pitchFamily="34" charset="-122"/>
              </a:rPr>
              <a:t>Intel</a:t>
            </a:r>
            <a:r>
              <a:rPr lang="zh-CN" altLang="zh-CN" sz="2000" dirty="0">
                <a:latin typeface="微软雅黑" panose="020B0503020204020204" pitchFamily="34" charset="-122"/>
                <a:ea typeface="微软雅黑" panose="020B0503020204020204" pitchFamily="34" charset="-122"/>
              </a:rPr>
              <a:t>的</a:t>
            </a:r>
            <a:r>
              <a:rPr lang="en-US" altLang="zh-CN" sz="2000" dirty="0">
                <a:latin typeface="微软雅黑" panose="020B0503020204020204" pitchFamily="34" charset="-122"/>
                <a:ea typeface="微软雅黑" panose="020B0503020204020204" pitchFamily="34" charset="-122"/>
              </a:rPr>
              <a:t>CPU</a:t>
            </a:r>
            <a:r>
              <a:rPr lang="zh-CN" altLang="zh-CN" sz="2000" dirty="0">
                <a:latin typeface="微软雅黑" panose="020B0503020204020204" pitchFamily="34" charset="-122"/>
                <a:ea typeface="微软雅黑" panose="020B0503020204020204" pitchFamily="34" charset="-122"/>
              </a:rPr>
              <a:t>。其原因来自于</a:t>
            </a:r>
            <a:r>
              <a:rPr lang="en-US" altLang="zh-CN" sz="2000" dirty="0">
                <a:latin typeface="微软雅黑" panose="020B0503020204020204" pitchFamily="34" charset="-122"/>
                <a:ea typeface="微软雅黑" panose="020B0503020204020204" pitchFamily="34" charset="-122"/>
              </a:rPr>
              <a:t>CPU</a:t>
            </a:r>
            <a:r>
              <a:rPr lang="zh-CN" altLang="zh-CN" sz="2000" dirty="0">
                <a:latin typeface="微软雅黑" panose="020B0503020204020204" pitchFamily="34" charset="-122"/>
                <a:ea typeface="微软雅黑" panose="020B0503020204020204" pitchFamily="34" charset="-122"/>
              </a:rPr>
              <a:t>和</a:t>
            </a:r>
            <a:r>
              <a:rPr lang="en-US" altLang="zh-CN" sz="2000" dirty="0">
                <a:latin typeface="微软雅黑" panose="020B0503020204020204" pitchFamily="34" charset="-122"/>
                <a:ea typeface="微软雅黑" panose="020B0503020204020204" pitchFamily="34" charset="-122"/>
              </a:rPr>
              <a:t>GPU</a:t>
            </a:r>
            <a:r>
              <a:rPr lang="zh-CN" altLang="zh-CN" sz="2000" dirty="0">
                <a:latin typeface="微软雅黑" panose="020B0503020204020204" pitchFamily="34" charset="-122"/>
                <a:ea typeface="微软雅黑" panose="020B0503020204020204" pitchFamily="34" charset="-122"/>
              </a:rPr>
              <a:t>结构上的差异。如下图所示，</a:t>
            </a:r>
            <a:r>
              <a:rPr lang="en-US" altLang="zh-CN" sz="2000" dirty="0">
                <a:latin typeface="微软雅黑" panose="020B0503020204020204" pitchFamily="34" charset="-122"/>
                <a:ea typeface="微软雅黑" panose="020B0503020204020204" pitchFamily="34" charset="-122"/>
              </a:rPr>
              <a:t>CPU</a:t>
            </a:r>
            <a:r>
              <a:rPr lang="zh-CN" altLang="zh-CN" sz="2000" dirty="0">
                <a:latin typeface="微软雅黑" panose="020B0503020204020204" pitchFamily="34" charset="-122"/>
                <a:ea typeface="微软雅黑" panose="020B0503020204020204" pitchFamily="34" charset="-122"/>
              </a:rPr>
              <a:t>仅仅具有有限的核心数量。相比于</a:t>
            </a:r>
            <a:r>
              <a:rPr lang="en-US" altLang="zh-CN" sz="2000" dirty="0">
                <a:latin typeface="微软雅黑" panose="020B0503020204020204" pitchFamily="34" charset="-122"/>
                <a:ea typeface="微软雅黑" panose="020B0503020204020204" pitchFamily="34" charset="-122"/>
              </a:rPr>
              <a:t>GPU</a:t>
            </a:r>
            <a:r>
              <a:rPr lang="zh-CN" altLang="zh-CN"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CPU</a:t>
            </a:r>
            <a:r>
              <a:rPr lang="zh-CN" altLang="zh-CN" sz="2000" dirty="0">
                <a:latin typeface="微软雅黑" panose="020B0503020204020204" pitchFamily="34" charset="-122"/>
                <a:ea typeface="微软雅黑" panose="020B0503020204020204" pitchFamily="34" charset="-122"/>
              </a:rPr>
              <a:t>的核心属于“少而精”的存在，核心数虽然很少，但是每个核心的性能很强，适合处理具有很多分支的复杂的逻辑。近些年来，</a:t>
            </a:r>
            <a:r>
              <a:rPr lang="en-US" altLang="zh-CN" sz="2000" dirty="0">
                <a:latin typeface="微软雅黑" panose="020B0503020204020204" pitchFamily="34" charset="-122"/>
                <a:ea typeface="微软雅黑" panose="020B0503020204020204" pitchFamily="34" charset="-122"/>
              </a:rPr>
              <a:t>CPU</a:t>
            </a:r>
            <a:r>
              <a:rPr lang="zh-CN" altLang="zh-CN" sz="2000" dirty="0">
                <a:latin typeface="微软雅黑" panose="020B0503020204020204" pitchFamily="34" charset="-122"/>
                <a:ea typeface="微软雅黑" panose="020B0503020204020204" pitchFamily="34" charset="-122"/>
              </a:rPr>
              <a:t>中集成了一些并行指令集，如</a:t>
            </a:r>
            <a:r>
              <a:rPr lang="en-US" altLang="zh-CN" sz="2000" dirty="0">
                <a:latin typeface="微软雅黑" panose="020B0503020204020204" pitchFamily="34" charset="-122"/>
                <a:ea typeface="微软雅黑" panose="020B0503020204020204" pitchFamily="34" charset="-122"/>
              </a:rPr>
              <a:t>SSE</a:t>
            </a:r>
            <a:r>
              <a:rPr lang="zh-CN" altLang="zh-CN"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AVX</a:t>
            </a:r>
            <a:r>
              <a:rPr lang="zh-CN" altLang="zh-CN" sz="2000" dirty="0">
                <a:latin typeface="微软雅黑" panose="020B0503020204020204" pitchFamily="34" charset="-122"/>
                <a:ea typeface="微软雅黑" panose="020B0503020204020204" pitchFamily="34" charset="-122"/>
              </a:rPr>
              <a:t>等，其中</a:t>
            </a:r>
            <a:r>
              <a:rPr lang="en-US" altLang="zh-CN" sz="2000" dirty="0">
                <a:latin typeface="微软雅黑" panose="020B0503020204020204" pitchFamily="34" charset="-122"/>
                <a:ea typeface="微软雅黑" panose="020B0503020204020204" pitchFamily="34" charset="-122"/>
              </a:rPr>
              <a:t>AVX</a:t>
            </a:r>
            <a:r>
              <a:rPr lang="zh-CN" altLang="zh-CN" sz="2000" dirty="0">
                <a:latin typeface="微软雅黑" panose="020B0503020204020204" pitchFamily="34" charset="-122"/>
                <a:ea typeface="微软雅黑" panose="020B0503020204020204" pitchFamily="34" charset="-122"/>
              </a:rPr>
              <a:t>可以同时处理</a:t>
            </a:r>
            <a:r>
              <a:rPr lang="en-US" altLang="zh-CN" sz="2000" dirty="0">
                <a:latin typeface="微软雅黑" panose="020B0503020204020204" pitchFamily="34" charset="-122"/>
                <a:ea typeface="微软雅黑" panose="020B0503020204020204" pitchFamily="34" charset="-122"/>
              </a:rPr>
              <a:t>256</a:t>
            </a:r>
            <a:r>
              <a:rPr lang="zh-CN" altLang="zh-CN" sz="2000" dirty="0">
                <a:latin typeface="微软雅黑" panose="020B0503020204020204" pitchFamily="34" charset="-122"/>
                <a:ea typeface="微软雅黑" panose="020B0503020204020204" pitchFamily="34" charset="-122"/>
              </a:rPr>
              <a:t>位</a:t>
            </a:r>
            <a:r>
              <a:rPr lang="en-US" altLang="zh-CN" sz="2000" dirty="0">
                <a:latin typeface="微软雅黑" panose="020B0503020204020204" pitchFamily="34" charset="-122"/>
                <a:ea typeface="微软雅黑" panose="020B0503020204020204" pitchFamily="34" charset="-122"/>
              </a:rPr>
              <a:t>(32</a:t>
            </a:r>
            <a:r>
              <a:rPr lang="zh-CN" altLang="zh-CN" sz="2000" dirty="0">
                <a:latin typeface="微软雅黑" panose="020B0503020204020204" pitchFamily="34" charset="-122"/>
                <a:ea typeface="微软雅黑" panose="020B0503020204020204" pitchFamily="34" charset="-122"/>
              </a:rPr>
              <a:t>个字节</a:t>
            </a:r>
            <a:r>
              <a:rPr lang="en-US" altLang="zh-CN" sz="2000" dirty="0">
                <a:latin typeface="微软雅黑" panose="020B0503020204020204" pitchFamily="34" charset="-122"/>
                <a:ea typeface="微软雅黑" panose="020B0503020204020204" pitchFamily="34" charset="-122"/>
              </a:rPr>
              <a:t>)</a:t>
            </a:r>
            <a:r>
              <a:rPr lang="zh-CN" altLang="zh-CN" sz="2000" dirty="0">
                <a:latin typeface="微软雅黑" panose="020B0503020204020204" pitchFamily="34" charset="-122"/>
                <a:ea typeface="微软雅黑" panose="020B0503020204020204" pitchFamily="34" charset="-122"/>
              </a:rPr>
              <a:t>，可以大大加速并行计算。但是相比于</a:t>
            </a:r>
            <a:r>
              <a:rPr lang="en-US" altLang="zh-CN" sz="2000" dirty="0">
                <a:latin typeface="微软雅黑" panose="020B0503020204020204" pitchFamily="34" charset="-122"/>
                <a:ea typeface="微软雅黑" panose="020B0503020204020204" pitchFamily="34" charset="-122"/>
              </a:rPr>
              <a:t>GPU</a:t>
            </a:r>
            <a:r>
              <a:rPr lang="zh-CN" altLang="zh-CN" sz="2000" dirty="0">
                <a:latin typeface="微软雅黑" panose="020B0503020204020204" pitchFamily="34" charset="-122"/>
                <a:ea typeface="微软雅黑" panose="020B0503020204020204" pitchFamily="34" charset="-122"/>
              </a:rPr>
              <a:t>，还是小巫见大巫。</a:t>
            </a:r>
            <a:endParaRPr kumimoji="1" lang="zh-CN" altLang="en-US"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 name="Rectangle 2"/>
          <p:cNvSpPr>
            <a:spLocks noChangeArrowheads="1"/>
          </p:cNvSpPr>
          <p:nvPr/>
        </p:nvSpPr>
        <p:spPr bwMode="auto">
          <a:xfrm>
            <a:off x="2226832" y="4076717"/>
            <a:ext cx="16218119"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pic>
        <p:nvPicPr>
          <p:cNvPr id="1025" name="Picture 1"/>
          <p:cNvPicPr>
            <a:picLocks noChangeAspect="1" noChangeArrowheads="1"/>
          </p:cNvPicPr>
          <p:nvPr/>
        </p:nvPicPr>
        <p:blipFill>
          <a:blip r:embed="rId1" r:link="rId2">
            <a:extLst>
              <a:ext uri="{28A0092B-C50C-407E-A947-70E740481C1C}">
                <a14:useLocalDpi xmlns:a14="http://schemas.microsoft.com/office/drawing/2010/main" val="0"/>
              </a:ext>
            </a:extLst>
          </a:blip>
          <a:srcRect/>
          <a:stretch>
            <a:fillRect/>
          </a:stretch>
        </p:blipFill>
        <p:spPr bwMode="auto">
          <a:xfrm>
            <a:off x="2076225" y="3964478"/>
            <a:ext cx="7713233" cy="289016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627086" y="954250"/>
            <a:ext cx="7802222"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627380" y="431165"/>
            <a:ext cx="3145790" cy="521970"/>
          </a:xfrm>
          <a:prstGeom prst="rect">
            <a:avLst/>
          </a:prstGeom>
        </p:spPr>
        <p:txBody>
          <a:bodyPr wrap="square">
            <a:spAutoFit/>
          </a:bodyPr>
          <a:lstStyle/>
          <a:p>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3</a:t>
            </a:r>
            <a:r>
              <a:rPr lang="zh-CN" altLang="en-US"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a:t>
            </a:r>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CUDA</a:t>
            </a:r>
            <a:r>
              <a:rPr lang="zh-CN" altLang="en-US"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并行编程</a:t>
            </a:r>
            <a:endParaRPr lang="zh-CN" altLang="en-US" sz="2800" b="1" dirty="0">
              <a:solidFill>
                <a:srgbClr val="0070C0"/>
              </a:solidFill>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56" name="任意多边形 55"/>
          <p:cNvSpPr/>
          <p:nvPr/>
        </p:nvSpPr>
        <p:spPr>
          <a:xfrm>
            <a:off x="4782820" y="149860"/>
            <a:ext cx="38735" cy="692150"/>
          </a:xfrm>
          <a:custGeom>
            <a:avLst/>
            <a:gdLst>
              <a:gd name="connisteX0" fmla="*/ 37323 w 38452"/>
              <a:gd name="connsiteY0" fmla="*/ 0 h 692150"/>
              <a:gd name="connisteX1" fmla="*/ 37323 w 38452"/>
              <a:gd name="connsiteY1" fmla="*/ 85090 h 692150"/>
              <a:gd name="connisteX2" fmla="*/ 37323 w 38452"/>
              <a:gd name="connsiteY2" fmla="*/ 170180 h 692150"/>
              <a:gd name="connisteX3" fmla="*/ 37323 w 38452"/>
              <a:gd name="connsiteY3" fmla="*/ 243205 h 692150"/>
              <a:gd name="connisteX4" fmla="*/ 37323 w 38452"/>
              <a:gd name="connsiteY4" fmla="*/ 315595 h 692150"/>
              <a:gd name="connisteX5" fmla="*/ 25258 w 38452"/>
              <a:gd name="connsiteY5" fmla="*/ 388620 h 692150"/>
              <a:gd name="connisteX6" fmla="*/ 25258 w 38452"/>
              <a:gd name="connsiteY6" fmla="*/ 473710 h 692150"/>
              <a:gd name="connisteX7" fmla="*/ 13193 w 38452"/>
              <a:gd name="connsiteY7" fmla="*/ 546735 h 692150"/>
              <a:gd name="connisteX8" fmla="*/ 1128 w 38452"/>
              <a:gd name="connsiteY8" fmla="*/ 619125 h 692150"/>
              <a:gd name="connisteX9" fmla="*/ 1128 w 38452"/>
              <a:gd name="connsiteY9" fmla="*/ 692150 h 69215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Lst>
            <a:rect l="l" t="t" r="r" b="b"/>
            <a:pathLst>
              <a:path w="38453" h="692150">
                <a:moveTo>
                  <a:pt x="37324" y="0"/>
                </a:moveTo>
                <a:cubicBezTo>
                  <a:pt x="37324" y="15240"/>
                  <a:pt x="37324" y="50800"/>
                  <a:pt x="37324" y="85090"/>
                </a:cubicBezTo>
                <a:cubicBezTo>
                  <a:pt x="37324" y="119380"/>
                  <a:pt x="37324" y="138430"/>
                  <a:pt x="37324" y="170180"/>
                </a:cubicBezTo>
                <a:cubicBezTo>
                  <a:pt x="37324" y="201930"/>
                  <a:pt x="37324" y="213995"/>
                  <a:pt x="37324" y="243205"/>
                </a:cubicBezTo>
                <a:cubicBezTo>
                  <a:pt x="37324" y="272415"/>
                  <a:pt x="39864" y="286385"/>
                  <a:pt x="37324" y="315595"/>
                </a:cubicBezTo>
                <a:cubicBezTo>
                  <a:pt x="34784" y="344805"/>
                  <a:pt x="27799" y="356870"/>
                  <a:pt x="25259" y="388620"/>
                </a:cubicBezTo>
                <a:cubicBezTo>
                  <a:pt x="22719" y="420370"/>
                  <a:pt x="27799" y="441960"/>
                  <a:pt x="25259" y="473710"/>
                </a:cubicBezTo>
                <a:cubicBezTo>
                  <a:pt x="22719" y="505460"/>
                  <a:pt x="18274" y="517525"/>
                  <a:pt x="13194" y="546735"/>
                </a:cubicBezTo>
                <a:cubicBezTo>
                  <a:pt x="8114" y="575945"/>
                  <a:pt x="3669" y="589915"/>
                  <a:pt x="1129" y="619125"/>
                </a:cubicBezTo>
                <a:cubicBezTo>
                  <a:pt x="-1411" y="648335"/>
                  <a:pt x="1129" y="678815"/>
                  <a:pt x="1129" y="69215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p:nvSpPr>
        <p:spPr>
          <a:xfrm>
            <a:off x="618457" y="960513"/>
            <a:ext cx="10937385" cy="5670207"/>
          </a:xfrm>
          <a:prstGeom prst="rect">
            <a:avLst/>
          </a:prstGeom>
          <a:noFill/>
        </p:spPr>
        <p:txBody>
          <a:bodyPr wrap="square" rtlCol="0" anchor="ctr">
            <a:spAutoFit/>
          </a:bodyPr>
          <a:lstStyle/>
          <a:p>
            <a:pPr>
              <a:lnSpc>
                <a:spcPct val="150000"/>
              </a:lnSpc>
            </a:pPr>
            <a:r>
              <a:rPr lang="en-US" altLang="zh-CN" sz="2400" b="1" dirty="0">
                <a:latin typeface="微软雅黑" panose="020B0503020204020204" pitchFamily="34" charset="-122"/>
                <a:ea typeface="微软雅黑" panose="020B0503020204020204" pitchFamily="34" charset="-122"/>
              </a:rPr>
              <a:t>3.6</a:t>
            </a:r>
            <a:r>
              <a:rPr lang="zh-CN" altLang="en-US" sz="2400" b="1" dirty="0">
                <a:latin typeface="微软雅黑" panose="020B0503020204020204" pitchFamily="34" charset="-122"/>
                <a:ea typeface="微软雅黑" panose="020B0503020204020204" pitchFamily="34" charset="-122"/>
              </a:rPr>
              <a:t> </a:t>
            </a:r>
            <a:r>
              <a:rPr lang="zh-CN" altLang="zh-CN" sz="2400" b="1" dirty="0">
                <a:latin typeface="微软雅黑" panose="020B0503020204020204" pitchFamily="34" charset="-122"/>
                <a:ea typeface="微软雅黑" panose="020B0503020204020204" pitchFamily="34" charset="-122"/>
              </a:rPr>
              <a:t>编程接口</a:t>
            </a:r>
            <a:endParaRPr lang="zh-CN" altLang="zh-CN" sz="2400" b="1" dirty="0">
              <a:latin typeface="微软雅黑" panose="020B0503020204020204" pitchFamily="34" charset="-122"/>
              <a:ea typeface="微软雅黑" panose="020B0503020204020204" pitchFamily="34" charset="-122"/>
            </a:endParaRPr>
          </a:p>
          <a:p>
            <a:pPr>
              <a:lnSpc>
                <a:spcPct val="150000"/>
              </a:lnSpc>
            </a:pPr>
            <a:r>
              <a:rPr lang="zh-CN" altLang="en-US" sz="2000" dirty="0">
                <a:latin typeface="微软雅黑" panose="020B0503020204020204" pitchFamily="34" charset="-122"/>
                <a:ea typeface="微软雅黑" panose="020B0503020204020204" pitchFamily="34" charset="-122"/>
              </a:rPr>
              <a:t>      </a:t>
            </a:r>
            <a:r>
              <a:rPr lang="en-US" altLang="zh-CN" sz="2000" dirty="0">
                <a:latin typeface="微软雅黑" panose="020B0503020204020204" pitchFamily="34" charset="-122"/>
                <a:ea typeface="微软雅黑" panose="020B0503020204020204" pitchFamily="34" charset="-122"/>
              </a:rPr>
              <a:t>CUDA</a:t>
            </a:r>
            <a:r>
              <a:rPr lang="zh-CN" altLang="zh-CN" sz="2000" dirty="0">
                <a:latin typeface="微软雅黑" panose="020B0503020204020204" pitchFamily="34" charset="-122"/>
                <a:ea typeface="微软雅黑" panose="020B0503020204020204" pitchFamily="34" charset="-122"/>
              </a:rPr>
              <a:t>的编程接口由一系列</a:t>
            </a:r>
            <a:r>
              <a:rPr lang="en-US" altLang="zh-CN" sz="2000" dirty="0">
                <a:latin typeface="微软雅黑" panose="020B0503020204020204" pitchFamily="34" charset="-122"/>
                <a:ea typeface="微软雅黑" panose="020B0503020204020204" pitchFamily="34" charset="-122"/>
              </a:rPr>
              <a:t>C</a:t>
            </a:r>
            <a:r>
              <a:rPr lang="zh-CN" altLang="zh-CN" sz="2000" dirty="0">
                <a:latin typeface="微软雅黑" panose="020B0503020204020204" pitchFamily="34" charset="-122"/>
                <a:ea typeface="微软雅黑" panose="020B0503020204020204" pitchFamily="34" charset="-122"/>
              </a:rPr>
              <a:t>语言的扩展和运行库</a:t>
            </a:r>
            <a:r>
              <a:rPr lang="en-US" altLang="zh-CN" sz="2000" dirty="0">
                <a:latin typeface="微软雅黑" panose="020B0503020204020204" pitchFamily="34" charset="-122"/>
                <a:ea typeface="微软雅黑" panose="020B0503020204020204" pitchFamily="34" charset="-122"/>
              </a:rPr>
              <a:t>(runtime library)</a:t>
            </a:r>
            <a:r>
              <a:rPr lang="zh-CN" altLang="zh-CN" sz="2000" dirty="0">
                <a:latin typeface="微软雅黑" panose="020B0503020204020204" pitchFamily="34" charset="-122"/>
                <a:ea typeface="微软雅黑" panose="020B0503020204020204" pitchFamily="34" charset="-122"/>
              </a:rPr>
              <a:t>组成。运行库则是在</a:t>
            </a:r>
            <a:r>
              <a:rPr lang="en-US" altLang="zh-CN" sz="2000" dirty="0">
                <a:latin typeface="微软雅黑" panose="020B0503020204020204" pitchFamily="34" charset="-122"/>
                <a:ea typeface="微软雅黑" panose="020B0503020204020204" pitchFamily="34" charset="-122"/>
              </a:rPr>
              <a:t>CUDA Driver API</a:t>
            </a:r>
            <a:r>
              <a:rPr lang="zh-CN" altLang="zh-CN" sz="2000" dirty="0">
                <a:latin typeface="微软雅黑" panose="020B0503020204020204" pitchFamily="34" charset="-122"/>
                <a:ea typeface="微软雅黑" panose="020B0503020204020204" pitchFamily="34" charset="-122"/>
              </a:rPr>
              <a:t>的基础上建立的。用户可以直接在应用程序中跳过</a:t>
            </a:r>
            <a:r>
              <a:rPr lang="en-US" altLang="zh-CN" sz="2000" dirty="0">
                <a:latin typeface="微软雅黑" panose="020B0503020204020204" pitchFamily="34" charset="-122"/>
                <a:ea typeface="微软雅黑" panose="020B0503020204020204" pitchFamily="34" charset="-122"/>
              </a:rPr>
              <a:t>CUDA</a:t>
            </a:r>
            <a:r>
              <a:rPr lang="zh-CN" altLang="zh-CN" sz="2000" dirty="0">
                <a:latin typeface="微软雅黑" panose="020B0503020204020204" pitchFamily="34" charset="-122"/>
                <a:ea typeface="微软雅黑" panose="020B0503020204020204" pitchFamily="34" charset="-122"/>
              </a:rPr>
              <a:t>，直接调用</a:t>
            </a:r>
            <a:r>
              <a:rPr lang="en-US" altLang="zh-CN" sz="2000" dirty="0">
                <a:latin typeface="微软雅黑" panose="020B0503020204020204" pitchFamily="34" charset="-122"/>
                <a:ea typeface="微软雅黑" panose="020B0503020204020204" pitchFamily="34" charset="-122"/>
              </a:rPr>
              <a:t>CUDA Driver API</a:t>
            </a:r>
            <a:r>
              <a:rPr lang="zh-CN" altLang="zh-CN" sz="2000" dirty="0">
                <a:latin typeface="微软雅黑" panose="020B0503020204020204" pitchFamily="34" charset="-122"/>
                <a:ea typeface="微软雅黑" panose="020B0503020204020204" pitchFamily="34" charset="-122"/>
              </a:rPr>
              <a:t>，以便更底层地操作</a:t>
            </a:r>
            <a:r>
              <a:rPr lang="en-US" altLang="zh-CN" sz="2000" dirty="0">
                <a:latin typeface="微软雅黑" panose="020B0503020204020204" pitchFamily="34" charset="-122"/>
                <a:ea typeface="微软雅黑" panose="020B0503020204020204" pitchFamily="34" charset="-122"/>
              </a:rPr>
              <a:t>GPU</a:t>
            </a:r>
            <a:r>
              <a:rPr lang="zh-CN" altLang="zh-CN" sz="2000" dirty="0">
                <a:latin typeface="微软雅黑" panose="020B0503020204020204" pitchFamily="34" charset="-122"/>
                <a:ea typeface="微软雅黑" panose="020B0503020204020204" pitchFamily="34" charset="-122"/>
              </a:rPr>
              <a:t>，如操作</a:t>
            </a:r>
            <a:r>
              <a:rPr lang="en-US" altLang="zh-CN" sz="2000" dirty="0">
                <a:latin typeface="微软雅黑" panose="020B0503020204020204" pitchFamily="34" charset="-122"/>
                <a:ea typeface="微软雅黑" panose="020B0503020204020204" pitchFamily="34" charset="-122"/>
              </a:rPr>
              <a:t>GPU</a:t>
            </a:r>
            <a:r>
              <a:rPr lang="zh-CN" altLang="zh-CN" sz="2000" dirty="0">
                <a:latin typeface="微软雅黑" panose="020B0503020204020204" pitchFamily="34" charset="-122"/>
                <a:ea typeface="微软雅黑" panose="020B0503020204020204" pitchFamily="34" charset="-122"/>
              </a:rPr>
              <a:t>的上下文。不过对于大多数应用来说，使用</a:t>
            </a:r>
            <a:r>
              <a:rPr lang="en-US" altLang="zh-CN" sz="2000" dirty="0">
                <a:latin typeface="微软雅黑" panose="020B0503020204020204" pitchFamily="34" charset="-122"/>
                <a:ea typeface="微软雅黑" panose="020B0503020204020204" pitchFamily="34" charset="-122"/>
              </a:rPr>
              <a:t>CUDA</a:t>
            </a:r>
            <a:r>
              <a:rPr lang="zh-CN" altLang="zh-CN" sz="2000" dirty="0">
                <a:latin typeface="微软雅黑" panose="020B0503020204020204" pitchFamily="34" charset="-122"/>
                <a:ea typeface="微软雅黑" panose="020B0503020204020204" pitchFamily="34" charset="-122"/>
              </a:rPr>
              <a:t>提供的运行库就足够了。</a:t>
            </a:r>
            <a:endParaRPr lang="en-US" altLang="zh-CN" sz="2000" dirty="0">
              <a:latin typeface="微软雅黑" panose="020B0503020204020204" pitchFamily="34" charset="-122"/>
              <a:ea typeface="微软雅黑" panose="020B0503020204020204" pitchFamily="34" charset="-122"/>
            </a:endParaRPr>
          </a:p>
          <a:p>
            <a:pPr>
              <a:lnSpc>
                <a:spcPct val="150000"/>
              </a:lnSpc>
            </a:pPr>
            <a:endParaRPr lang="zh-CN" altLang="zh-CN" sz="2000" dirty="0">
              <a:latin typeface="微软雅黑" panose="020B0503020204020204" pitchFamily="34" charset="-122"/>
              <a:ea typeface="微软雅黑" panose="020B0503020204020204" pitchFamily="34" charset="-122"/>
            </a:endParaRPr>
          </a:p>
          <a:p>
            <a:pPr>
              <a:lnSpc>
                <a:spcPct val="150000"/>
              </a:lnSpc>
            </a:pPr>
            <a:r>
              <a:rPr lang="zh-CN" altLang="en-US" sz="2000" dirty="0">
                <a:latin typeface="微软雅黑" panose="020B0503020204020204" pitchFamily="34" charset="-122"/>
                <a:ea typeface="微软雅黑" panose="020B0503020204020204" pitchFamily="34" charset="-122"/>
              </a:rPr>
              <a:t>      </a:t>
            </a:r>
            <a:r>
              <a:rPr lang="zh-CN" altLang="zh-CN" sz="2000" b="1" dirty="0">
                <a:latin typeface="微软雅黑" panose="020B0503020204020204" pitchFamily="34" charset="-122"/>
                <a:ea typeface="微软雅黑" panose="020B0503020204020204" pitchFamily="34" charset="-122"/>
              </a:rPr>
              <a:t>使用</a:t>
            </a:r>
            <a:r>
              <a:rPr lang="en-US" altLang="zh-CN" sz="2000" b="1" dirty="0">
                <a:latin typeface="微软雅黑" panose="020B0503020204020204" pitchFamily="34" charset="-122"/>
                <a:ea typeface="微软雅黑" panose="020B0503020204020204" pitchFamily="34" charset="-122"/>
              </a:rPr>
              <a:t>NVCC</a:t>
            </a:r>
            <a:r>
              <a:rPr lang="zh-CN" altLang="zh-CN" sz="2000" b="1" dirty="0">
                <a:latin typeface="微软雅黑" panose="020B0503020204020204" pitchFamily="34" charset="-122"/>
                <a:ea typeface="微软雅黑" panose="020B0503020204020204" pitchFamily="34" charset="-122"/>
              </a:rPr>
              <a:t>编译</a:t>
            </a:r>
            <a:r>
              <a:rPr lang="en-US" altLang="zh-CN" sz="2000" b="1" dirty="0">
                <a:latin typeface="微软雅黑" panose="020B0503020204020204" pitchFamily="34" charset="-122"/>
                <a:ea typeface="微软雅黑" panose="020B0503020204020204" pitchFamily="34" charset="-122"/>
              </a:rPr>
              <a:t>CUDA</a:t>
            </a:r>
            <a:r>
              <a:rPr lang="zh-CN" altLang="zh-CN" sz="2000" b="1" dirty="0">
                <a:latin typeface="微软雅黑" panose="020B0503020204020204" pitchFamily="34" charset="-122"/>
                <a:ea typeface="微软雅黑" panose="020B0503020204020204" pitchFamily="34" charset="-122"/>
              </a:rPr>
              <a:t>程序</a:t>
            </a:r>
            <a:endParaRPr lang="zh-CN" altLang="zh-CN" sz="2000" b="1" dirty="0">
              <a:latin typeface="微软雅黑" panose="020B0503020204020204" pitchFamily="34" charset="-122"/>
              <a:ea typeface="微软雅黑" panose="020B0503020204020204" pitchFamily="34" charset="-122"/>
            </a:endParaRPr>
          </a:p>
          <a:p>
            <a:pPr>
              <a:lnSpc>
                <a:spcPct val="150000"/>
              </a:lnSpc>
            </a:pPr>
            <a:r>
              <a:rPr lang="zh-CN" altLang="en-US" sz="2000" dirty="0">
                <a:latin typeface="微软雅黑" panose="020B0503020204020204" pitchFamily="34" charset="-122"/>
                <a:ea typeface="微软雅黑" panose="020B0503020204020204" pitchFamily="34" charset="-122"/>
              </a:rPr>
              <a:t>      </a:t>
            </a:r>
            <a:r>
              <a:rPr lang="en-US" altLang="zh-CN" sz="2000" dirty="0">
                <a:latin typeface="微软雅黑" panose="020B0503020204020204" pitchFamily="34" charset="-122"/>
                <a:ea typeface="微软雅黑" panose="020B0503020204020204" pitchFamily="34" charset="-122"/>
              </a:rPr>
              <a:t>CUDA</a:t>
            </a:r>
            <a:r>
              <a:rPr lang="zh-CN" altLang="zh-CN" sz="2000" dirty="0">
                <a:latin typeface="微软雅黑" panose="020B0503020204020204" pitchFamily="34" charset="-122"/>
                <a:ea typeface="微软雅黑" panose="020B0503020204020204" pitchFamily="34" charset="-122"/>
              </a:rPr>
              <a:t>程序使用</a:t>
            </a:r>
            <a:r>
              <a:rPr lang="en-US" altLang="zh-CN" sz="2000" dirty="0">
                <a:latin typeface="微软雅黑" panose="020B0503020204020204" pitchFamily="34" charset="-122"/>
                <a:ea typeface="微软雅黑" panose="020B0503020204020204" pitchFamily="34" charset="-122"/>
              </a:rPr>
              <a:t>NVCC</a:t>
            </a:r>
            <a:r>
              <a:rPr lang="zh-CN" altLang="zh-CN" sz="2000" dirty="0">
                <a:latin typeface="微软雅黑" panose="020B0503020204020204" pitchFamily="34" charset="-122"/>
                <a:ea typeface="微软雅黑" panose="020B0503020204020204" pitchFamily="34" charset="-122"/>
              </a:rPr>
              <a:t>编译器。</a:t>
            </a:r>
            <a:r>
              <a:rPr lang="en-US" altLang="zh-CN" sz="2000" dirty="0">
                <a:latin typeface="微软雅黑" panose="020B0503020204020204" pitchFamily="34" charset="-122"/>
                <a:ea typeface="微软雅黑" panose="020B0503020204020204" pitchFamily="34" charset="-122"/>
              </a:rPr>
              <a:t>NVCC</a:t>
            </a:r>
            <a:r>
              <a:rPr lang="zh-CN" altLang="zh-CN" sz="2000" dirty="0">
                <a:latin typeface="微软雅黑" panose="020B0503020204020204" pitchFamily="34" charset="-122"/>
                <a:ea typeface="微软雅黑" panose="020B0503020204020204" pitchFamily="34" charset="-122"/>
              </a:rPr>
              <a:t>提供了简单方便的接口，能够很好的同时处理主机端和设备端代码。</a:t>
            </a:r>
            <a:r>
              <a:rPr lang="zh-CN" altLang="en-US" sz="20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编译程序的命令：</a:t>
            </a:r>
            <a:endParaRPr lang="en-US" altLang="zh-CN" sz="20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a:p>
            <a:pPr>
              <a:lnSpc>
                <a:spcPct val="150000"/>
              </a:lnSpc>
            </a:pPr>
            <a:r>
              <a:rPr lang="en-US" altLang="zh-CN" sz="20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zh-CN" altLang="en-US" sz="20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2000" b="1" dirty="0" err="1">
                <a:solidFill>
                  <a:srgbClr val="C00000"/>
                </a:solidFill>
                <a:latin typeface="微软雅黑" panose="020B0503020204020204" pitchFamily="34" charset="-122"/>
                <a:ea typeface="微软雅黑" panose="020B0503020204020204" pitchFamily="34" charset="-122"/>
                <a:cs typeface="Arial" panose="020B0604020202020204" pitchFamily="34" charset="0"/>
              </a:rPr>
              <a:t>nvcc</a:t>
            </a:r>
            <a:r>
              <a:rPr lang="zh-CN" altLang="en-US" sz="2000" b="1" dirty="0">
                <a:solidFill>
                  <a:srgbClr val="C00000"/>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2000" b="1" dirty="0" err="1">
                <a:solidFill>
                  <a:srgbClr val="C00000"/>
                </a:solidFill>
                <a:latin typeface="微软雅黑" panose="020B0503020204020204" pitchFamily="34" charset="-122"/>
                <a:ea typeface="微软雅黑" panose="020B0503020204020204" pitchFamily="34" charset="-122"/>
                <a:cs typeface="Arial" panose="020B0604020202020204" pitchFamily="34" charset="0"/>
              </a:rPr>
              <a:t>filename.cu</a:t>
            </a:r>
            <a:r>
              <a:rPr lang="en-US" altLang="zh-CN" sz="2000" b="1" dirty="0">
                <a:solidFill>
                  <a:srgbClr val="C00000"/>
                </a:solidFill>
                <a:latin typeface="微软雅黑" panose="020B0503020204020204" pitchFamily="34" charset="-122"/>
                <a:ea typeface="微软雅黑" panose="020B0503020204020204" pitchFamily="34" charset="-122"/>
                <a:cs typeface="Arial" panose="020B0604020202020204" pitchFamily="34" charset="0"/>
              </a:rPr>
              <a:t> –o filename</a:t>
            </a:r>
            <a:r>
              <a:rPr lang="zh-CN" altLang="en-US" sz="2000" b="1" dirty="0">
                <a:solidFill>
                  <a:srgbClr val="C00000"/>
                </a:solidFill>
                <a:latin typeface="微软雅黑" panose="020B0503020204020204" pitchFamily="34" charset="-122"/>
                <a:ea typeface="微软雅黑" panose="020B0503020204020204" pitchFamily="34" charset="-122"/>
                <a:cs typeface="Arial" panose="020B0604020202020204" pitchFamily="34" charset="0"/>
              </a:rPr>
              <a:t>  </a:t>
            </a:r>
            <a:endParaRPr lang="en-US" altLang="zh-CN" sz="2000" b="1" dirty="0">
              <a:solidFill>
                <a:srgbClr val="C00000"/>
              </a:solidFill>
              <a:latin typeface="微软雅黑" panose="020B0503020204020204" pitchFamily="34" charset="-122"/>
              <a:ea typeface="微软雅黑" panose="020B0503020204020204" pitchFamily="34" charset="-122"/>
              <a:cs typeface="Arial" panose="020B0604020202020204" pitchFamily="34" charset="0"/>
            </a:endParaRPr>
          </a:p>
          <a:p>
            <a:pPr>
              <a:lnSpc>
                <a:spcPct val="150000"/>
              </a:lnSpc>
            </a:pPr>
            <a:r>
              <a:rPr lang="en-US" altLang="zh-CN" sz="2000" b="1" dirty="0">
                <a:solidFill>
                  <a:srgbClr val="C00000"/>
                </a:solidFill>
                <a:latin typeface="微软雅黑" panose="020B0503020204020204" pitchFamily="34" charset="-122"/>
                <a:ea typeface="微软雅黑" panose="020B0503020204020204" pitchFamily="34" charset="-122"/>
                <a:cs typeface="Arial" panose="020B0604020202020204" pitchFamily="34" charset="0"/>
              </a:rPr>
              <a:t>						</a:t>
            </a:r>
            <a:r>
              <a:rPr lang="zh-CN" altLang="en-US" sz="2000" dirty="0">
                <a:latin typeface="微软雅黑" panose="020B0503020204020204" pitchFamily="34" charset="-122"/>
                <a:ea typeface="微软雅黑" panose="020B0503020204020204" pitchFamily="34" charset="-122"/>
                <a:cs typeface="Arial" panose="020B0604020202020204" pitchFamily="34" charset="0"/>
              </a:rPr>
              <a:t>（更多信息请</a:t>
            </a:r>
            <a:r>
              <a:rPr lang="zh-CN" altLang="zh-CN" sz="2000" dirty="0">
                <a:latin typeface="微软雅黑" panose="020B0503020204020204" pitchFamily="34" charset="-122"/>
                <a:ea typeface="微软雅黑" panose="020B0503020204020204" pitchFamily="34" charset="-122"/>
              </a:rPr>
              <a:t>参考</a:t>
            </a:r>
            <a:r>
              <a:rPr lang="en-US" altLang="zh-CN" sz="2000" dirty="0" err="1">
                <a:latin typeface="微软雅黑" panose="020B0503020204020204" pitchFamily="34" charset="-122"/>
                <a:ea typeface="微软雅黑" panose="020B0503020204020204" pitchFamily="34" charset="-122"/>
              </a:rPr>
              <a:t>nvcc</a:t>
            </a:r>
            <a:r>
              <a:rPr lang="en-US" altLang="zh-CN" sz="2000" dirty="0">
                <a:latin typeface="微软雅黑" panose="020B0503020204020204" pitchFamily="34" charset="-122"/>
                <a:ea typeface="微软雅黑" panose="020B0503020204020204" pitchFamily="34" charset="-122"/>
              </a:rPr>
              <a:t> user manual</a:t>
            </a:r>
            <a:r>
              <a:rPr lang="zh-CN" altLang="en-US" sz="2000" dirty="0">
                <a:latin typeface="微软雅黑" panose="020B0503020204020204" pitchFamily="34" charset="-122"/>
                <a:ea typeface="微软雅黑" panose="020B0503020204020204" pitchFamily="34" charset="-122"/>
              </a:rPr>
              <a:t>）</a:t>
            </a:r>
            <a:r>
              <a:rPr lang="zh-CN" altLang="zh-CN" sz="2000" dirty="0">
                <a:latin typeface="微软雅黑" panose="020B0503020204020204" pitchFamily="34" charset="-122"/>
                <a:ea typeface="微软雅黑" panose="020B0503020204020204" pitchFamily="34" charset="-122"/>
              </a:rPr>
              <a:t> </a:t>
            </a:r>
            <a:endParaRPr lang="en-US" altLang="zh-CN" sz="2000" dirty="0">
              <a:latin typeface="微软雅黑" panose="020B0503020204020204" pitchFamily="34" charset="-122"/>
              <a:ea typeface="微软雅黑" panose="020B0503020204020204" pitchFamily="34" charset="-122"/>
            </a:endParaRPr>
          </a:p>
          <a:p>
            <a:pPr>
              <a:lnSpc>
                <a:spcPct val="150000"/>
              </a:lnSpc>
            </a:pPr>
            <a:r>
              <a:rPr lang="zh-CN" altLang="en-US" sz="2000" b="1" dirty="0">
                <a:latin typeface="微软雅黑" panose="020B0503020204020204" pitchFamily="34" charset="-122"/>
                <a:ea typeface="微软雅黑" panose="020B0503020204020204" pitchFamily="34" charset="-122"/>
              </a:rPr>
              <a:t>      </a:t>
            </a:r>
            <a:endParaRPr lang="zh-CN" altLang="en-US" sz="2000" b="1"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627086" y="954250"/>
            <a:ext cx="7802222"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627380" y="431165"/>
            <a:ext cx="3145790" cy="521970"/>
          </a:xfrm>
          <a:prstGeom prst="rect">
            <a:avLst/>
          </a:prstGeom>
        </p:spPr>
        <p:txBody>
          <a:bodyPr wrap="square">
            <a:spAutoFit/>
          </a:bodyPr>
          <a:lstStyle/>
          <a:p>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3</a:t>
            </a:r>
            <a:r>
              <a:rPr lang="zh-CN" altLang="en-US"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a:t>
            </a:r>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CUDA</a:t>
            </a:r>
            <a:r>
              <a:rPr lang="zh-CN" altLang="en-US"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并行编程</a:t>
            </a:r>
            <a:endParaRPr lang="zh-CN" altLang="en-US" sz="2800" b="1" dirty="0">
              <a:solidFill>
                <a:srgbClr val="0070C0"/>
              </a:solidFill>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56" name="任意多边形 55"/>
          <p:cNvSpPr/>
          <p:nvPr/>
        </p:nvSpPr>
        <p:spPr>
          <a:xfrm>
            <a:off x="4782820" y="149860"/>
            <a:ext cx="38735" cy="692150"/>
          </a:xfrm>
          <a:custGeom>
            <a:avLst/>
            <a:gdLst>
              <a:gd name="connisteX0" fmla="*/ 37323 w 38452"/>
              <a:gd name="connsiteY0" fmla="*/ 0 h 692150"/>
              <a:gd name="connisteX1" fmla="*/ 37323 w 38452"/>
              <a:gd name="connsiteY1" fmla="*/ 85090 h 692150"/>
              <a:gd name="connisteX2" fmla="*/ 37323 w 38452"/>
              <a:gd name="connsiteY2" fmla="*/ 170180 h 692150"/>
              <a:gd name="connisteX3" fmla="*/ 37323 w 38452"/>
              <a:gd name="connsiteY3" fmla="*/ 243205 h 692150"/>
              <a:gd name="connisteX4" fmla="*/ 37323 w 38452"/>
              <a:gd name="connsiteY4" fmla="*/ 315595 h 692150"/>
              <a:gd name="connisteX5" fmla="*/ 25258 w 38452"/>
              <a:gd name="connsiteY5" fmla="*/ 388620 h 692150"/>
              <a:gd name="connisteX6" fmla="*/ 25258 w 38452"/>
              <a:gd name="connsiteY6" fmla="*/ 473710 h 692150"/>
              <a:gd name="connisteX7" fmla="*/ 13193 w 38452"/>
              <a:gd name="connsiteY7" fmla="*/ 546735 h 692150"/>
              <a:gd name="connisteX8" fmla="*/ 1128 w 38452"/>
              <a:gd name="connsiteY8" fmla="*/ 619125 h 692150"/>
              <a:gd name="connisteX9" fmla="*/ 1128 w 38452"/>
              <a:gd name="connsiteY9" fmla="*/ 692150 h 69215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Lst>
            <a:rect l="l" t="t" r="r" b="b"/>
            <a:pathLst>
              <a:path w="38453" h="692150">
                <a:moveTo>
                  <a:pt x="37324" y="0"/>
                </a:moveTo>
                <a:cubicBezTo>
                  <a:pt x="37324" y="15240"/>
                  <a:pt x="37324" y="50800"/>
                  <a:pt x="37324" y="85090"/>
                </a:cubicBezTo>
                <a:cubicBezTo>
                  <a:pt x="37324" y="119380"/>
                  <a:pt x="37324" y="138430"/>
                  <a:pt x="37324" y="170180"/>
                </a:cubicBezTo>
                <a:cubicBezTo>
                  <a:pt x="37324" y="201930"/>
                  <a:pt x="37324" y="213995"/>
                  <a:pt x="37324" y="243205"/>
                </a:cubicBezTo>
                <a:cubicBezTo>
                  <a:pt x="37324" y="272415"/>
                  <a:pt x="39864" y="286385"/>
                  <a:pt x="37324" y="315595"/>
                </a:cubicBezTo>
                <a:cubicBezTo>
                  <a:pt x="34784" y="344805"/>
                  <a:pt x="27799" y="356870"/>
                  <a:pt x="25259" y="388620"/>
                </a:cubicBezTo>
                <a:cubicBezTo>
                  <a:pt x="22719" y="420370"/>
                  <a:pt x="27799" y="441960"/>
                  <a:pt x="25259" y="473710"/>
                </a:cubicBezTo>
                <a:cubicBezTo>
                  <a:pt x="22719" y="505460"/>
                  <a:pt x="18274" y="517525"/>
                  <a:pt x="13194" y="546735"/>
                </a:cubicBezTo>
                <a:cubicBezTo>
                  <a:pt x="8114" y="575945"/>
                  <a:pt x="3669" y="589915"/>
                  <a:pt x="1129" y="619125"/>
                </a:cubicBezTo>
                <a:cubicBezTo>
                  <a:pt x="-1411" y="648335"/>
                  <a:pt x="1129" y="678815"/>
                  <a:pt x="1129" y="69215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p:nvSpPr>
        <p:spPr>
          <a:xfrm>
            <a:off x="378830" y="1339100"/>
            <a:ext cx="11813170" cy="4179799"/>
          </a:xfrm>
          <a:prstGeom prst="rect">
            <a:avLst/>
          </a:prstGeom>
          <a:noFill/>
        </p:spPr>
        <p:txBody>
          <a:bodyPr wrap="none" rtlCol="0" anchor="ctr">
            <a:spAutoFit/>
          </a:bodyPr>
          <a:lstStyle/>
          <a:p>
            <a:pPr>
              <a:lnSpc>
                <a:spcPct val="150000"/>
              </a:lnSpc>
            </a:pPr>
            <a:r>
              <a:rPr lang="zh-CN" altLang="zh-CN" sz="2400" b="1" dirty="0">
                <a:latin typeface="微软雅黑" panose="020B0503020204020204" pitchFamily="34" charset="-122"/>
                <a:ea typeface="微软雅黑" panose="020B0503020204020204" pitchFamily="34" charset="-122"/>
              </a:rPr>
              <a:t>编译流程</a:t>
            </a:r>
            <a:r>
              <a:rPr lang="zh-CN" altLang="en-US" sz="2400" b="1" dirty="0">
                <a:latin typeface="微软雅黑" panose="020B0503020204020204" pitchFamily="34" charset="-122"/>
                <a:ea typeface="微软雅黑" panose="020B0503020204020204" pitchFamily="34" charset="-122"/>
              </a:rPr>
              <a:t>（</a:t>
            </a:r>
            <a:r>
              <a:rPr lang="zh-CN" altLang="zh-CN" sz="2400" b="1" dirty="0">
                <a:latin typeface="微软雅黑" panose="020B0503020204020204" pitchFamily="34" charset="-122"/>
                <a:ea typeface="微软雅黑" panose="020B0503020204020204" pitchFamily="34" charset="-122"/>
              </a:rPr>
              <a:t>离线编译</a:t>
            </a:r>
            <a:r>
              <a:rPr lang="zh-CN" altLang="en-US" sz="2400" b="1" dirty="0">
                <a:latin typeface="微软雅黑" panose="020B0503020204020204" pitchFamily="34" charset="-122"/>
                <a:ea typeface="微软雅黑" panose="020B0503020204020204" pitchFamily="34" charset="-122"/>
              </a:rPr>
              <a:t>）</a:t>
            </a:r>
            <a:endParaRPr lang="en-US" altLang="zh-CN" sz="2400" b="1" dirty="0">
              <a:latin typeface="微软雅黑" panose="020B0503020204020204" pitchFamily="34" charset="-122"/>
              <a:ea typeface="微软雅黑" panose="020B0503020204020204" pitchFamily="34" charset="-122"/>
            </a:endParaRPr>
          </a:p>
          <a:p>
            <a:pPr>
              <a:lnSpc>
                <a:spcPct val="150000"/>
              </a:lnSpc>
            </a:pPr>
            <a:endParaRPr lang="en-US" altLang="zh-CN" sz="2000" b="1" dirty="0">
              <a:latin typeface="微软雅黑" panose="020B0503020204020204" pitchFamily="34" charset="-122"/>
              <a:ea typeface="微软雅黑" panose="020B0503020204020204" pitchFamily="34" charset="-122"/>
            </a:endParaRPr>
          </a:p>
          <a:p>
            <a:pPr>
              <a:lnSpc>
                <a:spcPct val="150000"/>
              </a:lnSpc>
            </a:pPr>
            <a:r>
              <a:rPr lang="en-US" altLang="zh-CN" sz="2000" dirty="0">
                <a:latin typeface="微软雅黑" panose="020B0503020204020204" pitchFamily="34" charset="-122"/>
                <a:ea typeface="微软雅黑" panose="020B0503020204020204" pitchFamily="34" charset="-122"/>
              </a:rPr>
              <a:t>NVCC</a:t>
            </a:r>
            <a:r>
              <a:rPr lang="zh-CN" altLang="zh-CN" sz="2000" dirty="0">
                <a:latin typeface="微软雅黑" panose="020B0503020204020204" pitchFamily="34" charset="-122"/>
                <a:ea typeface="微软雅黑" panose="020B0503020204020204" pitchFamily="34" charset="-122"/>
              </a:rPr>
              <a:t>进行离线编译的操作流程是：</a:t>
            </a:r>
            <a:endParaRPr lang="en-US" altLang="zh-CN" sz="2000" dirty="0">
              <a:latin typeface="微软雅黑" panose="020B0503020204020204" pitchFamily="34" charset="-122"/>
              <a:ea typeface="微软雅黑" panose="020B0503020204020204" pitchFamily="34" charset="-122"/>
            </a:endParaRPr>
          </a:p>
          <a:p>
            <a:pPr>
              <a:lnSpc>
                <a:spcPct val="150000"/>
              </a:lnSpc>
            </a:pPr>
            <a:r>
              <a:rPr lang="zh-CN" altLang="en-US" sz="2000" dirty="0">
                <a:latin typeface="微软雅黑" panose="020B0503020204020204" pitchFamily="34" charset="-122"/>
                <a:ea typeface="微软雅黑" panose="020B0503020204020204" pitchFamily="34" charset="-122"/>
              </a:rPr>
              <a:t>    </a:t>
            </a:r>
            <a:r>
              <a:rPr lang="en-US" altLang="zh-CN" sz="2000" dirty="0">
                <a:latin typeface="微软雅黑" panose="020B0503020204020204" pitchFamily="34" charset="-122"/>
                <a:ea typeface="微软雅黑" panose="020B0503020204020204" pitchFamily="34" charset="-122"/>
              </a:rPr>
              <a:t>1</a:t>
            </a:r>
            <a:r>
              <a:rPr lang="zh-CN" altLang="en-US" sz="2000" dirty="0">
                <a:latin typeface="微软雅黑" panose="020B0503020204020204" pitchFamily="34" charset="-122"/>
                <a:ea typeface="微软雅黑" panose="020B0503020204020204" pitchFamily="34" charset="-122"/>
              </a:rPr>
              <a:t>）</a:t>
            </a:r>
            <a:r>
              <a:rPr lang="zh-CN" altLang="zh-CN" sz="2000" dirty="0">
                <a:latin typeface="微软雅黑" panose="020B0503020204020204" pitchFamily="34" charset="-122"/>
                <a:ea typeface="微软雅黑" panose="020B0503020204020204" pitchFamily="34" charset="-122"/>
              </a:rPr>
              <a:t>分离</a:t>
            </a:r>
            <a:r>
              <a:rPr lang="en-US" altLang="zh-CN" sz="2000" dirty="0">
                <a:latin typeface="微软雅黑" panose="020B0503020204020204" pitchFamily="34" charset="-122"/>
                <a:ea typeface="微软雅黑" panose="020B0503020204020204" pitchFamily="34" charset="-122"/>
              </a:rPr>
              <a:t>CUDA</a:t>
            </a:r>
            <a:r>
              <a:rPr lang="zh-CN" altLang="zh-CN" sz="2000" dirty="0">
                <a:latin typeface="微软雅黑" panose="020B0503020204020204" pitchFamily="34" charset="-122"/>
                <a:ea typeface="微软雅黑" panose="020B0503020204020204" pitchFamily="34" charset="-122"/>
              </a:rPr>
              <a:t>程序中的主机端代码</a:t>
            </a:r>
            <a:r>
              <a:rPr lang="en-US" altLang="zh-CN" sz="2000" dirty="0">
                <a:latin typeface="微软雅黑" panose="020B0503020204020204" pitchFamily="34" charset="-122"/>
                <a:ea typeface="微软雅黑" panose="020B0503020204020204" pitchFamily="34" charset="-122"/>
              </a:rPr>
              <a:t>(host code)</a:t>
            </a:r>
            <a:r>
              <a:rPr lang="zh-CN" altLang="zh-CN" sz="2000" dirty="0">
                <a:latin typeface="微软雅黑" panose="020B0503020204020204" pitchFamily="34" charset="-122"/>
                <a:ea typeface="微软雅黑" panose="020B0503020204020204" pitchFamily="34" charset="-122"/>
              </a:rPr>
              <a:t>和设备端代码</a:t>
            </a:r>
            <a:r>
              <a:rPr lang="en-US" altLang="zh-CN" sz="2000" dirty="0">
                <a:latin typeface="微软雅黑" panose="020B0503020204020204" pitchFamily="34" charset="-122"/>
                <a:ea typeface="微软雅黑" panose="020B0503020204020204" pitchFamily="34" charset="-122"/>
              </a:rPr>
              <a:t>(device code)</a:t>
            </a:r>
            <a:r>
              <a:rPr lang="zh-CN" altLang="en-US" sz="2000" dirty="0">
                <a:latin typeface="微软雅黑" panose="020B0503020204020204" pitchFamily="34" charset="-122"/>
                <a:ea typeface="微软雅黑" panose="020B0503020204020204" pitchFamily="34" charset="-122"/>
              </a:rPr>
              <a:t>；</a:t>
            </a:r>
            <a:endParaRPr lang="en-US" altLang="zh-CN" sz="2000" dirty="0">
              <a:latin typeface="微软雅黑" panose="020B0503020204020204" pitchFamily="34" charset="-122"/>
              <a:ea typeface="微软雅黑" panose="020B0503020204020204" pitchFamily="34" charset="-122"/>
            </a:endParaRPr>
          </a:p>
          <a:p>
            <a:pPr>
              <a:lnSpc>
                <a:spcPct val="150000"/>
              </a:lnSpc>
            </a:pPr>
            <a:r>
              <a:rPr lang="zh-CN" altLang="en-US" sz="2000" dirty="0">
                <a:latin typeface="微软雅黑" panose="020B0503020204020204" pitchFamily="34" charset="-122"/>
                <a:ea typeface="微软雅黑" panose="020B0503020204020204" pitchFamily="34" charset="-122"/>
              </a:rPr>
              <a:t>    </a:t>
            </a:r>
            <a:r>
              <a:rPr lang="en-US" altLang="zh-CN" sz="2000" dirty="0">
                <a:latin typeface="微软雅黑" panose="020B0503020204020204" pitchFamily="34" charset="-122"/>
                <a:ea typeface="微软雅黑" panose="020B0503020204020204" pitchFamily="34" charset="-122"/>
              </a:rPr>
              <a:t>2</a:t>
            </a:r>
            <a:r>
              <a:rPr lang="zh-CN" altLang="en-US" sz="2000" dirty="0">
                <a:latin typeface="微软雅黑" panose="020B0503020204020204" pitchFamily="34" charset="-122"/>
                <a:ea typeface="微软雅黑" panose="020B0503020204020204" pitchFamily="34" charset="-122"/>
              </a:rPr>
              <a:t>）</a:t>
            </a:r>
            <a:r>
              <a:rPr lang="zh-CN" altLang="zh-CN" sz="2000" dirty="0">
                <a:latin typeface="微软雅黑" panose="020B0503020204020204" pitchFamily="34" charset="-122"/>
                <a:ea typeface="微软雅黑" panose="020B0503020204020204" pitchFamily="34" charset="-122"/>
              </a:rPr>
              <a:t>将设备端代码编译成一种虚拟汇编文件</a:t>
            </a:r>
            <a:r>
              <a:rPr lang="en-US" altLang="zh-CN" sz="2000" dirty="0">
                <a:latin typeface="微软雅黑" panose="020B0503020204020204" pitchFamily="34" charset="-122"/>
                <a:ea typeface="微软雅黑" panose="020B0503020204020204" pitchFamily="34" charset="-122"/>
              </a:rPr>
              <a:t>(</a:t>
            </a:r>
            <a:r>
              <a:rPr lang="zh-CN" altLang="zh-CN" sz="2000" dirty="0">
                <a:latin typeface="微软雅黑" panose="020B0503020204020204" pitchFamily="34" charset="-122"/>
                <a:ea typeface="微软雅黑" panose="020B0503020204020204" pitchFamily="34" charset="-122"/>
              </a:rPr>
              <a:t>名为</a:t>
            </a:r>
            <a:r>
              <a:rPr lang="en-US" altLang="zh-CN" sz="2000" dirty="0">
                <a:latin typeface="微软雅黑" panose="020B0503020204020204" pitchFamily="34" charset="-122"/>
                <a:ea typeface="微软雅黑" panose="020B0503020204020204" pitchFamily="34" charset="-122"/>
              </a:rPr>
              <a:t>PTX)</a:t>
            </a:r>
            <a:r>
              <a:rPr lang="zh-CN" altLang="zh-CN" sz="2000" dirty="0">
                <a:latin typeface="微软雅黑" panose="020B0503020204020204" pitchFamily="34" charset="-122"/>
                <a:ea typeface="微软雅黑" panose="020B0503020204020204" pitchFamily="34" charset="-122"/>
              </a:rPr>
              <a:t>，再接着编译成二进制代码</a:t>
            </a:r>
            <a:r>
              <a:rPr lang="en-US" altLang="zh-CN" sz="2000" dirty="0">
                <a:latin typeface="微软雅黑" panose="020B0503020204020204" pitchFamily="34" charset="-122"/>
                <a:ea typeface="微软雅黑" panose="020B0503020204020204" pitchFamily="34" charset="-122"/>
              </a:rPr>
              <a:t>(</a:t>
            </a:r>
            <a:r>
              <a:rPr lang="zh-CN" altLang="zh-CN" sz="2000" dirty="0">
                <a:latin typeface="微软雅黑" panose="020B0503020204020204" pitchFamily="34" charset="-122"/>
                <a:ea typeface="微软雅黑" panose="020B0503020204020204" pitchFamily="34" charset="-122"/>
              </a:rPr>
              <a:t>名为</a:t>
            </a:r>
            <a:r>
              <a:rPr lang="en-US" altLang="zh-CN" sz="2000" dirty="0" err="1">
                <a:latin typeface="微软雅黑" panose="020B0503020204020204" pitchFamily="34" charset="-122"/>
                <a:ea typeface="微软雅黑" panose="020B0503020204020204" pitchFamily="34" charset="-122"/>
              </a:rPr>
              <a:t>cubin</a:t>
            </a:r>
            <a:r>
              <a:rPr lang="en-US" altLang="zh-CN" sz="2000" dirty="0">
                <a:latin typeface="微软雅黑" panose="020B0503020204020204" pitchFamily="34" charset="-122"/>
                <a:ea typeface="微软雅黑" panose="020B0503020204020204" pitchFamily="34" charset="-122"/>
              </a:rPr>
              <a:t>) </a:t>
            </a:r>
            <a:r>
              <a:rPr lang="zh-CN" altLang="zh-CN" sz="2000" dirty="0">
                <a:latin typeface="微软雅黑" panose="020B0503020204020204" pitchFamily="34" charset="-122"/>
                <a:ea typeface="微软雅黑" panose="020B0503020204020204" pitchFamily="34" charset="-122"/>
              </a:rPr>
              <a:t>；</a:t>
            </a:r>
            <a:endParaRPr lang="en-US" altLang="zh-CN" sz="2000" dirty="0">
              <a:latin typeface="微软雅黑" panose="020B0503020204020204" pitchFamily="34" charset="-122"/>
              <a:ea typeface="微软雅黑" panose="020B0503020204020204" pitchFamily="34" charset="-122"/>
            </a:endParaRPr>
          </a:p>
          <a:p>
            <a:pPr>
              <a:lnSpc>
                <a:spcPct val="150000"/>
              </a:lnSpc>
            </a:pPr>
            <a:r>
              <a:rPr lang="zh-CN" altLang="en-US" sz="2000" dirty="0">
                <a:latin typeface="微软雅黑" panose="020B0503020204020204" pitchFamily="34" charset="-122"/>
                <a:ea typeface="微软雅黑" panose="020B0503020204020204" pitchFamily="34" charset="-122"/>
              </a:rPr>
              <a:t>    </a:t>
            </a:r>
            <a:r>
              <a:rPr lang="en-US" altLang="zh-CN" sz="2000" dirty="0">
                <a:latin typeface="微软雅黑" panose="020B0503020204020204" pitchFamily="34" charset="-122"/>
                <a:ea typeface="微软雅黑" panose="020B0503020204020204" pitchFamily="34" charset="-122"/>
              </a:rPr>
              <a:t>3</a:t>
            </a:r>
            <a:r>
              <a:rPr lang="zh-CN" altLang="en-US" sz="2000" dirty="0">
                <a:latin typeface="微软雅黑" panose="020B0503020204020204" pitchFamily="34" charset="-122"/>
                <a:ea typeface="微软雅黑" panose="020B0503020204020204" pitchFamily="34" charset="-122"/>
              </a:rPr>
              <a:t>）</a:t>
            </a:r>
            <a:r>
              <a:rPr lang="zh-CN" altLang="zh-CN" sz="2000" dirty="0">
                <a:latin typeface="微软雅黑" panose="020B0503020204020204" pitchFamily="34" charset="-122"/>
                <a:ea typeface="微软雅黑" panose="020B0503020204020204" pitchFamily="34" charset="-122"/>
              </a:rPr>
              <a:t>将主机端代码中含有</a:t>
            </a:r>
            <a:r>
              <a:rPr lang="en-US" altLang="zh-CN" sz="2000" dirty="0">
                <a:latin typeface="微软雅黑" panose="020B0503020204020204" pitchFamily="34" charset="-122"/>
                <a:ea typeface="微软雅黑" panose="020B0503020204020204" pitchFamily="34" charset="-122"/>
              </a:rPr>
              <a:t>“&lt;&lt;&lt;&gt;&gt;&gt;”</a:t>
            </a:r>
            <a:r>
              <a:rPr lang="zh-CN" altLang="zh-CN" sz="2000" dirty="0">
                <a:latin typeface="微软雅黑" panose="020B0503020204020204" pitchFamily="34" charset="-122"/>
                <a:ea typeface="微软雅黑" panose="020B0503020204020204" pitchFamily="34" charset="-122"/>
              </a:rPr>
              <a:t>的代码</a:t>
            </a:r>
            <a:r>
              <a:rPr lang="en-US" altLang="zh-CN" sz="2000" dirty="0">
                <a:latin typeface="微软雅黑" panose="020B0503020204020204" pitchFamily="34" charset="-122"/>
                <a:ea typeface="微软雅黑" panose="020B0503020204020204" pitchFamily="34" charset="-122"/>
              </a:rPr>
              <a:t>(</a:t>
            </a:r>
            <a:r>
              <a:rPr lang="zh-CN" altLang="zh-CN" sz="2000" dirty="0">
                <a:latin typeface="微软雅黑" panose="020B0503020204020204" pitchFamily="34" charset="-122"/>
                <a:ea typeface="微软雅黑" panose="020B0503020204020204" pitchFamily="34" charset="-122"/>
              </a:rPr>
              <a:t>即内核调用</a:t>
            </a:r>
            <a:r>
              <a:rPr lang="en-US" altLang="zh-CN" sz="2000" dirty="0">
                <a:latin typeface="微软雅黑" panose="020B0503020204020204" pitchFamily="34" charset="-122"/>
                <a:ea typeface="微软雅黑" panose="020B0503020204020204" pitchFamily="34" charset="-122"/>
              </a:rPr>
              <a:t>)</a:t>
            </a:r>
            <a:r>
              <a:rPr lang="zh-CN" altLang="zh-CN" sz="2000" dirty="0">
                <a:latin typeface="微软雅黑" panose="020B0503020204020204" pitchFamily="34" charset="-122"/>
                <a:ea typeface="微软雅黑" panose="020B0503020204020204" pitchFamily="34" charset="-122"/>
              </a:rPr>
              <a:t>替换为</a:t>
            </a:r>
            <a:r>
              <a:rPr lang="en-US" altLang="zh-CN" sz="2000" dirty="0">
                <a:latin typeface="微软雅黑" panose="020B0503020204020204" pitchFamily="34" charset="-122"/>
                <a:ea typeface="微软雅黑" panose="020B0503020204020204" pitchFamily="34" charset="-122"/>
              </a:rPr>
              <a:t>CUDA</a:t>
            </a:r>
            <a:r>
              <a:rPr lang="zh-CN" altLang="zh-CN" sz="2000" dirty="0">
                <a:latin typeface="微软雅黑" panose="020B0503020204020204" pitchFamily="34" charset="-122"/>
                <a:ea typeface="微软雅黑" panose="020B0503020204020204" pitchFamily="34" charset="-122"/>
              </a:rPr>
              <a:t>运行库中的函数调用代码</a:t>
            </a:r>
            <a:r>
              <a:rPr lang="zh-CN" altLang="en-US" sz="2000" dirty="0">
                <a:latin typeface="微软雅黑" panose="020B0503020204020204" pitchFamily="34" charset="-122"/>
                <a:ea typeface="微软雅黑" panose="020B0503020204020204" pitchFamily="34" charset="-122"/>
              </a:rPr>
              <a:t>，</a:t>
            </a:r>
            <a:endParaRPr lang="en-US" altLang="zh-CN" sz="2000" dirty="0">
              <a:latin typeface="微软雅黑" panose="020B0503020204020204" pitchFamily="34" charset="-122"/>
              <a:ea typeface="微软雅黑" panose="020B0503020204020204" pitchFamily="34" charset="-122"/>
            </a:endParaRPr>
          </a:p>
          <a:p>
            <a:pPr>
              <a:lnSpc>
                <a:spcPct val="150000"/>
              </a:lnSpc>
            </a:pPr>
            <a:r>
              <a:rPr lang="zh-CN" altLang="zh-CN" sz="2000" dirty="0">
                <a:latin typeface="微软雅黑" panose="020B0503020204020204" pitchFamily="34" charset="-122"/>
                <a:ea typeface="微软雅黑" panose="020B0503020204020204" pitchFamily="34" charset="-122"/>
              </a:rPr>
              <a:t>之后</a:t>
            </a:r>
            <a:r>
              <a:rPr lang="en-US" altLang="zh-CN" sz="2000" dirty="0">
                <a:latin typeface="微软雅黑" panose="020B0503020204020204" pitchFamily="34" charset="-122"/>
                <a:ea typeface="微软雅黑" panose="020B0503020204020204" pitchFamily="34" charset="-122"/>
              </a:rPr>
              <a:t>NVCC</a:t>
            </a:r>
            <a:r>
              <a:rPr lang="zh-CN" altLang="zh-CN" sz="2000" dirty="0">
                <a:latin typeface="微软雅黑" panose="020B0503020204020204" pitchFamily="34" charset="-122"/>
                <a:ea typeface="微软雅黑" panose="020B0503020204020204" pitchFamily="34" charset="-122"/>
              </a:rPr>
              <a:t>会借助其他编译器</a:t>
            </a:r>
            <a:r>
              <a:rPr lang="en-US" altLang="zh-CN" sz="2000" dirty="0">
                <a:latin typeface="微软雅黑" panose="020B0503020204020204" pitchFamily="34" charset="-122"/>
                <a:ea typeface="微软雅黑" panose="020B0503020204020204" pitchFamily="34" charset="-122"/>
              </a:rPr>
              <a:t>(</a:t>
            </a:r>
            <a:r>
              <a:rPr lang="zh-CN" altLang="zh-CN" sz="2000" dirty="0">
                <a:latin typeface="微软雅黑" panose="020B0503020204020204" pitchFamily="34" charset="-122"/>
                <a:ea typeface="微软雅黑" panose="020B0503020204020204" pitchFamily="34" charset="-122"/>
              </a:rPr>
              <a:t>如</a:t>
            </a:r>
            <a:r>
              <a:rPr lang="en-US" altLang="zh-CN" sz="2000" dirty="0" err="1">
                <a:latin typeface="微软雅黑" panose="020B0503020204020204" pitchFamily="34" charset="-122"/>
                <a:ea typeface="微软雅黑" panose="020B0503020204020204" pitchFamily="34" charset="-122"/>
              </a:rPr>
              <a:t>gcc</a:t>
            </a:r>
            <a:r>
              <a:rPr lang="en-US" altLang="zh-CN" sz="2000" dirty="0">
                <a:latin typeface="微软雅黑" panose="020B0503020204020204" pitchFamily="34" charset="-122"/>
                <a:ea typeface="微软雅黑" panose="020B0503020204020204" pitchFamily="34" charset="-122"/>
              </a:rPr>
              <a:t>)</a:t>
            </a:r>
            <a:r>
              <a:rPr lang="zh-CN" altLang="zh-CN" sz="2000" dirty="0">
                <a:latin typeface="微软雅黑" panose="020B0503020204020204" pitchFamily="34" charset="-122"/>
                <a:ea typeface="微软雅黑" panose="020B0503020204020204" pitchFamily="34" charset="-122"/>
              </a:rPr>
              <a:t>将主机端代码编译出来，主机端代码和设备端代码被编译好后，</a:t>
            </a:r>
            <a:endParaRPr lang="en-US" altLang="zh-CN" sz="2000" dirty="0">
              <a:latin typeface="微软雅黑" panose="020B0503020204020204" pitchFamily="34" charset="-122"/>
              <a:ea typeface="微软雅黑" panose="020B0503020204020204" pitchFamily="34" charset="-122"/>
            </a:endParaRPr>
          </a:p>
          <a:p>
            <a:pPr>
              <a:lnSpc>
                <a:spcPct val="150000"/>
              </a:lnSpc>
            </a:pPr>
            <a:r>
              <a:rPr lang="en-US" altLang="zh-CN" sz="2000" dirty="0" err="1">
                <a:latin typeface="微软雅黑" panose="020B0503020204020204" pitchFamily="34" charset="-122"/>
                <a:ea typeface="微软雅黑" panose="020B0503020204020204" pitchFamily="34" charset="-122"/>
              </a:rPr>
              <a:t>nvcc</a:t>
            </a:r>
            <a:r>
              <a:rPr lang="zh-CN" altLang="zh-CN" sz="2000" dirty="0">
                <a:latin typeface="微软雅黑" panose="020B0503020204020204" pitchFamily="34" charset="-122"/>
                <a:ea typeface="微软雅黑" panose="020B0503020204020204" pitchFamily="34" charset="-122"/>
              </a:rPr>
              <a:t>会将两段代码链接起来</a:t>
            </a:r>
            <a:r>
              <a:rPr lang="zh-CN" altLang="en-US" sz="2000" dirty="0">
                <a:latin typeface="微软雅黑" panose="020B0503020204020204" pitchFamily="34" charset="-122"/>
                <a:ea typeface="微软雅黑" panose="020B0503020204020204" pitchFamily="34" charset="-122"/>
              </a:rPr>
              <a:t>。</a:t>
            </a:r>
            <a:endParaRPr lang="zh-CN" altLang="zh-CN" sz="2000" dirty="0">
              <a:latin typeface="微软雅黑" panose="020B0503020204020204" pitchFamily="34" charset="-122"/>
              <a:ea typeface="微软雅黑" panose="020B0503020204020204" pitchFamily="34" charset="-122"/>
            </a:endParaRPr>
          </a:p>
          <a:p>
            <a:pPr>
              <a:lnSpc>
                <a:spcPct val="120000"/>
              </a:lnSpc>
            </a:pPr>
            <a:endParaRPr kumimoji="1" lang="zh-CN" altLang="en-US" dirty="0">
              <a:solidFill>
                <a:schemeClr val="tx1">
                  <a:lumMod val="75000"/>
                  <a:lumOff val="25000"/>
                </a:schemeClr>
              </a:solidFill>
            </a:endParaRPr>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627086" y="954250"/>
            <a:ext cx="7802222"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627380" y="431165"/>
            <a:ext cx="3145790" cy="521970"/>
          </a:xfrm>
          <a:prstGeom prst="rect">
            <a:avLst/>
          </a:prstGeom>
        </p:spPr>
        <p:txBody>
          <a:bodyPr wrap="square">
            <a:spAutoFit/>
          </a:bodyPr>
          <a:lstStyle/>
          <a:p>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3</a:t>
            </a:r>
            <a:r>
              <a:rPr lang="zh-CN" altLang="en-US"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a:t>
            </a:r>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CUDA</a:t>
            </a:r>
            <a:r>
              <a:rPr lang="zh-CN" altLang="en-US"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并行编程</a:t>
            </a:r>
            <a:endParaRPr lang="zh-CN" altLang="en-US" sz="2800" b="1" dirty="0">
              <a:solidFill>
                <a:srgbClr val="0070C0"/>
              </a:solidFill>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56" name="任意多边形 55"/>
          <p:cNvSpPr/>
          <p:nvPr/>
        </p:nvSpPr>
        <p:spPr>
          <a:xfrm>
            <a:off x="4782820" y="149860"/>
            <a:ext cx="38735" cy="692150"/>
          </a:xfrm>
          <a:custGeom>
            <a:avLst/>
            <a:gdLst>
              <a:gd name="connisteX0" fmla="*/ 37323 w 38452"/>
              <a:gd name="connsiteY0" fmla="*/ 0 h 692150"/>
              <a:gd name="connisteX1" fmla="*/ 37323 w 38452"/>
              <a:gd name="connsiteY1" fmla="*/ 85090 h 692150"/>
              <a:gd name="connisteX2" fmla="*/ 37323 w 38452"/>
              <a:gd name="connsiteY2" fmla="*/ 170180 h 692150"/>
              <a:gd name="connisteX3" fmla="*/ 37323 w 38452"/>
              <a:gd name="connsiteY3" fmla="*/ 243205 h 692150"/>
              <a:gd name="connisteX4" fmla="*/ 37323 w 38452"/>
              <a:gd name="connsiteY4" fmla="*/ 315595 h 692150"/>
              <a:gd name="connisteX5" fmla="*/ 25258 w 38452"/>
              <a:gd name="connsiteY5" fmla="*/ 388620 h 692150"/>
              <a:gd name="connisteX6" fmla="*/ 25258 w 38452"/>
              <a:gd name="connsiteY6" fmla="*/ 473710 h 692150"/>
              <a:gd name="connisteX7" fmla="*/ 13193 w 38452"/>
              <a:gd name="connsiteY7" fmla="*/ 546735 h 692150"/>
              <a:gd name="connisteX8" fmla="*/ 1128 w 38452"/>
              <a:gd name="connsiteY8" fmla="*/ 619125 h 692150"/>
              <a:gd name="connisteX9" fmla="*/ 1128 w 38452"/>
              <a:gd name="connsiteY9" fmla="*/ 692150 h 69215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Lst>
            <a:rect l="l" t="t" r="r" b="b"/>
            <a:pathLst>
              <a:path w="38453" h="692150">
                <a:moveTo>
                  <a:pt x="37324" y="0"/>
                </a:moveTo>
                <a:cubicBezTo>
                  <a:pt x="37324" y="15240"/>
                  <a:pt x="37324" y="50800"/>
                  <a:pt x="37324" y="85090"/>
                </a:cubicBezTo>
                <a:cubicBezTo>
                  <a:pt x="37324" y="119380"/>
                  <a:pt x="37324" y="138430"/>
                  <a:pt x="37324" y="170180"/>
                </a:cubicBezTo>
                <a:cubicBezTo>
                  <a:pt x="37324" y="201930"/>
                  <a:pt x="37324" y="213995"/>
                  <a:pt x="37324" y="243205"/>
                </a:cubicBezTo>
                <a:cubicBezTo>
                  <a:pt x="37324" y="272415"/>
                  <a:pt x="39864" y="286385"/>
                  <a:pt x="37324" y="315595"/>
                </a:cubicBezTo>
                <a:cubicBezTo>
                  <a:pt x="34784" y="344805"/>
                  <a:pt x="27799" y="356870"/>
                  <a:pt x="25259" y="388620"/>
                </a:cubicBezTo>
                <a:cubicBezTo>
                  <a:pt x="22719" y="420370"/>
                  <a:pt x="27799" y="441960"/>
                  <a:pt x="25259" y="473710"/>
                </a:cubicBezTo>
                <a:cubicBezTo>
                  <a:pt x="22719" y="505460"/>
                  <a:pt x="18274" y="517525"/>
                  <a:pt x="13194" y="546735"/>
                </a:cubicBezTo>
                <a:cubicBezTo>
                  <a:pt x="8114" y="575945"/>
                  <a:pt x="3669" y="589915"/>
                  <a:pt x="1129" y="619125"/>
                </a:cubicBezTo>
                <a:cubicBezTo>
                  <a:pt x="-1411" y="648335"/>
                  <a:pt x="1129" y="678815"/>
                  <a:pt x="1129" y="69215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p:nvSpPr>
        <p:spPr>
          <a:xfrm>
            <a:off x="627086" y="1065375"/>
            <a:ext cx="10162835" cy="6449651"/>
          </a:xfrm>
          <a:prstGeom prst="rect">
            <a:avLst/>
          </a:prstGeom>
          <a:noFill/>
        </p:spPr>
        <p:txBody>
          <a:bodyPr wrap="square" rtlCol="0" anchor="ctr">
            <a:spAutoFit/>
          </a:bodyPr>
          <a:lstStyle/>
          <a:p>
            <a:pPr>
              <a:lnSpc>
                <a:spcPts val="3300"/>
              </a:lnSpc>
            </a:pPr>
            <a:r>
              <a:rPr lang="en-US" altLang="zh-CN" sz="2400" b="1" dirty="0">
                <a:latin typeface="微软雅黑" panose="020B0503020204020204" pitchFamily="34" charset="-122"/>
                <a:ea typeface="微软雅黑" panose="020B0503020204020204" pitchFamily="34" charset="-122"/>
              </a:rPr>
              <a:t>3.7</a:t>
            </a:r>
            <a:r>
              <a:rPr lang="zh-CN" altLang="en-US" sz="2400" b="1" dirty="0">
                <a:latin typeface="微软雅黑" panose="020B0503020204020204" pitchFamily="34" charset="-122"/>
                <a:ea typeface="微软雅黑" panose="020B0503020204020204" pitchFamily="34" charset="-122"/>
              </a:rPr>
              <a:t> 函数类型及常用函数</a:t>
            </a:r>
            <a:endParaRPr lang="en-US" altLang="zh-CN" sz="2400" b="1" dirty="0">
              <a:latin typeface="微软雅黑" panose="020B0503020204020204" pitchFamily="34" charset="-122"/>
              <a:ea typeface="微软雅黑" panose="020B0503020204020204" pitchFamily="34" charset="-122"/>
            </a:endParaRPr>
          </a:p>
          <a:p>
            <a:pPr>
              <a:lnSpc>
                <a:spcPts val="3300"/>
              </a:lnSpc>
            </a:pPr>
            <a:r>
              <a:rPr lang="en-US" altLang="zh-CN" sz="2000" dirty="0">
                <a:latin typeface="微软雅黑" panose="020B0503020204020204" pitchFamily="34" charset="-122"/>
                <a:ea typeface="微软雅黑" panose="020B0503020204020204" pitchFamily="34" charset="-122"/>
              </a:rPr>
              <a:t>1</a:t>
            </a:r>
            <a:r>
              <a:rPr lang="zh-CN" altLang="en-US" sz="2000" dirty="0">
                <a:latin typeface="微软雅黑" panose="020B0503020204020204" pitchFamily="34" charset="-122"/>
                <a:ea typeface="微软雅黑" panose="020B0503020204020204" pitchFamily="34" charset="-122"/>
              </a:rPr>
              <a:t>）</a:t>
            </a:r>
            <a:r>
              <a:rPr lang="en-GB" altLang="zh-CN" sz="2000" dirty="0">
                <a:latin typeface="微软雅黑" panose="020B0503020204020204" pitchFamily="34" charset="-122"/>
                <a:ea typeface="微软雅黑" panose="020B0503020204020204" pitchFamily="34" charset="-122"/>
              </a:rPr>
              <a:t>global (</a:t>
            </a:r>
            <a:r>
              <a:rPr lang="zh-CN" altLang="en-US" sz="2000" dirty="0">
                <a:latin typeface="微软雅黑" panose="020B0503020204020204" pitchFamily="34" charset="-122"/>
                <a:ea typeface="微软雅黑" panose="020B0503020204020204" pitchFamily="34" charset="-122"/>
              </a:rPr>
              <a:t>核函数，</a:t>
            </a:r>
            <a:r>
              <a:rPr lang="en-GB" altLang="zh-CN" sz="2000" dirty="0">
                <a:latin typeface="微软雅黑" panose="020B0503020204020204" pitchFamily="34" charset="-122"/>
                <a:ea typeface="微软雅黑" panose="020B0503020204020204" pitchFamily="34" charset="-122"/>
              </a:rPr>
              <a:t>void)</a:t>
            </a:r>
            <a:r>
              <a:rPr lang="zh-CN" altLang="en-GB" sz="2000" dirty="0">
                <a:latin typeface="微软雅黑" panose="020B0503020204020204" pitchFamily="34" charset="-122"/>
                <a:ea typeface="微软雅黑" panose="020B0503020204020204" pitchFamily="34" charset="-122"/>
              </a:rPr>
              <a:t>， </a:t>
            </a:r>
            <a:r>
              <a:rPr lang="en-GB" altLang="zh-CN" sz="2000" dirty="0">
                <a:latin typeface="微软雅黑" panose="020B0503020204020204" pitchFamily="34" charset="-122"/>
                <a:ea typeface="微软雅黑" panose="020B0503020204020204" pitchFamily="34" charset="-122"/>
              </a:rPr>
              <a:t>device (GPU)</a:t>
            </a:r>
            <a:r>
              <a:rPr lang="zh-CN" altLang="en-GB" sz="2000" dirty="0">
                <a:latin typeface="微软雅黑" panose="020B0503020204020204" pitchFamily="34" charset="-122"/>
                <a:ea typeface="微软雅黑" panose="020B0503020204020204" pitchFamily="34" charset="-122"/>
              </a:rPr>
              <a:t>， </a:t>
            </a:r>
            <a:r>
              <a:rPr lang="en-GB" altLang="zh-CN" sz="2000" dirty="0">
                <a:latin typeface="微软雅黑" panose="020B0503020204020204" pitchFamily="34" charset="-122"/>
                <a:ea typeface="微软雅黑" panose="020B0503020204020204" pitchFamily="34" charset="-122"/>
              </a:rPr>
              <a:t>host (CPU</a:t>
            </a:r>
            <a:r>
              <a:rPr lang="zh-CN" altLang="en-GB"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可略</a:t>
            </a:r>
            <a:r>
              <a:rPr lang="en-US" altLang="zh-CN" sz="2000" dirty="0">
                <a:latin typeface="微软雅黑" panose="020B0503020204020204" pitchFamily="34" charset="-122"/>
                <a:ea typeface="微软雅黑" panose="020B0503020204020204" pitchFamily="34" charset="-122"/>
              </a:rPr>
              <a:t>)</a:t>
            </a:r>
            <a:endParaRPr lang="en-US" altLang="zh-CN" sz="2000" dirty="0">
              <a:latin typeface="微软雅黑" panose="020B0503020204020204" pitchFamily="34" charset="-122"/>
              <a:ea typeface="微软雅黑" panose="020B0503020204020204" pitchFamily="34" charset="-122"/>
            </a:endParaRPr>
          </a:p>
          <a:p>
            <a:pPr>
              <a:lnSpc>
                <a:spcPts val="3300"/>
              </a:lnSpc>
            </a:pPr>
            <a:r>
              <a:rPr lang="en-US" altLang="zh-CN" sz="2000" dirty="0">
                <a:latin typeface="微软雅黑" panose="020B0503020204020204" pitchFamily="34" charset="-122"/>
                <a:ea typeface="微软雅黑" panose="020B0503020204020204" pitchFamily="34" charset="-122"/>
              </a:rPr>
              <a:t>2</a:t>
            </a:r>
            <a:r>
              <a:rPr lang="zh-CN" altLang="en-US" sz="2000" dirty="0">
                <a:latin typeface="微软雅黑" panose="020B0503020204020204" pitchFamily="34" charset="-122"/>
                <a:ea typeface="微软雅黑" panose="020B0503020204020204" pitchFamily="34" charset="-122"/>
              </a:rPr>
              <a:t>）</a:t>
            </a:r>
            <a:r>
              <a:rPr lang="en-GB" altLang="zh-CN" sz="2000" dirty="0" err="1">
                <a:latin typeface="微软雅黑" panose="020B0503020204020204" pitchFamily="34" charset="-122"/>
                <a:ea typeface="微软雅黑" panose="020B0503020204020204" pitchFamily="34" charset="-122"/>
              </a:rPr>
              <a:t>cudaError</a:t>
            </a:r>
            <a:r>
              <a:rPr lang="en-GB" altLang="zh-CN" sz="2000" dirty="0">
                <a:latin typeface="微软雅黑" panose="020B0503020204020204" pitchFamily="34" charset="-122"/>
                <a:ea typeface="微软雅黑" panose="020B0503020204020204" pitchFamily="34" charset="-122"/>
              </a:rPr>
              <a:t> t </a:t>
            </a:r>
            <a:r>
              <a:rPr lang="en-GB" altLang="zh-CN" sz="2000" dirty="0" err="1">
                <a:latin typeface="微软雅黑" panose="020B0503020204020204" pitchFamily="34" charset="-122"/>
                <a:ea typeface="微软雅黑" panose="020B0503020204020204" pitchFamily="34" charset="-122"/>
              </a:rPr>
              <a:t>cudaMalloc</a:t>
            </a:r>
            <a:r>
              <a:rPr lang="en-GB" altLang="zh-CN" sz="2000" dirty="0">
                <a:latin typeface="微软雅黑" panose="020B0503020204020204" pitchFamily="34" charset="-122"/>
                <a:ea typeface="微软雅黑" panose="020B0503020204020204" pitchFamily="34" charset="-122"/>
              </a:rPr>
              <a:t>((void**)&amp;</a:t>
            </a:r>
            <a:r>
              <a:rPr lang="en-GB" altLang="zh-CN" sz="2000" dirty="0" err="1">
                <a:latin typeface="微软雅黑" panose="020B0503020204020204" pitchFamily="34" charset="-122"/>
                <a:ea typeface="微软雅黑" panose="020B0503020204020204" pitchFamily="34" charset="-122"/>
              </a:rPr>
              <a:t>devPtr</a:t>
            </a:r>
            <a:r>
              <a:rPr lang="en-GB" altLang="zh-CN" sz="2000" dirty="0">
                <a:latin typeface="微软雅黑" panose="020B0503020204020204" pitchFamily="34" charset="-122"/>
                <a:ea typeface="微软雅黑" panose="020B0503020204020204" pitchFamily="34" charset="-122"/>
              </a:rPr>
              <a:t>, size t size)</a:t>
            </a:r>
            <a:r>
              <a:rPr lang="zh-CN" altLang="en-US" sz="2000" dirty="0">
                <a:latin typeface="微软雅黑" panose="020B0503020204020204" pitchFamily="34" charset="-122"/>
                <a:ea typeface="微软雅黑" panose="020B0503020204020204" pitchFamily="34" charset="-122"/>
              </a:rPr>
              <a:t>  </a:t>
            </a:r>
            <a:r>
              <a:rPr lang="en-US" altLang="zh-CN" sz="2000" b="1" dirty="0">
                <a:solidFill>
                  <a:srgbClr val="C00000"/>
                </a:solidFill>
                <a:latin typeface="微软雅黑" panose="020B0503020204020204" pitchFamily="34" charset="-122"/>
                <a:ea typeface="微软雅黑" panose="020B0503020204020204" pitchFamily="34" charset="-122"/>
              </a:rPr>
              <a:t>//</a:t>
            </a:r>
            <a:r>
              <a:rPr lang="zh-CN" altLang="en-US" sz="2000" b="1" dirty="0">
                <a:solidFill>
                  <a:srgbClr val="C00000"/>
                </a:solidFill>
                <a:latin typeface="微软雅黑" panose="020B0503020204020204" pitchFamily="34" charset="-122"/>
                <a:ea typeface="微软雅黑" panose="020B0503020204020204" pitchFamily="34" charset="-122"/>
              </a:rPr>
              <a:t>申请显存</a:t>
            </a:r>
            <a:endParaRPr lang="en-GB" altLang="zh-CN" sz="2000" b="1" dirty="0">
              <a:solidFill>
                <a:srgbClr val="C00000"/>
              </a:solidFill>
              <a:latin typeface="微软雅黑" panose="020B0503020204020204" pitchFamily="34" charset="-122"/>
              <a:ea typeface="微软雅黑" panose="020B0503020204020204" pitchFamily="34" charset="-122"/>
            </a:endParaRPr>
          </a:p>
          <a:p>
            <a:pPr>
              <a:lnSpc>
                <a:spcPts val="3300"/>
              </a:lnSpc>
            </a:pPr>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为指针分配</a:t>
            </a:r>
            <a:r>
              <a:rPr lang="en-GB" altLang="zh-CN" sz="2000" dirty="0">
                <a:latin typeface="微软雅黑" panose="020B0503020204020204" pitchFamily="34" charset="-122"/>
                <a:ea typeface="微软雅黑" panose="020B0503020204020204" pitchFamily="34" charset="-122"/>
              </a:rPr>
              <a:t>size</a:t>
            </a:r>
            <a:r>
              <a:rPr lang="zh-CN" altLang="en-US" sz="2000" dirty="0">
                <a:latin typeface="微软雅黑" panose="020B0503020204020204" pitchFamily="34" charset="-122"/>
                <a:ea typeface="微软雅黑" panose="020B0503020204020204" pitchFamily="34" charset="-122"/>
              </a:rPr>
              <a:t>字节的</a:t>
            </a:r>
            <a:r>
              <a:rPr lang="en-GB" altLang="zh-CN" sz="2000" dirty="0">
                <a:latin typeface="微软雅黑" panose="020B0503020204020204" pitchFamily="34" charset="-122"/>
                <a:ea typeface="微软雅黑" panose="020B0503020204020204" pitchFamily="34" charset="-122"/>
              </a:rPr>
              <a:t>GPU</a:t>
            </a:r>
            <a:r>
              <a:rPr lang="zh-CN" altLang="en-US" sz="2000" dirty="0">
                <a:latin typeface="微软雅黑" panose="020B0503020204020204" pitchFamily="34" charset="-122"/>
                <a:ea typeface="微软雅黑" panose="020B0503020204020204" pitchFamily="34" charset="-122"/>
              </a:rPr>
              <a:t>端内存</a:t>
            </a:r>
            <a:endParaRPr lang="zh-CN" altLang="en-US" sz="2000" dirty="0">
              <a:latin typeface="微软雅黑" panose="020B0503020204020204" pitchFamily="34" charset="-122"/>
              <a:ea typeface="微软雅黑" panose="020B0503020204020204" pitchFamily="34" charset="-122"/>
            </a:endParaRPr>
          </a:p>
          <a:p>
            <a:pPr>
              <a:lnSpc>
                <a:spcPts val="3300"/>
              </a:lnSpc>
            </a:pPr>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无误情形下返回</a:t>
            </a:r>
            <a:r>
              <a:rPr lang="en-GB" altLang="zh-CN" sz="2000" dirty="0" err="1">
                <a:latin typeface="微软雅黑" panose="020B0503020204020204" pitchFamily="34" charset="-122"/>
                <a:ea typeface="微软雅黑" panose="020B0503020204020204" pitchFamily="34" charset="-122"/>
              </a:rPr>
              <a:t>cudaSuccess</a:t>
            </a:r>
            <a:endParaRPr lang="en-GB" altLang="zh-CN" sz="2000" dirty="0">
              <a:latin typeface="微软雅黑" panose="020B0503020204020204" pitchFamily="34" charset="-122"/>
              <a:ea typeface="微软雅黑" panose="020B0503020204020204" pitchFamily="34" charset="-122"/>
            </a:endParaRPr>
          </a:p>
          <a:p>
            <a:pPr>
              <a:lnSpc>
                <a:spcPts val="3300"/>
              </a:lnSpc>
            </a:pPr>
            <a:r>
              <a:rPr lang="en-US" altLang="zh-CN" sz="2000" dirty="0">
                <a:latin typeface="微软雅黑" panose="020B0503020204020204" pitchFamily="34" charset="-122"/>
                <a:ea typeface="微软雅黑" panose="020B0503020204020204" pitchFamily="34" charset="-122"/>
              </a:rPr>
              <a:t>3</a:t>
            </a:r>
            <a:r>
              <a:rPr lang="zh-CN" altLang="en-US" sz="2000" dirty="0">
                <a:latin typeface="微软雅黑" panose="020B0503020204020204" pitchFamily="34" charset="-122"/>
                <a:ea typeface="微软雅黑" panose="020B0503020204020204" pitchFamily="34" charset="-122"/>
              </a:rPr>
              <a:t>）</a:t>
            </a:r>
            <a:r>
              <a:rPr lang="en-GB" altLang="zh-CN" sz="2000" dirty="0" err="1">
                <a:latin typeface="微软雅黑" panose="020B0503020204020204" pitchFamily="34" charset="-122"/>
                <a:ea typeface="微软雅黑" panose="020B0503020204020204" pitchFamily="34" charset="-122"/>
              </a:rPr>
              <a:t>cudaError</a:t>
            </a:r>
            <a:r>
              <a:rPr lang="en-GB" altLang="zh-CN" sz="2000" dirty="0">
                <a:latin typeface="微软雅黑" panose="020B0503020204020204" pitchFamily="34" charset="-122"/>
                <a:ea typeface="微软雅黑" panose="020B0503020204020204" pitchFamily="34" charset="-122"/>
              </a:rPr>
              <a:t> t </a:t>
            </a:r>
            <a:r>
              <a:rPr lang="en-GB" altLang="zh-CN" sz="2000" dirty="0" err="1">
                <a:latin typeface="微软雅黑" panose="020B0503020204020204" pitchFamily="34" charset="-122"/>
                <a:ea typeface="微软雅黑" panose="020B0503020204020204" pitchFamily="34" charset="-122"/>
              </a:rPr>
              <a:t>cudaMemcpy</a:t>
            </a:r>
            <a:r>
              <a:rPr lang="en-GB" altLang="zh-CN" sz="2000" dirty="0">
                <a:latin typeface="微软雅黑" panose="020B0503020204020204" pitchFamily="34" charset="-122"/>
                <a:ea typeface="微软雅黑" panose="020B0503020204020204" pitchFamily="34" charset="-122"/>
              </a:rPr>
              <a:t> (void * </a:t>
            </a:r>
            <a:r>
              <a:rPr lang="en-GB" altLang="zh-CN" sz="2000" dirty="0" err="1">
                <a:latin typeface="微软雅黑" panose="020B0503020204020204" pitchFamily="34" charset="-122"/>
                <a:ea typeface="微软雅黑" panose="020B0503020204020204" pitchFamily="34" charset="-122"/>
              </a:rPr>
              <a:t>dst</a:t>
            </a:r>
            <a:r>
              <a:rPr lang="en-GB" altLang="zh-CN" sz="2000" dirty="0">
                <a:latin typeface="微软雅黑" panose="020B0503020204020204" pitchFamily="34" charset="-122"/>
                <a:ea typeface="微软雅黑" panose="020B0503020204020204" pitchFamily="34" charset="-122"/>
              </a:rPr>
              <a:t>, const void * </a:t>
            </a:r>
            <a:r>
              <a:rPr lang="en-GB" altLang="zh-CN" sz="2000" dirty="0" err="1">
                <a:latin typeface="微软雅黑" panose="020B0503020204020204" pitchFamily="34" charset="-122"/>
                <a:ea typeface="微软雅黑" panose="020B0503020204020204" pitchFamily="34" charset="-122"/>
              </a:rPr>
              <a:t>src</a:t>
            </a:r>
            <a:r>
              <a:rPr lang="en-GB" altLang="zh-CN" sz="2000" dirty="0">
                <a:latin typeface="微软雅黑" panose="020B0503020204020204" pitchFamily="34" charset="-122"/>
                <a:ea typeface="微软雅黑" panose="020B0503020204020204" pitchFamily="34" charset="-122"/>
              </a:rPr>
              <a:t>, size t count, </a:t>
            </a:r>
            <a:r>
              <a:rPr lang="en-GB" altLang="zh-CN" sz="2000" dirty="0" err="1">
                <a:latin typeface="微软雅黑" panose="020B0503020204020204" pitchFamily="34" charset="-122"/>
                <a:ea typeface="微软雅黑" panose="020B0503020204020204" pitchFamily="34" charset="-122"/>
              </a:rPr>
              <a:t>enum</a:t>
            </a:r>
            <a:endParaRPr lang="en-GB" altLang="zh-CN" sz="2000" dirty="0">
              <a:latin typeface="微软雅黑" panose="020B0503020204020204" pitchFamily="34" charset="-122"/>
              <a:ea typeface="微软雅黑" panose="020B0503020204020204" pitchFamily="34" charset="-122"/>
            </a:endParaRPr>
          </a:p>
          <a:p>
            <a:pPr>
              <a:lnSpc>
                <a:spcPts val="3300"/>
              </a:lnSpc>
            </a:pPr>
            <a:r>
              <a:rPr lang="zh-CN" altLang="en-US" sz="2000" dirty="0">
                <a:latin typeface="微软雅黑" panose="020B0503020204020204" pitchFamily="34" charset="-122"/>
                <a:ea typeface="微软雅黑" panose="020B0503020204020204" pitchFamily="34" charset="-122"/>
              </a:rPr>
              <a:t>            </a:t>
            </a:r>
            <a:r>
              <a:rPr lang="en-GB" altLang="zh-CN" sz="2000" dirty="0" err="1">
                <a:latin typeface="微软雅黑" panose="020B0503020204020204" pitchFamily="34" charset="-122"/>
                <a:ea typeface="微软雅黑" panose="020B0503020204020204" pitchFamily="34" charset="-122"/>
              </a:rPr>
              <a:t>cudaMemcpyKind</a:t>
            </a:r>
            <a:r>
              <a:rPr lang="en-GB" altLang="zh-CN" sz="2000" dirty="0">
                <a:latin typeface="微软雅黑" panose="020B0503020204020204" pitchFamily="34" charset="-122"/>
                <a:ea typeface="微软雅黑" panose="020B0503020204020204" pitchFamily="34" charset="-122"/>
              </a:rPr>
              <a:t> kind)</a:t>
            </a:r>
            <a:r>
              <a:rPr lang="zh-CN" altLang="en-US" sz="2000" dirty="0">
                <a:latin typeface="微软雅黑" panose="020B0503020204020204" pitchFamily="34" charset="-122"/>
                <a:ea typeface="微软雅黑" panose="020B0503020204020204" pitchFamily="34" charset="-122"/>
              </a:rPr>
              <a:t>  </a:t>
            </a:r>
            <a:r>
              <a:rPr lang="en-US" altLang="zh-CN" sz="2000" b="1" dirty="0">
                <a:solidFill>
                  <a:srgbClr val="C00000"/>
                </a:solidFill>
                <a:latin typeface="微软雅黑" panose="020B0503020204020204" pitchFamily="34" charset="-122"/>
                <a:ea typeface="微软雅黑" panose="020B0503020204020204" pitchFamily="34" charset="-122"/>
              </a:rPr>
              <a:t>//</a:t>
            </a:r>
            <a:r>
              <a:rPr lang="zh-CN" altLang="en-US" sz="2000" b="1" dirty="0">
                <a:solidFill>
                  <a:srgbClr val="C00000"/>
                </a:solidFill>
                <a:latin typeface="微软雅黑" panose="020B0503020204020204" pitchFamily="34" charset="-122"/>
                <a:ea typeface="微软雅黑" panose="020B0503020204020204" pitchFamily="34" charset="-122"/>
              </a:rPr>
              <a:t>主机内存和显存之间传递数据</a:t>
            </a:r>
            <a:endParaRPr lang="en-GB" altLang="zh-CN" sz="2000" b="1" dirty="0">
              <a:solidFill>
                <a:srgbClr val="C00000"/>
              </a:solidFill>
              <a:latin typeface="微软雅黑" panose="020B0503020204020204" pitchFamily="34" charset="-122"/>
              <a:ea typeface="微软雅黑" panose="020B0503020204020204" pitchFamily="34" charset="-122"/>
            </a:endParaRPr>
          </a:p>
          <a:p>
            <a:pPr>
              <a:lnSpc>
                <a:spcPts val="3300"/>
              </a:lnSpc>
            </a:pPr>
            <a:r>
              <a:rPr lang="en-GB" altLang="zh-CN" sz="2000" dirty="0">
                <a:latin typeface="微软雅黑" panose="020B0503020204020204" pitchFamily="34" charset="-122"/>
                <a:ea typeface="微软雅黑" panose="020B0503020204020204" pitchFamily="34" charset="-122"/>
              </a:rPr>
              <a:t>	</a:t>
            </a:r>
            <a:r>
              <a:rPr lang="en-GB" altLang="zh-CN" sz="2000" dirty="0" err="1">
                <a:latin typeface="微软雅黑" panose="020B0503020204020204" pitchFamily="34" charset="-122"/>
                <a:ea typeface="微软雅黑" panose="020B0503020204020204" pitchFamily="34" charset="-122"/>
              </a:rPr>
              <a:t>dst</a:t>
            </a:r>
            <a:r>
              <a:rPr lang="en-GB"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目标显存地址</a:t>
            </a:r>
            <a:endParaRPr lang="zh-CN" altLang="en-US" sz="2000" dirty="0">
              <a:latin typeface="微软雅黑" panose="020B0503020204020204" pitchFamily="34" charset="-122"/>
              <a:ea typeface="微软雅黑" panose="020B0503020204020204" pitchFamily="34" charset="-122"/>
            </a:endParaRPr>
          </a:p>
          <a:p>
            <a:pPr>
              <a:lnSpc>
                <a:spcPts val="3300"/>
              </a:lnSpc>
            </a:pPr>
            <a:r>
              <a:rPr lang="en-GB" altLang="zh-CN" sz="2000" dirty="0">
                <a:latin typeface="微软雅黑" panose="020B0503020204020204" pitchFamily="34" charset="-122"/>
                <a:ea typeface="微软雅黑" panose="020B0503020204020204" pitchFamily="34" charset="-122"/>
              </a:rPr>
              <a:t>	</a:t>
            </a:r>
            <a:r>
              <a:rPr lang="en-GB" altLang="zh-CN" sz="2000" dirty="0" err="1">
                <a:latin typeface="微软雅黑" panose="020B0503020204020204" pitchFamily="34" charset="-122"/>
                <a:ea typeface="微软雅黑" panose="020B0503020204020204" pitchFamily="34" charset="-122"/>
              </a:rPr>
              <a:t>src</a:t>
            </a:r>
            <a:r>
              <a:rPr lang="en-GB"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源显存地址</a:t>
            </a:r>
            <a:endParaRPr lang="zh-CN" altLang="en-US" sz="2000" dirty="0">
              <a:latin typeface="微软雅黑" panose="020B0503020204020204" pitchFamily="34" charset="-122"/>
              <a:ea typeface="微软雅黑" panose="020B0503020204020204" pitchFamily="34" charset="-122"/>
            </a:endParaRPr>
          </a:p>
          <a:p>
            <a:pPr>
              <a:lnSpc>
                <a:spcPts val="3300"/>
              </a:lnSpc>
            </a:pPr>
            <a:r>
              <a:rPr lang="en-GB" altLang="zh-CN" sz="2000" dirty="0">
                <a:latin typeface="微软雅黑" panose="020B0503020204020204" pitchFamily="34" charset="-122"/>
                <a:ea typeface="微软雅黑" panose="020B0503020204020204" pitchFamily="34" charset="-122"/>
              </a:rPr>
              <a:t>	count-</a:t>
            </a:r>
            <a:r>
              <a:rPr lang="zh-CN" altLang="en-US" sz="2000" dirty="0">
                <a:latin typeface="微软雅黑" panose="020B0503020204020204" pitchFamily="34" charset="-122"/>
                <a:ea typeface="微软雅黑" panose="020B0503020204020204" pitchFamily="34" charset="-122"/>
              </a:rPr>
              <a:t>拷贝字节数</a:t>
            </a:r>
            <a:endParaRPr lang="zh-CN" altLang="en-US" sz="2000" dirty="0">
              <a:latin typeface="微软雅黑" panose="020B0503020204020204" pitchFamily="34" charset="-122"/>
              <a:ea typeface="微软雅黑" panose="020B0503020204020204" pitchFamily="34" charset="-122"/>
            </a:endParaRPr>
          </a:p>
          <a:p>
            <a:pPr>
              <a:lnSpc>
                <a:spcPts val="3300"/>
              </a:lnSpc>
            </a:pPr>
            <a:r>
              <a:rPr lang="en-GB" altLang="zh-CN" sz="2000" dirty="0">
                <a:latin typeface="微软雅黑" panose="020B0503020204020204" pitchFamily="34" charset="-122"/>
                <a:ea typeface="微软雅黑" panose="020B0503020204020204" pitchFamily="34" charset="-122"/>
              </a:rPr>
              <a:t>	kind-</a:t>
            </a:r>
            <a:r>
              <a:rPr lang="zh-CN" altLang="en-US" sz="2000" dirty="0">
                <a:latin typeface="微软雅黑" panose="020B0503020204020204" pitchFamily="34" charset="-122"/>
                <a:ea typeface="微软雅黑" panose="020B0503020204020204" pitchFamily="34" charset="-122"/>
              </a:rPr>
              <a:t>转换类型：</a:t>
            </a:r>
            <a:r>
              <a:rPr lang="en-GB" altLang="zh-CN" sz="2000" dirty="0" err="1">
                <a:latin typeface="微软雅黑" panose="020B0503020204020204" pitchFamily="34" charset="-122"/>
                <a:ea typeface="微软雅黑" panose="020B0503020204020204" pitchFamily="34" charset="-122"/>
              </a:rPr>
              <a:t>cudaMemcpyHostToDevice</a:t>
            </a:r>
            <a:r>
              <a:rPr lang="zh-CN" altLang="en-GB" sz="2000" dirty="0">
                <a:latin typeface="微软雅黑" panose="020B0503020204020204" pitchFamily="34" charset="-122"/>
                <a:ea typeface="微软雅黑" panose="020B0503020204020204" pitchFamily="34" charset="-122"/>
              </a:rPr>
              <a:t>，</a:t>
            </a:r>
            <a:r>
              <a:rPr lang="en-GB" altLang="zh-CN" sz="2000" dirty="0" err="1">
                <a:latin typeface="微软雅黑" panose="020B0503020204020204" pitchFamily="34" charset="-122"/>
                <a:ea typeface="微软雅黑" panose="020B0503020204020204" pitchFamily="34" charset="-122"/>
              </a:rPr>
              <a:t>cudaMemcpyDeviceToHost</a:t>
            </a:r>
            <a:r>
              <a:rPr lang="zh-CN" altLang="en-GB" sz="2000" dirty="0">
                <a:latin typeface="微软雅黑" panose="020B0503020204020204" pitchFamily="34" charset="-122"/>
                <a:ea typeface="微软雅黑" panose="020B0503020204020204" pitchFamily="34" charset="-122"/>
              </a:rPr>
              <a:t>，</a:t>
            </a:r>
            <a:endParaRPr lang="zh-CN" altLang="en-GB" sz="2000" dirty="0">
              <a:latin typeface="微软雅黑" panose="020B0503020204020204" pitchFamily="34" charset="-122"/>
              <a:ea typeface="微软雅黑" panose="020B0503020204020204" pitchFamily="34" charset="-122"/>
            </a:endParaRPr>
          </a:p>
          <a:p>
            <a:pPr>
              <a:lnSpc>
                <a:spcPts val="3300"/>
              </a:lnSpc>
            </a:pPr>
            <a:r>
              <a:rPr lang="en-GB" altLang="zh-CN" sz="2000" dirty="0">
                <a:latin typeface="微软雅黑" panose="020B0503020204020204" pitchFamily="34" charset="-122"/>
                <a:ea typeface="微软雅黑" panose="020B0503020204020204" pitchFamily="34" charset="-122"/>
              </a:rPr>
              <a:t>			</a:t>
            </a:r>
            <a:r>
              <a:rPr lang="en-GB" altLang="zh-CN" sz="2000" dirty="0" err="1">
                <a:latin typeface="微软雅黑" panose="020B0503020204020204" pitchFamily="34" charset="-122"/>
                <a:ea typeface="微软雅黑" panose="020B0503020204020204" pitchFamily="34" charset="-122"/>
              </a:rPr>
              <a:t>cudaMemcpyHostToHost</a:t>
            </a:r>
            <a:r>
              <a:rPr lang="zh-CN" altLang="en-GB" sz="2000" dirty="0">
                <a:latin typeface="微软雅黑" panose="020B0503020204020204" pitchFamily="34" charset="-122"/>
                <a:ea typeface="微软雅黑" panose="020B0503020204020204" pitchFamily="34" charset="-122"/>
              </a:rPr>
              <a:t>，</a:t>
            </a:r>
            <a:r>
              <a:rPr lang="en-GB" altLang="zh-CN" sz="2000" dirty="0" err="1">
                <a:latin typeface="微软雅黑" panose="020B0503020204020204" pitchFamily="34" charset="-122"/>
                <a:ea typeface="微软雅黑" panose="020B0503020204020204" pitchFamily="34" charset="-122"/>
              </a:rPr>
              <a:t>cudaMemcpyDeviceToDevice</a:t>
            </a:r>
            <a:endParaRPr lang="en-GB" altLang="zh-CN" sz="2000" dirty="0">
              <a:latin typeface="微软雅黑" panose="020B0503020204020204" pitchFamily="34" charset="-122"/>
              <a:ea typeface="微软雅黑" panose="020B0503020204020204" pitchFamily="34" charset="-122"/>
            </a:endParaRPr>
          </a:p>
          <a:p>
            <a:pPr>
              <a:lnSpc>
                <a:spcPts val="3300"/>
              </a:lnSpc>
            </a:pPr>
            <a:r>
              <a:rPr lang="en-US" altLang="zh-CN" sz="2000" dirty="0">
                <a:latin typeface="微软雅黑" panose="020B0503020204020204" pitchFamily="34" charset="-122"/>
                <a:ea typeface="微软雅黑" panose="020B0503020204020204" pitchFamily="34" charset="-122"/>
              </a:rPr>
              <a:t>4</a:t>
            </a:r>
            <a:r>
              <a:rPr lang="zh-CN" altLang="en-US" sz="2000" dirty="0">
                <a:latin typeface="微软雅黑" panose="020B0503020204020204" pitchFamily="34" charset="-122"/>
                <a:ea typeface="微软雅黑" panose="020B0503020204020204" pitchFamily="34" charset="-122"/>
              </a:rPr>
              <a:t>）</a:t>
            </a:r>
            <a:r>
              <a:rPr lang="en-GB" altLang="zh-CN" sz="2000" dirty="0" err="1">
                <a:latin typeface="微软雅黑" panose="020B0503020204020204" pitchFamily="34" charset="-122"/>
                <a:ea typeface="微软雅黑" panose="020B0503020204020204" pitchFamily="34" charset="-122"/>
              </a:rPr>
              <a:t>cudaError</a:t>
            </a:r>
            <a:r>
              <a:rPr lang="en-GB" altLang="zh-CN" sz="2000" dirty="0">
                <a:latin typeface="微软雅黑" panose="020B0503020204020204" pitchFamily="34" charset="-122"/>
                <a:ea typeface="微软雅黑" panose="020B0503020204020204" pitchFamily="34" charset="-122"/>
              </a:rPr>
              <a:t> t </a:t>
            </a:r>
            <a:r>
              <a:rPr lang="en-GB" altLang="zh-CN" sz="2000" dirty="0" err="1">
                <a:latin typeface="微软雅黑" panose="020B0503020204020204" pitchFamily="34" charset="-122"/>
                <a:ea typeface="微软雅黑" panose="020B0503020204020204" pitchFamily="34" charset="-122"/>
              </a:rPr>
              <a:t>cudaFree</a:t>
            </a:r>
            <a:r>
              <a:rPr lang="en-GB" altLang="zh-CN" sz="2000" dirty="0">
                <a:latin typeface="微软雅黑" panose="020B0503020204020204" pitchFamily="34" charset="-122"/>
                <a:ea typeface="微软雅黑" panose="020B0503020204020204" pitchFamily="34" charset="-122"/>
              </a:rPr>
              <a:t>(void* </a:t>
            </a:r>
            <a:r>
              <a:rPr lang="en-GB" altLang="zh-CN" sz="2000" dirty="0" err="1">
                <a:latin typeface="微软雅黑" panose="020B0503020204020204" pitchFamily="34" charset="-122"/>
                <a:ea typeface="微软雅黑" panose="020B0503020204020204" pitchFamily="34" charset="-122"/>
              </a:rPr>
              <a:t>devPtr</a:t>
            </a:r>
            <a:r>
              <a:rPr lang="en-GB"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  </a:t>
            </a:r>
            <a:r>
              <a:rPr lang="en-US" altLang="zh-CN" sz="2000" b="1" dirty="0">
                <a:solidFill>
                  <a:srgbClr val="C00000"/>
                </a:solidFill>
                <a:latin typeface="微软雅黑" panose="020B0503020204020204" pitchFamily="34" charset="-122"/>
                <a:ea typeface="微软雅黑" panose="020B0503020204020204" pitchFamily="34" charset="-122"/>
              </a:rPr>
              <a:t>//</a:t>
            </a:r>
            <a:r>
              <a:rPr lang="zh-CN" altLang="en-US" sz="2000" b="1" dirty="0">
                <a:solidFill>
                  <a:srgbClr val="C00000"/>
                </a:solidFill>
                <a:latin typeface="微软雅黑" panose="020B0503020204020204" pitchFamily="34" charset="-122"/>
                <a:ea typeface="微软雅黑" panose="020B0503020204020204" pitchFamily="34" charset="-122"/>
              </a:rPr>
              <a:t>释放显存</a:t>
            </a:r>
            <a:endParaRPr lang="zh-CN" altLang="en-US" sz="2000" b="1" dirty="0">
              <a:solidFill>
                <a:srgbClr val="C00000"/>
              </a:solidFill>
              <a:latin typeface="微软雅黑" panose="020B0503020204020204" pitchFamily="34" charset="-122"/>
              <a:ea typeface="微软雅黑" panose="020B0503020204020204" pitchFamily="34" charset="-122"/>
            </a:endParaRPr>
          </a:p>
          <a:p>
            <a:endParaRPr lang="zh-CN" altLang="en-US" dirty="0"/>
          </a:p>
          <a:p>
            <a:endParaRPr lang="zh-CN" altLang="en-US" dirty="0"/>
          </a:p>
          <a:p>
            <a:pPr>
              <a:lnSpc>
                <a:spcPct val="120000"/>
              </a:lnSpc>
            </a:pPr>
            <a:endParaRPr kumimoji="1" lang="zh-CN" altLang="en-US" dirty="0">
              <a:solidFill>
                <a:schemeClr val="tx1">
                  <a:lumMod val="75000"/>
                  <a:lumOff val="25000"/>
                </a:schemeClr>
              </a:solidFill>
            </a:endParaRPr>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627086" y="954250"/>
            <a:ext cx="7802222"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627380" y="431165"/>
            <a:ext cx="3145790" cy="521970"/>
          </a:xfrm>
          <a:prstGeom prst="rect">
            <a:avLst/>
          </a:prstGeom>
        </p:spPr>
        <p:txBody>
          <a:bodyPr wrap="square">
            <a:spAutoFit/>
          </a:bodyPr>
          <a:lstStyle/>
          <a:p>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3</a:t>
            </a:r>
            <a:r>
              <a:rPr lang="zh-CN" altLang="en-US"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a:t>
            </a:r>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CUDA</a:t>
            </a:r>
            <a:r>
              <a:rPr lang="zh-CN" altLang="en-US"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并行编程</a:t>
            </a:r>
            <a:endParaRPr lang="zh-CN" altLang="en-US" sz="2800" b="1" dirty="0">
              <a:solidFill>
                <a:srgbClr val="0070C0"/>
              </a:solidFill>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56" name="任意多边形 55"/>
          <p:cNvSpPr/>
          <p:nvPr/>
        </p:nvSpPr>
        <p:spPr>
          <a:xfrm>
            <a:off x="4782820" y="149860"/>
            <a:ext cx="38735" cy="692150"/>
          </a:xfrm>
          <a:custGeom>
            <a:avLst/>
            <a:gdLst>
              <a:gd name="connisteX0" fmla="*/ 37323 w 38452"/>
              <a:gd name="connsiteY0" fmla="*/ 0 h 692150"/>
              <a:gd name="connisteX1" fmla="*/ 37323 w 38452"/>
              <a:gd name="connsiteY1" fmla="*/ 85090 h 692150"/>
              <a:gd name="connisteX2" fmla="*/ 37323 w 38452"/>
              <a:gd name="connsiteY2" fmla="*/ 170180 h 692150"/>
              <a:gd name="connisteX3" fmla="*/ 37323 w 38452"/>
              <a:gd name="connsiteY3" fmla="*/ 243205 h 692150"/>
              <a:gd name="connisteX4" fmla="*/ 37323 w 38452"/>
              <a:gd name="connsiteY4" fmla="*/ 315595 h 692150"/>
              <a:gd name="connisteX5" fmla="*/ 25258 w 38452"/>
              <a:gd name="connsiteY5" fmla="*/ 388620 h 692150"/>
              <a:gd name="connisteX6" fmla="*/ 25258 w 38452"/>
              <a:gd name="connsiteY6" fmla="*/ 473710 h 692150"/>
              <a:gd name="connisteX7" fmla="*/ 13193 w 38452"/>
              <a:gd name="connsiteY7" fmla="*/ 546735 h 692150"/>
              <a:gd name="connisteX8" fmla="*/ 1128 w 38452"/>
              <a:gd name="connsiteY8" fmla="*/ 619125 h 692150"/>
              <a:gd name="connisteX9" fmla="*/ 1128 w 38452"/>
              <a:gd name="connsiteY9" fmla="*/ 692150 h 69215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Lst>
            <a:rect l="l" t="t" r="r" b="b"/>
            <a:pathLst>
              <a:path w="38453" h="692150">
                <a:moveTo>
                  <a:pt x="37324" y="0"/>
                </a:moveTo>
                <a:cubicBezTo>
                  <a:pt x="37324" y="15240"/>
                  <a:pt x="37324" y="50800"/>
                  <a:pt x="37324" y="85090"/>
                </a:cubicBezTo>
                <a:cubicBezTo>
                  <a:pt x="37324" y="119380"/>
                  <a:pt x="37324" y="138430"/>
                  <a:pt x="37324" y="170180"/>
                </a:cubicBezTo>
                <a:cubicBezTo>
                  <a:pt x="37324" y="201930"/>
                  <a:pt x="37324" y="213995"/>
                  <a:pt x="37324" y="243205"/>
                </a:cubicBezTo>
                <a:cubicBezTo>
                  <a:pt x="37324" y="272415"/>
                  <a:pt x="39864" y="286385"/>
                  <a:pt x="37324" y="315595"/>
                </a:cubicBezTo>
                <a:cubicBezTo>
                  <a:pt x="34784" y="344805"/>
                  <a:pt x="27799" y="356870"/>
                  <a:pt x="25259" y="388620"/>
                </a:cubicBezTo>
                <a:cubicBezTo>
                  <a:pt x="22719" y="420370"/>
                  <a:pt x="27799" y="441960"/>
                  <a:pt x="25259" y="473710"/>
                </a:cubicBezTo>
                <a:cubicBezTo>
                  <a:pt x="22719" y="505460"/>
                  <a:pt x="18274" y="517525"/>
                  <a:pt x="13194" y="546735"/>
                </a:cubicBezTo>
                <a:cubicBezTo>
                  <a:pt x="8114" y="575945"/>
                  <a:pt x="3669" y="589915"/>
                  <a:pt x="1129" y="619125"/>
                </a:cubicBezTo>
                <a:cubicBezTo>
                  <a:pt x="-1411" y="648335"/>
                  <a:pt x="1129" y="678815"/>
                  <a:pt x="1129" y="69215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p:nvSpPr>
        <p:spPr>
          <a:xfrm>
            <a:off x="627085" y="1185753"/>
            <a:ext cx="10743747" cy="5380127"/>
          </a:xfrm>
          <a:prstGeom prst="rect">
            <a:avLst/>
          </a:prstGeom>
          <a:noFill/>
        </p:spPr>
        <p:txBody>
          <a:bodyPr wrap="square" rtlCol="0" anchor="ctr">
            <a:spAutoFit/>
          </a:bodyPr>
          <a:lstStyle/>
          <a:p>
            <a:pPr>
              <a:lnSpc>
                <a:spcPct val="150000"/>
              </a:lnSpc>
            </a:pPr>
            <a:r>
              <a:rPr lang="en-US" altLang="zh-CN" sz="2400" b="1" dirty="0">
                <a:latin typeface="微软雅黑" panose="020B0503020204020204" pitchFamily="34" charset="-122"/>
                <a:ea typeface="微软雅黑" panose="020B0503020204020204" pitchFamily="34" charset="-122"/>
              </a:rPr>
              <a:t>3.8</a:t>
            </a:r>
            <a:r>
              <a:rPr lang="zh-CN" altLang="en-US" sz="2400" b="1" dirty="0">
                <a:latin typeface="微软雅黑" panose="020B0503020204020204" pitchFamily="34" charset="-122"/>
                <a:ea typeface="微软雅黑" panose="020B0503020204020204" pitchFamily="34" charset="-122"/>
              </a:rPr>
              <a:t> 查询设备和使用设备</a:t>
            </a:r>
            <a:endParaRPr lang="en-US" altLang="zh-CN" sz="2400" b="1" dirty="0">
              <a:latin typeface="微软雅黑" panose="020B0503020204020204" pitchFamily="34" charset="-122"/>
              <a:ea typeface="微软雅黑" panose="020B0503020204020204" pitchFamily="34" charset="-122"/>
            </a:endParaRPr>
          </a:p>
          <a:p>
            <a:pPr>
              <a:lnSpc>
                <a:spcPct val="150000"/>
              </a:lnSpc>
            </a:pPr>
            <a:r>
              <a:rPr lang="zh-CN" altLang="en-US" sz="2000" dirty="0">
                <a:latin typeface="微软雅黑" panose="020B0503020204020204" pitchFamily="34" charset="-122"/>
                <a:ea typeface="微软雅黑" panose="020B0503020204020204" pitchFamily="34" charset="-122"/>
              </a:rPr>
              <a:t>      </a:t>
            </a:r>
            <a:r>
              <a:rPr lang="en-GB" altLang="zh-CN" sz="2000" dirty="0">
                <a:latin typeface="微软雅黑" panose="020B0503020204020204" pitchFamily="34" charset="-122"/>
                <a:ea typeface="微软雅黑" panose="020B0503020204020204" pitchFamily="34" charset="-122"/>
              </a:rPr>
              <a:t>CUDA</a:t>
            </a:r>
            <a:r>
              <a:rPr lang="zh-CN" altLang="en-US" sz="2000" dirty="0">
                <a:latin typeface="微软雅黑" panose="020B0503020204020204" pitchFamily="34" charset="-122"/>
                <a:ea typeface="微软雅黑" panose="020B0503020204020204" pitchFamily="34" charset="-122"/>
              </a:rPr>
              <a:t>的编程需要跟各个</a:t>
            </a:r>
            <a:r>
              <a:rPr lang="en-GB" altLang="zh-CN" sz="2000" dirty="0">
                <a:latin typeface="微软雅黑" panose="020B0503020204020204" pitchFamily="34" charset="-122"/>
                <a:ea typeface="微软雅黑" panose="020B0503020204020204" pitchFamily="34" charset="-122"/>
              </a:rPr>
              <a:t>GPU</a:t>
            </a:r>
            <a:r>
              <a:rPr lang="zh-CN" altLang="en-US" sz="2000" dirty="0">
                <a:latin typeface="微软雅黑" panose="020B0503020204020204" pitchFamily="34" charset="-122"/>
                <a:ea typeface="微软雅黑" panose="020B0503020204020204" pitchFamily="34" charset="-122"/>
              </a:rPr>
              <a:t>卡的架构等信息密切相关，多</a:t>
            </a:r>
            <a:r>
              <a:rPr lang="en-GB" altLang="zh-CN" sz="2000" dirty="0">
                <a:latin typeface="微软雅黑" panose="020B0503020204020204" pitchFamily="34" charset="-122"/>
                <a:ea typeface="微软雅黑" panose="020B0503020204020204" pitchFamily="34" charset="-122"/>
              </a:rPr>
              <a:t>GPU </a:t>
            </a:r>
            <a:r>
              <a:rPr lang="zh-CN" altLang="en-US" sz="2000" dirty="0">
                <a:latin typeface="微软雅黑" panose="020B0503020204020204" pitchFamily="34" charset="-122"/>
                <a:ea typeface="微软雅黑" panose="020B0503020204020204" pitchFamily="34" charset="-122"/>
              </a:rPr>
              <a:t>的编程也需要获取各个</a:t>
            </a:r>
            <a:r>
              <a:rPr lang="en-GB" altLang="zh-CN" sz="2000" dirty="0">
                <a:latin typeface="微软雅黑" panose="020B0503020204020204" pitchFamily="34" charset="-122"/>
                <a:ea typeface="微软雅黑" panose="020B0503020204020204" pitchFamily="34" charset="-122"/>
              </a:rPr>
              <a:t>GPU</a:t>
            </a:r>
            <a:r>
              <a:rPr lang="zh-CN" altLang="en-US" sz="2000" dirty="0">
                <a:latin typeface="微软雅黑" panose="020B0503020204020204" pitchFamily="34" charset="-122"/>
                <a:ea typeface="微软雅黑" panose="020B0503020204020204" pitchFamily="34" charset="-122"/>
              </a:rPr>
              <a:t>的</a:t>
            </a:r>
            <a:r>
              <a:rPr lang="en-GB" altLang="zh-CN" sz="2000" dirty="0">
                <a:latin typeface="微软雅黑" panose="020B0503020204020204" pitchFamily="34" charset="-122"/>
                <a:ea typeface="微软雅黑" panose="020B0503020204020204" pitchFamily="34" charset="-122"/>
              </a:rPr>
              <a:t>id</a:t>
            </a:r>
            <a:r>
              <a:rPr lang="zh-CN" altLang="en-US" sz="2000" dirty="0">
                <a:latin typeface="微软雅黑" panose="020B0503020204020204" pitchFamily="34" charset="-122"/>
                <a:ea typeface="微软雅黑" panose="020B0503020204020204" pitchFamily="34" charset="-122"/>
              </a:rPr>
              <a:t>号等等。常用的几个查询命令函数如下：</a:t>
            </a:r>
            <a:endParaRPr lang="zh-CN" altLang="en-US" sz="2000" dirty="0">
              <a:latin typeface="微软雅黑" panose="020B0503020204020204" pitchFamily="34" charset="-122"/>
              <a:ea typeface="微软雅黑" panose="020B0503020204020204" pitchFamily="34" charset="-122"/>
            </a:endParaRPr>
          </a:p>
          <a:p>
            <a:pPr>
              <a:lnSpc>
                <a:spcPct val="150000"/>
              </a:lnSpc>
            </a:pPr>
            <a:r>
              <a:rPr lang="zh-CN" altLang="en-US" sz="2000" dirty="0">
                <a:latin typeface="微软雅黑" panose="020B0503020204020204" pitchFamily="34" charset="-122"/>
                <a:ea typeface="微软雅黑" panose="020B0503020204020204" pitchFamily="34" charset="-122"/>
              </a:rPr>
              <a:t>      </a:t>
            </a:r>
            <a:r>
              <a:rPr lang="en-GB" altLang="zh-CN" sz="2000" b="1" dirty="0" err="1">
                <a:solidFill>
                  <a:srgbClr val="C00000"/>
                </a:solidFill>
                <a:latin typeface="微软雅黑" panose="020B0503020204020204" pitchFamily="34" charset="-122"/>
                <a:ea typeface="微软雅黑" panose="020B0503020204020204" pitchFamily="34" charset="-122"/>
              </a:rPr>
              <a:t>cudaGetDeviceCount</a:t>
            </a:r>
            <a:r>
              <a:rPr lang="en-GB" altLang="zh-CN" sz="2000" b="1" dirty="0">
                <a:solidFill>
                  <a:srgbClr val="C00000"/>
                </a:solidFill>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：获得该节点内</a:t>
            </a:r>
            <a:r>
              <a:rPr lang="en-GB" altLang="zh-CN" sz="2000" dirty="0">
                <a:latin typeface="微软雅黑" panose="020B0503020204020204" pitchFamily="34" charset="-122"/>
                <a:ea typeface="微软雅黑" panose="020B0503020204020204" pitchFamily="34" charset="-122"/>
              </a:rPr>
              <a:t>GPU</a:t>
            </a:r>
            <a:r>
              <a:rPr lang="zh-CN" altLang="en-US" sz="2000" dirty="0">
                <a:latin typeface="微软雅黑" panose="020B0503020204020204" pitchFamily="34" charset="-122"/>
                <a:ea typeface="微软雅黑" panose="020B0503020204020204" pitchFamily="34" charset="-122"/>
              </a:rPr>
              <a:t>的数量</a:t>
            </a:r>
            <a:endParaRPr lang="zh-CN" altLang="en-US" sz="2000" dirty="0">
              <a:latin typeface="微软雅黑" panose="020B0503020204020204" pitchFamily="34" charset="-122"/>
              <a:ea typeface="微软雅黑" panose="020B0503020204020204" pitchFamily="34" charset="-122"/>
            </a:endParaRPr>
          </a:p>
          <a:p>
            <a:pPr>
              <a:lnSpc>
                <a:spcPct val="150000"/>
              </a:lnSpc>
            </a:pPr>
            <a:r>
              <a:rPr lang="zh-CN" altLang="en-US" sz="2000" dirty="0">
                <a:latin typeface="微软雅黑" panose="020B0503020204020204" pitchFamily="34" charset="-122"/>
                <a:ea typeface="微软雅黑" panose="020B0503020204020204" pitchFamily="34" charset="-122"/>
              </a:rPr>
              <a:t>      </a:t>
            </a:r>
            <a:r>
              <a:rPr lang="en-GB" altLang="zh-CN" sz="2000" b="1" dirty="0" err="1">
                <a:solidFill>
                  <a:srgbClr val="C00000"/>
                </a:solidFill>
                <a:latin typeface="微软雅黑" panose="020B0503020204020204" pitchFamily="34" charset="-122"/>
                <a:ea typeface="微软雅黑" panose="020B0503020204020204" pitchFamily="34" charset="-122"/>
              </a:rPr>
              <a:t>cudaGetDevice</a:t>
            </a:r>
            <a:r>
              <a:rPr lang="en-GB" altLang="zh-CN" sz="2000" b="1" dirty="0">
                <a:solidFill>
                  <a:srgbClr val="C00000"/>
                </a:solidFill>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：获得当前</a:t>
            </a:r>
            <a:r>
              <a:rPr lang="en-GB" altLang="zh-CN" sz="2000" dirty="0">
                <a:latin typeface="微软雅黑" panose="020B0503020204020204" pitchFamily="34" charset="-122"/>
                <a:ea typeface="微软雅黑" panose="020B0503020204020204" pitchFamily="34" charset="-122"/>
              </a:rPr>
              <a:t>GPU</a:t>
            </a:r>
            <a:r>
              <a:rPr lang="zh-CN" altLang="en-US" sz="2000" dirty="0">
                <a:latin typeface="微软雅黑" panose="020B0503020204020204" pitchFamily="34" charset="-122"/>
                <a:ea typeface="微软雅黑" panose="020B0503020204020204" pitchFamily="34" charset="-122"/>
              </a:rPr>
              <a:t>所在节点的</a:t>
            </a:r>
            <a:r>
              <a:rPr lang="en-GB" altLang="zh-CN" sz="2000" dirty="0">
                <a:latin typeface="微软雅黑" panose="020B0503020204020204" pitchFamily="34" charset="-122"/>
                <a:ea typeface="微软雅黑" panose="020B0503020204020204" pitchFamily="34" charset="-122"/>
              </a:rPr>
              <a:t>id</a:t>
            </a:r>
            <a:r>
              <a:rPr lang="zh-CN" altLang="en-US" sz="2000" dirty="0">
                <a:latin typeface="微软雅黑" panose="020B0503020204020204" pitchFamily="34" charset="-122"/>
                <a:ea typeface="微软雅黑" panose="020B0503020204020204" pitchFamily="34" charset="-122"/>
              </a:rPr>
              <a:t>号，节点</a:t>
            </a:r>
            <a:r>
              <a:rPr lang="en-GB" altLang="zh-CN" sz="2000" dirty="0">
                <a:latin typeface="微软雅黑" panose="020B0503020204020204" pitchFamily="34" charset="-122"/>
                <a:ea typeface="微软雅黑" panose="020B0503020204020204" pitchFamily="34" charset="-122"/>
              </a:rPr>
              <a:t>id</a:t>
            </a:r>
            <a:r>
              <a:rPr lang="zh-CN" altLang="en-US" sz="2000" dirty="0">
                <a:latin typeface="微软雅黑" panose="020B0503020204020204" pitchFamily="34" charset="-122"/>
                <a:ea typeface="微软雅黑" panose="020B0503020204020204" pitchFamily="34" charset="-122"/>
              </a:rPr>
              <a:t>从</a:t>
            </a:r>
            <a:r>
              <a:rPr lang="en-US" altLang="zh-CN" sz="2000" dirty="0">
                <a:latin typeface="微软雅黑" panose="020B0503020204020204" pitchFamily="34" charset="-122"/>
                <a:ea typeface="微软雅黑" panose="020B0503020204020204" pitchFamily="34" charset="-122"/>
              </a:rPr>
              <a:t>0</a:t>
            </a:r>
            <a:r>
              <a:rPr lang="zh-CN" altLang="en-US" sz="2000" dirty="0">
                <a:latin typeface="微软雅黑" panose="020B0503020204020204" pitchFamily="34" charset="-122"/>
                <a:ea typeface="微软雅黑" panose="020B0503020204020204" pitchFamily="34" charset="-122"/>
              </a:rPr>
              <a:t>开始</a:t>
            </a:r>
            <a:endParaRPr lang="zh-CN" altLang="en-US" sz="2000" dirty="0">
              <a:latin typeface="微软雅黑" panose="020B0503020204020204" pitchFamily="34" charset="-122"/>
              <a:ea typeface="微软雅黑" panose="020B0503020204020204" pitchFamily="34" charset="-122"/>
            </a:endParaRPr>
          </a:p>
          <a:p>
            <a:pPr>
              <a:lnSpc>
                <a:spcPct val="150000"/>
              </a:lnSpc>
            </a:pPr>
            <a:r>
              <a:rPr lang="zh-CN" altLang="en-US" sz="2000" dirty="0">
                <a:latin typeface="微软雅黑" panose="020B0503020204020204" pitchFamily="34" charset="-122"/>
                <a:ea typeface="微软雅黑" panose="020B0503020204020204" pitchFamily="34" charset="-122"/>
              </a:rPr>
              <a:t>      </a:t>
            </a:r>
            <a:r>
              <a:rPr lang="en-GB" altLang="zh-CN" sz="2000" b="1" dirty="0" err="1">
                <a:solidFill>
                  <a:srgbClr val="C00000"/>
                </a:solidFill>
                <a:latin typeface="微软雅黑" panose="020B0503020204020204" pitchFamily="34" charset="-122"/>
                <a:ea typeface="微软雅黑" panose="020B0503020204020204" pitchFamily="34" charset="-122"/>
              </a:rPr>
              <a:t>cudaSetDevice</a:t>
            </a:r>
            <a:r>
              <a:rPr lang="en-GB" altLang="zh-CN" sz="2000" b="1" dirty="0">
                <a:solidFill>
                  <a:srgbClr val="C00000"/>
                </a:solidFill>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：设定当前使用哪块</a:t>
            </a:r>
            <a:r>
              <a:rPr lang="en-GB" altLang="zh-CN" sz="2000" dirty="0">
                <a:latin typeface="微软雅黑" panose="020B0503020204020204" pitchFamily="34" charset="-122"/>
                <a:ea typeface="微软雅黑" panose="020B0503020204020204" pitchFamily="34" charset="-122"/>
              </a:rPr>
              <a:t>GPU</a:t>
            </a:r>
            <a:r>
              <a:rPr lang="zh-CN" altLang="en-US" sz="2000" dirty="0">
                <a:latin typeface="微软雅黑" panose="020B0503020204020204" pitchFamily="34" charset="-122"/>
                <a:ea typeface="微软雅黑" panose="020B0503020204020204" pitchFamily="34" charset="-122"/>
              </a:rPr>
              <a:t>进行编程</a:t>
            </a:r>
            <a:endParaRPr lang="zh-CN" altLang="en-US" sz="2000" dirty="0">
              <a:latin typeface="微软雅黑" panose="020B0503020204020204" pitchFamily="34" charset="-122"/>
              <a:ea typeface="微软雅黑" panose="020B0503020204020204" pitchFamily="34" charset="-122"/>
            </a:endParaRPr>
          </a:p>
          <a:p>
            <a:pPr>
              <a:lnSpc>
                <a:spcPct val="150000"/>
              </a:lnSpc>
            </a:pPr>
            <a:r>
              <a:rPr lang="zh-CN" altLang="en-US" sz="2000" dirty="0">
                <a:latin typeface="微软雅黑" panose="020B0503020204020204" pitchFamily="34" charset="-122"/>
                <a:ea typeface="微软雅黑" panose="020B0503020204020204" pitchFamily="34" charset="-122"/>
              </a:rPr>
              <a:t>      </a:t>
            </a:r>
            <a:r>
              <a:rPr lang="en-GB" altLang="zh-CN" sz="2000" b="1" dirty="0">
                <a:solidFill>
                  <a:srgbClr val="C00000"/>
                </a:solidFill>
                <a:latin typeface="微软雅黑" panose="020B0503020204020204" pitchFamily="34" charset="-122"/>
                <a:ea typeface="微软雅黑" panose="020B0503020204020204" pitchFamily="34" charset="-122"/>
              </a:rPr>
              <a:t>struct </a:t>
            </a:r>
            <a:r>
              <a:rPr lang="en-GB" altLang="zh-CN" sz="2000" b="1" dirty="0" err="1">
                <a:solidFill>
                  <a:srgbClr val="C00000"/>
                </a:solidFill>
                <a:latin typeface="微软雅黑" panose="020B0503020204020204" pitchFamily="34" charset="-122"/>
                <a:ea typeface="微软雅黑" panose="020B0503020204020204" pitchFamily="34" charset="-122"/>
              </a:rPr>
              <a:t>cudaDeviceProp</a:t>
            </a:r>
            <a:r>
              <a:rPr lang="zh-CN" altLang="en-US" sz="2000" dirty="0">
                <a:latin typeface="微软雅黑" panose="020B0503020204020204" pitchFamily="34" charset="-122"/>
                <a:ea typeface="微软雅黑" panose="020B0503020204020204" pitchFamily="34" charset="-122"/>
              </a:rPr>
              <a:t>：</a:t>
            </a:r>
            <a:r>
              <a:rPr lang="en-GB" altLang="zh-CN" sz="2000" dirty="0">
                <a:latin typeface="微软雅黑" panose="020B0503020204020204" pitchFamily="34" charset="-122"/>
                <a:ea typeface="微软雅黑" panose="020B0503020204020204" pitchFamily="34" charset="-122"/>
              </a:rPr>
              <a:t>CUDA</a:t>
            </a:r>
            <a:r>
              <a:rPr lang="zh-CN" altLang="en-US" sz="2000" dirty="0">
                <a:latin typeface="微软雅黑" panose="020B0503020204020204" pitchFamily="34" charset="-122"/>
                <a:ea typeface="微软雅黑" panose="020B0503020204020204" pitchFamily="34" charset="-122"/>
              </a:rPr>
              <a:t>内建的结构体，里面包含了设备名，当前设备的</a:t>
            </a:r>
            <a:r>
              <a:rPr lang="en-GB" altLang="zh-CN" sz="2000" dirty="0">
                <a:latin typeface="微软雅黑" panose="020B0503020204020204" pitchFamily="34" charset="-122"/>
                <a:ea typeface="微软雅黑" panose="020B0503020204020204" pitchFamily="34" charset="-122"/>
              </a:rPr>
              <a:t>Global memory</a:t>
            </a:r>
            <a:r>
              <a:rPr lang="zh-CN" altLang="en-US" sz="2000" dirty="0">
                <a:latin typeface="微软雅黑" panose="020B0503020204020204" pitchFamily="34" charset="-122"/>
                <a:ea typeface="微软雅黑" panose="020B0503020204020204" pitchFamily="34" charset="-122"/>
              </a:rPr>
              <a:t>总量，每个</a:t>
            </a:r>
            <a:r>
              <a:rPr lang="en-GB" altLang="zh-CN" sz="2000" dirty="0">
                <a:latin typeface="微软雅黑" panose="020B0503020204020204" pitchFamily="34" charset="-122"/>
                <a:ea typeface="微软雅黑" panose="020B0503020204020204" pitchFamily="34" charset="-122"/>
              </a:rPr>
              <a:t>block</a:t>
            </a:r>
            <a:r>
              <a:rPr lang="zh-CN" altLang="en-US" sz="2000" dirty="0">
                <a:latin typeface="微软雅黑" panose="020B0503020204020204" pitchFamily="34" charset="-122"/>
                <a:ea typeface="微软雅黑" panose="020B0503020204020204" pitchFamily="34" charset="-122"/>
              </a:rPr>
              <a:t>里面</a:t>
            </a:r>
            <a:r>
              <a:rPr lang="en-GB" altLang="zh-CN" sz="2000" dirty="0">
                <a:latin typeface="微软雅黑" panose="020B0503020204020204" pitchFamily="34" charset="-122"/>
                <a:ea typeface="微软雅黑" panose="020B0503020204020204" pitchFamily="34" charset="-122"/>
              </a:rPr>
              <a:t>shared memory</a:t>
            </a:r>
            <a:r>
              <a:rPr lang="zh-CN" altLang="en-US" sz="2000" dirty="0">
                <a:latin typeface="微软雅黑" panose="020B0503020204020204" pitchFamily="34" charset="-122"/>
                <a:ea typeface="微软雅黑" panose="020B0503020204020204" pitchFamily="34" charset="-122"/>
              </a:rPr>
              <a:t>的总量，</a:t>
            </a:r>
            <a:r>
              <a:rPr lang="en-GB" altLang="zh-CN" sz="2000" dirty="0">
                <a:latin typeface="微软雅黑" panose="020B0503020204020204" pitchFamily="34" charset="-122"/>
                <a:ea typeface="微软雅黑" panose="020B0503020204020204" pitchFamily="34" charset="-122"/>
              </a:rPr>
              <a:t>warp</a:t>
            </a:r>
            <a:r>
              <a:rPr lang="zh-CN" altLang="en-US" sz="2000" dirty="0">
                <a:latin typeface="微软雅黑" panose="020B0503020204020204" pitchFamily="34" charset="-122"/>
                <a:ea typeface="微软雅黑" panose="020B0503020204020204" pitchFamily="34" charset="-122"/>
              </a:rPr>
              <a:t>的</a:t>
            </a:r>
            <a:r>
              <a:rPr lang="en-GB" altLang="zh-CN" sz="2000" dirty="0">
                <a:latin typeface="微软雅黑" panose="020B0503020204020204" pitchFamily="34" charset="-122"/>
                <a:ea typeface="微软雅黑" panose="020B0503020204020204" pitchFamily="34" charset="-122"/>
              </a:rPr>
              <a:t>size</a:t>
            </a:r>
            <a:r>
              <a:rPr lang="zh-CN" altLang="en-US" sz="2000" dirty="0">
                <a:latin typeface="微软雅黑" panose="020B0503020204020204" pitchFamily="34" charset="-122"/>
                <a:ea typeface="微软雅黑" panose="020B0503020204020204" pitchFamily="34" charset="-122"/>
              </a:rPr>
              <a:t>等大量的内建变量，方便了使用者对设备的查询，便于并行优化编程，同时</a:t>
            </a:r>
            <a:r>
              <a:rPr lang="en-GB" altLang="zh-CN" sz="2000" dirty="0">
                <a:latin typeface="微软雅黑" panose="020B0503020204020204" pitchFamily="34" charset="-122"/>
                <a:ea typeface="微软雅黑" panose="020B0503020204020204" pitchFamily="34" charset="-122"/>
              </a:rPr>
              <a:t>SDK</a:t>
            </a:r>
            <a:r>
              <a:rPr lang="zh-CN" altLang="en-US" sz="2000" dirty="0">
                <a:latin typeface="微软雅黑" panose="020B0503020204020204" pitchFamily="34" charset="-122"/>
                <a:ea typeface="微软雅黑" panose="020B0503020204020204" pitchFamily="34" charset="-122"/>
              </a:rPr>
              <a:t>里面已经有现成的例子，在给定一个机器时，我们可以直接调用该例子获取设备信息。</a:t>
            </a:r>
            <a:endParaRPr lang="zh-CN" altLang="en-US" sz="2000" dirty="0">
              <a:latin typeface="微软雅黑" panose="020B0503020204020204" pitchFamily="34" charset="-122"/>
              <a:ea typeface="微软雅黑" panose="020B0503020204020204" pitchFamily="34" charset="-122"/>
            </a:endParaRPr>
          </a:p>
          <a:p>
            <a:endParaRPr lang="zh-CN" altLang="en-US" dirty="0"/>
          </a:p>
          <a:p>
            <a:pPr>
              <a:lnSpc>
                <a:spcPct val="120000"/>
              </a:lnSpc>
            </a:pPr>
            <a:endParaRPr kumimoji="1" lang="zh-CN" altLang="en-US" dirty="0">
              <a:solidFill>
                <a:schemeClr val="tx1">
                  <a:lumMod val="75000"/>
                  <a:lumOff val="25000"/>
                </a:schemeClr>
              </a:solidFill>
            </a:endParaRPr>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627086" y="954250"/>
            <a:ext cx="7802222"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627380" y="431165"/>
            <a:ext cx="3145790" cy="521970"/>
          </a:xfrm>
          <a:prstGeom prst="rect">
            <a:avLst/>
          </a:prstGeom>
        </p:spPr>
        <p:txBody>
          <a:bodyPr wrap="square">
            <a:spAutoFit/>
          </a:bodyPr>
          <a:lstStyle/>
          <a:p>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3</a:t>
            </a:r>
            <a:r>
              <a:rPr lang="zh-CN" altLang="en-US"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a:t>
            </a:r>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CUDA</a:t>
            </a:r>
            <a:r>
              <a:rPr lang="zh-CN" altLang="en-US"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并行编程</a:t>
            </a:r>
            <a:endParaRPr lang="zh-CN" altLang="en-US" sz="2800" b="1" dirty="0">
              <a:solidFill>
                <a:srgbClr val="0070C0"/>
              </a:solidFill>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56" name="任意多边形 55"/>
          <p:cNvSpPr/>
          <p:nvPr/>
        </p:nvSpPr>
        <p:spPr>
          <a:xfrm>
            <a:off x="4782820" y="149860"/>
            <a:ext cx="38735" cy="692150"/>
          </a:xfrm>
          <a:custGeom>
            <a:avLst/>
            <a:gdLst>
              <a:gd name="connisteX0" fmla="*/ 37323 w 38452"/>
              <a:gd name="connsiteY0" fmla="*/ 0 h 692150"/>
              <a:gd name="connisteX1" fmla="*/ 37323 w 38452"/>
              <a:gd name="connsiteY1" fmla="*/ 85090 h 692150"/>
              <a:gd name="connisteX2" fmla="*/ 37323 w 38452"/>
              <a:gd name="connsiteY2" fmla="*/ 170180 h 692150"/>
              <a:gd name="connisteX3" fmla="*/ 37323 w 38452"/>
              <a:gd name="connsiteY3" fmla="*/ 243205 h 692150"/>
              <a:gd name="connisteX4" fmla="*/ 37323 w 38452"/>
              <a:gd name="connsiteY4" fmla="*/ 315595 h 692150"/>
              <a:gd name="connisteX5" fmla="*/ 25258 w 38452"/>
              <a:gd name="connsiteY5" fmla="*/ 388620 h 692150"/>
              <a:gd name="connisteX6" fmla="*/ 25258 w 38452"/>
              <a:gd name="connsiteY6" fmla="*/ 473710 h 692150"/>
              <a:gd name="connisteX7" fmla="*/ 13193 w 38452"/>
              <a:gd name="connsiteY7" fmla="*/ 546735 h 692150"/>
              <a:gd name="connisteX8" fmla="*/ 1128 w 38452"/>
              <a:gd name="connsiteY8" fmla="*/ 619125 h 692150"/>
              <a:gd name="connisteX9" fmla="*/ 1128 w 38452"/>
              <a:gd name="connsiteY9" fmla="*/ 692150 h 69215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Lst>
            <a:rect l="l" t="t" r="r" b="b"/>
            <a:pathLst>
              <a:path w="38453" h="692150">
                <a:moveTo>
                  <a:pt x="37324" y="0"/>
                </a:moveTo>
                <a:cubicBezTo>
                  <a:pt x="37324" y="15240"/>
                  <a:pt x="37324" y="50800"/>
                  <a:pt x="37324" y="85090"/>
                </a:cubicBezTo>
                <a:cubicBezTo>
                  <a:pt x="37324" y="119380"/>
                  <a:pt x="37324" y="138430"/>
                  <a:pt x="37324" y="170180"/>
                </a:cubicBezTo>
                <a:cubicBezTo>
                  <a:pt x="37324" y="201930"/>
                  <a:pt x="37324" y="213995"/>
                  <a:pt x="37324" y="243205"/>
                </a:cubicBezTo>
                <a:cubicBezTo>
                  <a:pt x="37324" y="272415"/>
                  <a:pt x="39864" y="286385"/>
                  <a:pt x="37324" y="315595"/>
                </a:cubicBezTo>
                <a:cubicBezTo>
                  <a:pt x="34784" y="344805"/>
                  <a:pt x="27799" y="356870"/>
                  <a:pt x="25259" y="388620"/>
                </a:cubicBezTo>
                <a:cubicBezTo>
                  <a:pt x="22719" y="420370"/>
                  <a:pt x="27799" y="441960"/>
                  <a:pt x="25259" y="473710"/>
                </a:cubicBezTo>
                <a:cubicBezTo>
                  <a:pt x="22719" y="505460"/>
                  <a:pt x="18274" y="517525"/>
                  <a:pt x="13194" y="546735"/>
                </a:cubicBezTo>
                <a:cubicBezTo>
                  <a:pt x="8114" y="575945"/>
                  <a:pt x="3669" y="589915"/>
                  <a:pt x="1129" y="619125"/>
                </a:cubicBezTo>
                <a:cubicBezTo>
                  <a:pt x="-1411" y="648335"/>
                  <a:pt x="1129" y="678815"/>
                  <a:pt x="1129" y="69215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69712" y="1118058"/>
            <a:ext cx="10951728" cy="559008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627086" y="954250"/>
            <a:ext cx="7802222"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627380" y="431165"/>
            <a:ext cx="3145790" cy="521970"/>
          </a:xfrm>
          <a:prstGeom prst="rect">
            <a:avLst/>
          </a:prstGeom>
        </p:spPr>
        <p:txBody>
          <a:bodyPr wrap="square">
            <a:spAutoFit/>
          </a:bodyPr>
          <a:lstStyle/>
          <a:p>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3</a:t>
            </a:r>
            <a:r>
              <a:rPr lang="zh-CN" altLang="en-US"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a:t>
            </a:r>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CUDA</a:t>
            </a:r>
            <a:r>
              <a:rPr lang="zh-CN" altLang="en-US"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并行编程</a:t>
            </a:r>
            <a:endParaRPr lang="zh-CN" altLang="en-US" sz="2800" b="1" dirty="0">
              <a:solidFill>
                <a:srgbClr val="0070C0"/>
              </a:solidFill>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56" name="任意多边形 55"/>
          <p:cNvSpPr/>
          <p:nvPr/>
        </p:nvSpPr>
        <p:spPr>
          <a:xfrm>
            <a:off x="4782820" y="149860"/>
            <a:ext cx="38735" cy="692150"/>
          </a:xfrm>
          <a:custGeom>
            <a:avLst/>
            <a:gdLst>
              <a:gd name="connisteX0" fmla="*/ 37323 w 38452"/>
              <a:gd name="connsiteY0" fmla="*/ 0 h 692150"/>
              <a:gd name="connisteX1" fmla="*/ 37323 w 38452"/>
              <a:gd name="connsiteY1" fmla="*/ 85090 h 692150"/>
              <a:gd name="connisteX2" fmla="*/ 37323 w 38452"/>
              <a:gd name="connsiteY2" fmla="*/ 170180 h 692150"/>
              <a:gd name="connisteX3" fmla="*/ 37323 w 38452"/>
              <a:gd name="connsiteY3" fmla="*/ 243205 h 692150"/>
              <a:gd name="connisteX4" fmla="*/ 37323 w 38452"/>
              <a:gd name="connsiteY4" fmla="*/ 315595 h 692150"/>
              <a:gd name="connisteX5" fmla="*/ 25258 w 38452"/>
              <a:gd name="connsiteY5" fmla="*/ 388620 h 692150"/>
              <a:gd name="connisteX6" fmla="*/ 25258 w 38452"/>
              <a:gd name="connsiteY6" fmla="*/ 473710 h 692150"/>
              <a:gd name="connisteX7" fmla="*/ 13193 w 38452"/>
              <a:gd name="connsiteY7" fmla="*/ 546735 h 692150"/>
              <a:gd name="connisteX8" fmla="*/ 1128 w 38452"/>
              <a:gd name="connsiteY8" fmla="*/ 619125 h 692150"/>
              <a:gd name="connisteX9" fmla="*/ 1128 w 38452"/>
              <a:gd name="connsiteY9" fmla="*/ 692150 h 69215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Lst>
            <a:rect l="l" t="t" r="r" b="b"/>
            <a:pathLst>
              <a:path w="38453" h="692150">
                <a:moveTo>
                  <a:pt x="37324" y="0"/>
                </a:moveTo>
                <a:cubicBezTo>
                  <a:pt x="37324" y="15240"/>
                  <a:pt x="37324" y="50800"/>
                  <a:pt x="37324" y="85090"/>
                </a:cubicBezTo>
                <a:cubicBezTo>
                  <a:pt x="37324" y="119380"/>
                  <a:pt x="37324" y="138430"/>
                  <a:pt x="37324" y="170180"/>
                </a:cubicBezTo>
                <a:cubicBezTo>
                  <a:pt x="37324" y="201930"/>
                  <a:pt x="37324" y="213995"/>
                  <a:pt x="37324" y="243205"/>
                </a:cubicBezTo>
                <a:cubicBezTo>
                  <a:pt x="37324" y="272415"/>
                  <a:pt x="39864" y="286385"/>
                  <a:pt x="37324" y="315595"/>
                </a:cubicBezTo>
                <a:cubicBezTo>
                  <a:pt x="34784" y="344805"/>
                  <a:pt x="27799" y="356870"/>
                  <a:pt x="25259" y="388620"/>
                </a:cubicBezTo>
                <a:cubicBezTo>
                  <a:pt x="22719" y="420370"/>
                  <a:pt x="27799" y="441960"/>
                  <a:pt x="25259" y="473710"/>
                </a:cubicBezTo>
                <a:cubicBezTo>
                  <a:pt x="22719" y="505460"/>
                  <a:pt x="18274" y="517525"/>
                  <a:pt x="13194" y="546735"/>
                </a:cubicBezTo>
                <a:cubicBezTo>
                  <a:pt x="8114" y="575945"/>
                  <a:pt x="3669" y="589915"/>
                  <a:pt x="1129" y="619125"/>
                </a:cubicBezTo>
                <a:cubicBezTo>
                  <a:pt x="-1411" y="648335"/>
                  <a:pt x="1129" y="678815"/>
                  <a:pt x="1129" y="69215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p:nvSpPr>
        <p:spPr>
          <a:xfrm>
            <a:off x="627086" y="1204444"/>
            <a:ext cx="10539352" cy="5490157"/>
          </a:xfrm>
          <a:prstGeom prst="rect">
            <a:avLst/>
          </a:prstGeom>
          <a:noFill/>
        </p:spPr>
        <p:txBody>
          <a:bodyPr wrap="square" rtlCol="0" anchor="ctr">
            <a:spAutoFit/>
          </a:bodyPr>
          <a:lstStyle/>
          <a:p>
            <a:pPr>
              <a:lnSpc>
                <a:spcPct val="150000"/>
              </a:lnSpc>
            </a:pPr>
            <a:r>
              <a:rPr kumimoji="1"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rPr>
              <a:t>例</a:t>
            </a:r>
            <a:r>
              <a:rPr kumimoji="1"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rPr>
              <a:t>1:</a:t>
            </a:r>
            <a:r>
              <a:rPr kumimoji="1"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rPr>
              <a:t>实现两个</a:t>
            </a:r>
            <a:r>
              <a:rPr kumimoji="1"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rPr>
              <a:t>N</a:t>
            </a:r>
            <a:r>
              <a:rPr kumimoji="1"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rPr>
              <a:t>维向量的加法。</a:t>
            </a:r>
            <a:endParaRPr kumimoji="1"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50000"/>
              </a:lnSpc>
            </a:pPr>
            <a:r>
              <a:rPr lang="zh-CN" altLang="en-US" sz="2000" dirty="0">
                <a:latin typeface="微软雅黑" panose="020B0503020204020204" pitchFamily="34" charset="-122"/>
                <a:ea typeface="微软雅黑" panose="020B0503020204020204" pitchFamily="34" charset="-122"/>
              </a:rPr>
              <a:t>问题描述：两个</a:t>
            </a:r>
            <a:r>
              <a:rPr lang="en-GB" altLang="zh-CN" sz="2000" dirty="0">
                <a:latin typeface="微软雅黑" panose="020B0503020204020204" pitchFamily="34" charset="-122"/>
                <a:ea typeface="微软雅黑" panose="020B0503020204020204" pitchFamily="34" charset="-122"/>
              </a:rPr>
              <a:t>N</a:t>
            </a:r>
            <a:r>
              <a:rPr lang="zh-CN" altLang="en-US" sz="2000" dirty="0">
                <a:latin typeface="微软雅黑" panose="020B0503020204020204" pitchFamily="34" charset="-122"/>
                <a:ea typeface="微软雅黑" panose="020B0503020204020204" pitchFamily="34" charset="-122"/>
              </a:rPr>
              <a:t>维向量𝑎，𝑏，相加结果赋给一个</a:t>
            </a:r>
            <a:r>
              <a:rPr lang="en-GB" altLang="zh-CN" sz="2000" dirty="0">
                <a:latin typeface="微软雅黑" panose="020B0503020204020204" pitchFamily="34" charset="-122"/>
                <a:ea typeface="微软雅黑" panose="020B0503020204020204" pitchFamily="34" charset="-122"/>
              </a:rPr>
              <a:t>N</a:t>
            </a:r>
            <a:r>
              <a:rPr lang="zh-CN" altLang="en-US" sz="2000" dirty="0">
                <a:latin typeface="微软雅黑" panose="020B0503020204020204" pitchFamily="34" charset="-122"/>
                <a:ea typeface="微软雅黑" panose="020B0503020204020204" pitchFamily="34" charset="-122"/>
              </a:rPr>
              <a:t>维向量𝑐，即</a:t>
            </a:r>
            <a:endParaRPr lang="zh-CN" altLang="en-US" sz="2000" dirty="0">
              <a:latin typeface="微软雅黑" panose="020B0503020204020204" pitchFamily="34" charset="-122"/>
              <a:ea typeface="微软雅黑" panose="020B0503020204020204" pitchFamily="34" charset="-122"/>
            </a:endParaRPr>
          </a:p>
          <a:p>
            <a:pPr>
              <a:lnSpc>
                <a:spcPct val="150000"/>
              </a:lnSpc>
            </a:pPr>
            <a:r>
              <a:rPr lang="en-US" altLang="zh-CN" sz="20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𝑐 </a:t>
            </a:r>
            <a:r>
              <a:rPr lang="en-US" altLang="zh-CN" sz="2400" dirty="0">
                <a:latin typeface="微软雅黑" panose="020B0503020204020204" pitchFamily="34" charset="-122"/>
                <a:ea typeface="微软雅黑" panose="020B0503020204020204" pitchFamily="34" charset="-122"/>
              </a:rPr>
              <a:t>= 𝑎 +𝑏</a:t>
            </a:r>
            <a:endParaRPr lang="en-US" altLang="zh-CN" sz="2400" dirty="0">
              <a:latin typeface="微软雅黑" panose="020B0503020204020204" pitchFamily="34" charset="-122"/>
              <a:ea typeface="微软雅黑" panose="020B0503020204020204" pitchFamily="34" charset="-122"/>
            </a:endParaRPr>
          </a:p>
          <a:p>
            <a:pPr>
              <a:lnSpc>
                <a:spcPct val="150000"/>
              </a:lnSpc>
            </a:pPr>
            <a:r>
              <a:rPr lang="zh-CN" altLang="en-US" sz="2000" dirty="0">
                <a:latin typeface="微软雅黑" panose="020B0503020204020204" pitchFamily="34" charset="-122"/>
                <a:ea typeface="微软雅黑" panose="020B0503020204020204" pitchFamily="34" charset="-122"/>
              </a:rPr>
              <a:t>向量</a:t>
            </a:r>
            <a:endParaRPr lang="zh-CN" altLang="en-US" sz="2000" dirty="0">
              <a:latin typeface="微软雅黑" panose="020B0503020204020204" pitchFamily="34" charset="-122"/>
              <a:ea typeface="微软雅黑" panose="020B0503020204020204" pitchFamily="34" charset="-122"/>
            </a:endParaRPr>
          </a:p>
          <a:p>
            <a:pPr>
              <a:lnSpc>
                <a:spcPct val="150000"/>
              </a:lnSpc>
            </a:pPr>
            <a:r>
              <a:rPr lang="en-US" altLang="zh-CN" sz="20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𝑎 </a:t>
            </a:r>
            <a:r>
              <a:rPr lang="en-US" altLang="zh-CN" sz="2400" dirty="0">
                <a:latin typeface="微软雅黑" panose="020B0503020204020204" pitchFamily="34" charset="-122"/>
                <a:ea typeface="微软雅黑" panose="020B0503020204020204" pitchFamily="34" charset="-122"/>
              </a:rPr>
              <a:t>= (𝑎</a:t>
            </a:r>
            <a:r>
              <a:rPr lang="en-US" altLang="zh-CN" sz="2400" baseline="-25000" dirty="0">
                <a:latin typeface="微软雅黑" panose="020B0503020204020204" pitchFamily="34" charset="-122"/>
                <a:ea typeface="微软雅黑" panose="020B0503020204020204" pitchFamily="34" charset="-122"/>
              </a:rPr>
              <a:t>0</a:t>
            </a:r>
            <a:r>
              <a:rPr lang="en-US" altLang="zh-CN" sz="2400" dirty="0">
                <a:latin typeface="微软雅黑" panose="020B0503020204020204" pitchFamily="34" charset="-122"/>
                <a:ea typeface="微软雅黑" panose="020B0503020204020204" pitchFamily="34" charset="-122"/>
              </a:rPr>
              <a:t>, 𝑎</a:t>
            </a:r>
            <a:r>
              <a:rPr lang="en-US" altLang="zh-CN" sz="2400" baseline="-25000" dirty="0">
                <a:latin typeface="微软雅黑" panose="020B0503020204020204" pitchFamily="34" charset="-122"/>
                <a:ea typeface="微软雅黑" panose="020B0503020204020204" pitchFamily="34" charset="-122"/>
              </a:rPr>
              <a:t>1</a:t>
            </a:r>
            <a:r>
              <a:rPr lang="en-US" altLang="zh-CN" sz="2400" dirty="0">
                <a:latin typeface="微软雅黑" panose="020B0503020204020204" pitchFamily="34" charset="-122"/>
                <a:ea typeface="微软雅黑" panose="020B0503020204020204" pitchFamily="34" charset="-122"/>
              </a:rPr>
              <a:t>, 𝑎</a:t>
            </a:r>
            <a:r>
              <a:rPr lang="en-US" altLang="zh-CN" sz="2400" baseline="-25000" dirty="0">
                <a:latin typeface="微软雅黑" panose="020B0503020204020204" pitchFamily="34" charset="-122"/>
                <a:ea typeface="微软雅黑" panose="020B0503020204020204" pitchFamily="34" charset="-122"/>
              </a:rPr>
              <a:t>2</a:t>
            </a:r>
            <a:r>
              <a:rPr lang="en-US" altLang="zh-CN" sz="2400" dirty="0">
                <a:latin typeface="微软雅黑" panose="020B0503020204020204" pitchFamily="34" charset="-122"/>
                <a:ea typeface="微软雅黑" panose="020B0503020204020204" pitchFamily="34" charset="-122"/>
              </a:rPr>
              <a:t>, . . . , 𝑎</a:t>
            </a:r>
            <a:r>
              <a:rPr lang="en-GB" altLang="zh-CN" sz="2400" baseline="-25000" dirty="0">
                <a:latin typeface="微软雅黑" panose="020B0503020204020204" pitchFamily="34" charset="-122"/>
                <a:ea typeface="微软雅黑" panose="020B0503020204020204" pitchFamily="34" charset="-122"/>
              </a:rPr>
              <a:t>N−2</a:t>
            </a:r>
            <a:r>
              <a:rPr lang="en-GB" altLang="zh-CN" sz="2400" dirty="0">
                <a:latin typeface="微软雅黑" panose="020B0503020204020204" pitchFamily="34" charset="-122"/>
                <a:ea typeface="微软雅黑" panose="020B0503020204020204" pitchFamily="34" charset="-122"/>
              </a:rPr>
              <a:t>, 𝑎</a:t>
            </a:r>
            <a:r>
              <a:rPr lang="en-GB" altLang="zh-CN" sz="2400" baseline="-25000" dirty="0">
                <a:latin typeface="微软雅黑" panose="020B0503020204020204" pitchFamily="34" charset="-122"/>
                <a:ea typeface="微软雅黑" panose="020B0503020204020204" pitchFamily="34" charset="-122"/>
              </a:rPr>
              <a:t>N−1</a:t>
            </a:r>
            <a:r>
              <a:rPr lang="en-GB" altLang="zh-CN" sz="2400" dirty="0">
                <a:latin typeface="微软雅黑" panose="020B0503020204020204" pitchFamily="34" charset="-122"/>
                <a:ea typeface="微软雅黑" panose="020B0503020204020204" pitchFamily="34" charset="-122"/>
              </a:rPr>
              <a:t>)</a:t>
            </a:r>
            <a:endParaRPr lang="en-GB" altLang="zh-CN" sz="2400" dirty="0">
              <a:latin typeface="微软雅黑" panose="020B0503020204020204" pitchFamily="34" charset="-122"/>
              <a:ea typeface="微软雅黑" panose="020B0503020204020204" pitchFamily="34" charset="-122"/>
            </a:endParaRPr>
          </a:p>
          <a:p>
            <a:pPr>
              <a:lnSpc>
                <a:spcPct val="150000"/>
              </a:lnSpc>
            </a:pPr>
            <a:r>
              <a:rPr lang="zh-CN" altLang="en-US" sz="2400" dirty="0">
                <a:latin typeface="微软雅黑" panose="020B0503020204020204" pitchFamily="34" charset="-122"/>
                <a:ea typeface="微软雅黑" panose="020B0503020204020204" pitchFamily="34" charset="-122"/>
              </a:rPr>
              <a:t>     </a:t>
            </a:r>
            <a:r>
              <a:rPr lang="en-US" altLang="zh-CN" sz="2400" dirty="0">
                <a:latin typeface="微软雅黑" panose="020B0503020204020204" pitchFamily="34" charset="-122"/>
                <a:ea typeface="微软雅黑" panose="020B0503020204020204" pitchFamily="34" charset="-122"/>
              </a:rPr>
              <a:t>	</a:t>
            </a:r>
            <a:r>
              <a:rPr lang="en-GB" altLang="zh-CN" sz="2400" dirty="0">
                <a:latin typeface="微软雅黑" panose="020B0503020204020204" pitchFamily="34" charset="-122"/>
                <a:ea typeface="微软雅黑" panose="020B0503020204020204" pitchFamily="34" charset="-122"/>
              </a:rPr>
              <a:t>𝑏 = (𝑏</a:t>
            </a:r>
            <a:r>
              <a:rPr lang="en-GB" altLang="zh-CN" sz="2400" baseline="-25000" dirty="0">
                <a:latin typeface="微软雅黑" panose="020B0503020204020204" pitchFamily="34" charset="-122"/>
                <a:ea typeface="微软雅黑" panose="020B0503020204020204" pitchFamily="34" charset="-122"/>
              </a:rPr>
              <a:t>0</a:t>
            </a:r>
            <a:r>
              <a:rPr lang="en-GB" altLang="zh-CN" sz="2400" dirty="0">
                <a:latin typeface="微软雅黑" panose="020B0503020204020204" pitchFamily="34" charset="-122"/>
                <a:ea typeface="微软雅黑" panose="020B0503020204020204" pitchFamily="34" charset="-122"/>
              </a:rPr>
              <a:t>, 𝑏</a:t>
            </a:r>
            <a:r>
              <a:rPr lang="en-GB" altLang="zh-CN" sz="2400" baseline="-25000" dirty="0">
                <a:latin typeface="微软雅黑" panose="020B0503020204020204" pitchFamily="34" charset="-122"/>
                <a:ea typeface="微软雅黑" panose="020B0503020204020204" pitchFamily="34" charset="-122"/>
              </a:rPr>
              <a:t>1</a:t>
            </a:r>
            <a:r>
              <a:rPr lang="en-GB" altLang="zh-CN" sz="2400" dirty="0">
                <a:latin typeface="微软雅黑" panose="020B0503020204020204" pitchFamily="34" charset="-122"/>
                <a:ea typeface="微软雅黑" panose="020B0503020204020204" pitchFamily="34" charset="-122"/>
              </a:rPr>
              <a:t>, 𝑏</a:t>
            </a:r>
            <a:r>
              <a:rPr lang="en-GB" altLang="zh-CN" sz="2400" baseline="-25000" dirty="0">
                <a:latin typeface="微软雅黑" panose="020B0503020204020204" pitchFamily="34" charset="-122"/>
                <a:ea typeface="微软雅黑" panose="020B0503020204020204" pitchFamily="34" charset="-122"/>
              </a:rPr>
              <a:t>2</a:t>
            </a:r>
            <a:r>
              <a:rPr lang="en-GB" altLang="zh-CN" sz="2400" dirty="0">
                <a:latin typeface="微软雅黑" panose="020B0503020204020204" pitchFamily="34" charset="-122"/>
                <a:ea typeface="微软雅黑" panose="020B0503020204020204" pitchFamily="34" charset="-122"/>
              </a:rPr>
              <a:t>, . . . , 𝑏</a:t>
            </a:r>
            <a:r>
              <a:rPr lang="en-GB" altLang="zh-CN" sz="2400" baseline="-25000" dirty="0">
                <a:latin typeface="微软雅黑" panose="020B0503020204020204" pitchFamily="34" charset="-122"/>
                <a:ea typeface="微软雅黑" panose="020B0503020204020204" pitchFamily="34" charset="-122"/>
              </a:rPr>
              <a:t>N−2</a:t>
            </a:r>
            <a:r>
              <a:rPr lang="en-GB" altLang="zh-CN" sz="2400" dirty="0">
                <a:latin typeface="微软雅黑" panose="020B0503020204020204" pitchFamily="34" charset="-122"/>
                <a:ea typeface="微软雅黑" panose="020B0503020204020204" pitchFamily="34" charset="-122"/>
              </a:rPr>
              <a:t>, 𝑏</a:t>
            </a:r>
            <a:r>
              <a:rPr lang="en-GB" altLang="zh-CN" sz="2400" baseline="-25000" dirty="0">
                <a:latin typeface="微软雅黑" panose="020B0503020204020204" pitchFamily="34" charset="-122"/>
                <a:ea typeface="微软雅黑" panose="020B0503020204020204" pitchFamily="34" charset="-122"/>
              </a:rPr>
              <a:t>N−1</a:t>
            </a:r>
            <a:r>
              <a:rPr lang="en-GB" altLang="zh-CN" sz="2400" dirty="0">
                <a:latin typeface="微软雅黑" panose="020B0503020204020204" pitchFamily="34" charset="-122"/>
                <a:ea typeface="微软雅黑" panose="020B0503020204020204" pitchFamily="34" charset="-122"/>
              </a:rPr>
              <a:t>)</a:t>
            </a:r>
            <a:endParaRPr lang="en-GB" altLang="zh-CN" sz="2400" dirty="0">
              <a:latin typeface="微软雅黑" panose="020B0503020204020204" pitchFamily="34" charset="-122"/>
              <a:ea typeface="微软雅黑" panose="020B0503020204020204" pitchFamily="34" charset="-122"/>
            </a:endParaRPr>
          </a:p>
          <a:p>
            <a:pPr>
              <a:lnSpc>
                <a:spcPct val="150000"/>
              </a:lnSpc>
            </a:pPr>
            <a:r>
              <a:rPr lang="zh-CN" altLang="en-US" sz="2400" dirty="0">
                <a:latin typeface="微软雅黑" panose="020B0503020204020204" pitchFamily="34" charset="-122"/>
                <a:ea typeface="微软雅黑" panose="020B0503020204020204" pitchFamily="34" charset="-122"/>
              </a:rPr>
              <a:t>     </a:t>
            </a:r>
            <a:r>
              <a:rPr lang="en-US" altLang="zh-CN" sz="2400" dirty="0">
                <a:latin typeface="微软雅黑" panose="020B0503020204020204" pitchFamily="34" charset="-122"/>
                <a:ea typeface="微软雅黑" panose="020B0503020204020204" pitchFamily="34" charset="-122"/>
              </a:rPr>
              <a:t>	</a:t>
            </a:r>
            <a:r>
              <a:rPr lang="en-GB" altLang="zh-CN" sz="2400" dirty="0">
                <a:latin typeface="微软雅黑" panose="020B0503020204020204" pitchFamily="34" charset="-122"/>
                <a:ea typeface="微软雅黑" panose="020B0503020204020204" pitchFamily="34" charset="-122"/>
              </a:rPr>
              <a:t>𝑐 = (𝑎</a:t>
            </a:r>
            <a:r>
              <a:rPr lang="en-GB" altLang="zh-CN" sz="2400" baseline="-25000" dirty="0">
                <a:latin typeface="微软雅黑" panose="020B0503020204020204" pitchFamily="34" charset="-122"/>
                <a:ea typeface="微软雅黑" panose="020B0503020204020204" pitchFamily="34" charset="-122"/>
              </a:rPr>
              <a:t>0</a:t>
            </a:r>
            <a:r>
              <a:rPr lang="en-GB" altLang="zh-CN" sz="2400" dirty="0">
                <a:latin typeface="微软雅黑" panose="020B0503020204020204" pitchFamily="34" charset="-122"/>
                <a:ea typeface="微软雅黑" panose="020B0503020204020204" pitchFamily="34" charset="-122"/>
              </a:rPr>
              <a:t> + 𝑏</a:t>
            </a:r>
            <a:r>
              <a:rPr lang="en-GB" altLang="zh-CN" sz="2400" baseline="-25000" dirty="0">
                <a:latin typeface="微软雅黑" panose="020B0503020204020204" pitchFamily="34" charset="-122"/>
                <a:ea typeface="微软雅黑" panose="020B0503020204020204" pitchFamily="34" charset="-122"/>
              </a:rPr>
              <a:t>0</a:t>
            </a:r>
            <a:r>
              <a:rPr lang="en-GB" altLang="zh-CN" sz="2400" dirty="0">
                <a:latin typeface="微软雅黑" panose="020B0503020204020204" pitchFamily="34" charset="-122"/>
                <a:ea typeface="微软雅黑" panose="020B0503020204020204" pitchFamily="34" charset="-122"/>
              </a:rPr>
              <a:t>, 𝑎</a:t>
            </a:r>
            <a:r>
              <a:rPr lang="en-GB" altLang="zh-CN" sz="2400" baseline="-25000" dirty="0">
                <a:latin typeface="微软雅黑" panose="020B0503020204020204" pitchFamily="34" charset="-122"/>
                <a:ea typeface="微软雅黑" panose="020B0503020204020204" pitchFamily="34" charset="-122"/>
              </a:rPr>
              <a:t>1</a:t>
            </a:r>
            <a:r>
              <a:rPr lang="en-GB" altLang="zh-CN" sz="2400" dirty="0">
                <a:latin typeface="微软雅黑" panose="020B0503020204020204" pitchFamily="34" charset="-122"/>
                <a:ea typeface="微软雅黑" panose="020B0503020204020204" pitchFamily="34" charset="-122"/>
              </a:rPr>
              <a:t> + 𝑏</a:t>
            </a:r>
            <a:r>
              <a:rPr lang="en-GB" altLang="zh-CN" sz="2400" baseline="-25000" dirty="0">
                <a:latin typeface="微软雅黑" panose="020B0503020204020204" pitchFamily="34" charset="-122"/>
                <a:ea typeface="微软雅黑" panose="020B0503020204020204" pitchFamily="34" charset="-122"/>
              </a:rPr>
              <a:t>1</a:t>
            </a:r>
            <a:r>
              <a:rPr lang="en-GB" altLang="zh-CN" sz="2400" dirty="0">
                <a:latin typeface="微软雅黑" panose="020B0503020204020204" pitchFamily="34" charset="-122"/>
                <a:ea typeface="微软雅黑" panose="020B0503020204020204" pitchFamily="34" charset="-122"/>
              </a:rPr>
              <a:t>, 𝑎</a:t>
            </a:r>
            <a:r>
              <a:rPr lang="en-GB" altLang="zh-CN" sz="2400" baseline="-25000" dirty="0">
                <a:latin typeface="微软雅黑" panose="020B0503020204020204" pitchFamily="34" charset="-122"/>
                <a:ea typeface="微软雅黑" panose="020B0503020204020204" pitchFamily="34" charset="-122"/>
              </a:rPr>
              <a:t>2</a:t>
            </a:r>
            <a:r>
              <a:rPr lang="en-GB" altLang="zh-CN" sz="2400" dirty="0">
                <a:latin typeface="微软雅黑" panose="020B0503020204020204" pitchFamily="34" charset="-122"/>
                <a:ea typeface="微软雅黑" panose="020B0503020204020204" pitchFamily="34" charset="-122"/>
              </a:rPr>
              <a:t> + 𝑏</a:t>
            </a:r>
            <a:r>
              <a:rPr lang="en-GB" altLang="zh-CN" sz="2400" baseline="-25000" dirty="0">
                <a:latin typeface="微软雅黑" panose="020B0503020204020204" pitchFamily="34" charset="-122"/>
                <a:ea typeface="微软雅黑" panose="020B0503020204020204" pitchFamily="34" charset="-122"/>
              </a:rPr>
              <a:t>2</a:t>
            </a:r>
            <a:r>
              <a:rPr lang="en-GB" altLang="zh-CN" sz="2400" dirty="0">
                <a:latin typeface="微软雅黑" panose="020B0503020204020204" pitchFamily="34" charset="-122"/>
                <a:ea typeface="微软雅黑" panose="020B0503020204020204" pitchFamily="34" charset="-122"/>
              </a:rPr>
              <a:t>, . . . , 𝑎</a:t>
            </a:r>
            <a:r>
              <a:rPr lang="en-GB" altLang="zh-CN" sz="2400" baseline="-25000" dirty="0">
                <a:latin typeface="微软雅黑" panose="020B0503020204020204" pitchFamily="34" charset="-122"/>
                <a:ea typeface="微软雅黑" panose="020B0503020204020204" pitchFamily="34" charset="-122"/>
              </a:rPr>
              <a:t>N−2</a:t>
            </a:r>
            <a:r>
              <a:rPr lang="en-GB" altLang="zh-CN" sz="2400" dirty="0">
                <a:latin typeface="微软雅黑" panose="020B0503020204020204" pitchFamily="34" charset="-122"/>
                <a:ea typeface="微软雅黑" panose="020B0503020204020204" pitchFamily="34" charset="-122"/>
              </a:rPr>
              <a:t> + 𝑏</a:t>
            </a:r>
            <a:r>
              <a:rPr lang="en-GB" altLang="zh-CN" sz="2400" baseline="-25000" dirty="0">
                <a:latin typeface="微软雅黑" panose="020B0503020204020204" pitchFamily="34" charset="-122"/>
                <a:ea typeface="微软雅黑" panose="020B0503020204020204" pitchFamily="34" charset="-122"/>
              </a:rPr>
              <a:t>N−2</a:t>
            </a:r>
            <a:r>
              <a:rPr lang="en-GB" altLang="zh-CN" sz="2400" dirty="0">
                <a:latin typeface="微软雅黑" panose="020B0503020204020204" pitchFamily="34" charset="-122"/>
                <a:ea typeface="微软雅黑" panose="020B0503020204020204" pitchFamily="34" charset="-122"/>
              </a:rPr>
              <a:t>, 𝑎</a:t>
            </a:r>
            <a:r>
              <a:rPr lang="en-GB" altLang="zh-CN" sz="2400" baseline="-25000" dirty="0">
                <a:latin typeface="微软雅黑" panose="020B0503020204020204" pitchFamily="34" charset="-122"/>
                <a:ea typeface="微软雅黑" panose="020B0503020204020204" pitchFamily="34" charset="-122"/>
              </a:rPr>
              <a:t>N−1</a:t>
            </a:r>
            <a:r>
              <a:rPr lang="en-GB" altLang="zh-CN" sz="2400" dirty="0">
                <a:latin typeface="微软雅黑" panose="020B0503020204020204" pitchFamily="34" charset="-122"/>
                <a:ea typeface="微软雅黑" panose="020B0503020204020204" pitchFamily="34" charset="-122"/>
              </a:rPr>
              <a:t> + 𝑏</a:t>
            </a:r>
            <a:r>
              <a:rPr lang="en-GB" altLang="zh-CN" sz="2400" baseline="-25000" dirty="0">
                <a:latin typeface="微软雅黑" panose="020B0503020204020204" pitchFamily="34" charset="-122"/>
                <a:ea typeface="微软雅黑" panose="020B0503020204020204" pitchFamily="34" charset="-122"/>
              </a:rPr>
              <a:t>N−1</a:t>
            </a:r>
            <a:r>
              <a:rPr lang="en-GB" altLang="zh-CN" sz="2400" dirty="0">
                <a:latin typeface="微软雅黑" panose="020B0503020204020204" pitchFamily="34" charset="-122"/>
                <a:ea typeface="微软雅黑" panose="020B0503020204020204" pitchFamily="34" charset="-122"/>
              </a:rPr>
              <a:t>)</a:t>
            </a:r>
            <a:endParaRPr lang="en-GB" altLang="zh-CN" sz="2400" dirty="0">
              <a:latin typeface="微软雅黑" panose="020B0503020204020204" pitchFamily="34" charset="-122"/>
              <a:ea typeface="微软雅黑" panose="020B0503020204020204" pitchFamily="34" charset="-122"/>
            </a:endParaRPr>
          </a:p>
          <a:p>
            <a:pPr>
              <a:lnSpc>
                <a:spcPct val="150000"/>
              </a:lnSpc>
            </a:pPr>
            <a:endParaRPr kumimoji="1" lang="en-US" altLang="zh-CN" sz="2400"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20000"/>
              </a:lnSpc>
            </a:pPr>
            <a:endParaRPr kumimoji="1" lang="en-US" altLang="zh-CN" sz="2400"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20000"/>
              </a:lnSpc>
            </a:pPr>
            <a:endParaRPr kumimoji="1"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20000"/>
              </a:lnSpc>
            </a:pPr>
            <a:endParaRPr kumimoji="1"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627086" y="954250"/>
            <a:ext cx="7802222"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627380" y="431165"/>
            <a:ext cx="3145790" cy="521970"/>
          </a:xfrm>
          <a:prstGeom prst="rect">
            <a:avLst/>
          </a:prstGeom>
        </p:spPr>
        <p:txBody>
          <a:bodyPr wrap="square">
            <a:spAutoFit/>
          </a:bodyPr>
          <a:lstStyle/>
          <a:p>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3</a:t>
            </a:r>
            <a:r>
              <a:rPr lang="zh-CN" altLang="en-US"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a:t>
            </a:r>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CUDA</a:t>
            </a:r>
            <a:r>
              <a:rPr lang="zh-CN" altLang="en-US"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并行编程</a:t>
            </a:r>
            <a:endParaRPr lang="zh-CN" altLang="en-US" sz="2800" b="1" dirty="0">
              <a:solidFill>
                <a:srgbClr val="0070C0"/>
              </a:solidFill>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56" name="任意多边形 55"/>
          <p:cNvSpPr/>
          <p:nvPr/>
        </p:nvSpPr>
        <p:spPr>
          <a:xfrm>
            <a:off x="4782820" y="149860"/>
            <a:ext cx="38735" cy="692150"/>
          </a:xfrm>
          <a:custGeom>
            <a:avLst/>
            <a:gdLst>
              <a:gd name="connisteX0" fmla="*/ 37323 w 38452"/>
              <a:gd name="connsiteY0" fmla="*/ 0 h 692150"/>
              <a:gd name="connisteX1" fmla="*/ 37323 w 38452"/>
              <a:gd name="connsiteY1" fmla="*/ 85090 h 692150"/>
              <a:gd name="connisteX2" fmla="*/ 37323 w 38452"/>
              <a:gd name="connsiteY2" fmla="*/ 170180 h 692150"/>
              <a:gd name="connisteX3" fmla="*/ 37323 w 38452"/>
              <a:gd name="connsiteY3" fmla="*/ 243205 h 692150"/>
              <a:gd name="connisteX4" fmla="*/ 37323 w 38452"/>
              <a:gd name="connsiteY4" fmla="*/ 315595 h 692150"/>
              <a:gd name="connisteX5" fmla="*/ 25258 w 38452"/>
              <a:gd name="connsiteY5" fmla="*/ 388620 h 692150"/>
              <a:gd name="connisteX6" fmla="*/ 25258 w 38452"/>
              <a:gd name="connsiteY6" fmla="*/ 473710 h 692150"/>
              <a:gd name="connisteX7" fmla="*/ 13193 w 38452"/>
              <a:gd name="connsiteY7" fmla="*/ 546735 h 692150"/>
              <a:gd name="connisteX8" fmla="*/ 1128 w 38452"/>
              <a:gd name="connsiteY8" fmla="*/ 619125 h 692150"/>
              <a:gd name="connisteX9" fmla="*/ 1128 w 38452"/>
              <a:gd name="connsiteY9" fmla="*/ 692150 h 69215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Lst>
            <a:rect l="l" t="t" r="r" b="b"/>
            <a:pathLst>
              <a:path w="38453" h="692150">
                <a:moveTo>
                  <a:pt x="37324" y="0"/>
                </a:moveTo>
                <a:cubicBezTo>
                  <a:pt x="37324" y="15240"/>
                  <a:pt x="37324" y="50800"/>
                  <a:pt x="37324" y="85090"/>
                </a:cubicBezTo>
                <a:cubicBezTo>
                  <a:pt x="37324" y="119380"/>
                  <a:pt x="37324" y="138430"/>
                  <a:pt x="37324" y="170180"/>
                </a:cubicBezTo>
                <a:cubicBezTo>
                  <a:pt x="37324" y="201930"/>
                  <a:pt x="37324" y="213995"/>
                  <a:pt x="37324" y="243205"/>
                </a:cubicBezTo>
                <a:cubicBezTo>
                  <a:pt x="37324" y="272415"/>
                  <a:pt x="39864" y="286385"/>
                  <a:pt x="37324" y="315595"/>
                </a:cubicBezTo>
                <a:cubicBezTo>
                  <a:pt x="34784" y="344805"/>
                  <a:pt x="27799" y="356870"/>
                  <a:pt x="25259" y="388620"/>
                </a:cubicBezTo>
                <a:cubicBezTo>
                  <a:pt x="22719" y="420370"/>
                  <a:pt x="27799" y="441960"/>
                  <a:pt x="25259" y="473710"/>
                </a:cubicBezTo>
                <a:cubicBezTo>
                  <a:pt x="22719" y="505460"/>
                  <a:pt x="18274" y="517525"/>
                  <a:pt x="13194" y="546735"/>
                </a:cubicBezTo>
                <a:cubicBezTo>
                  <a:pt x="8114" y="575945"/>
                  <a:pt x="3669" y="589915"/>
                  <a:pt x="1129" y="619125"/>
                </a:cubicBezTo>
                <a:cubicBezTo>
                  <a:pt x="-1411" y="648335"/>
                  <a:pt x="1129" y="678815"/>
                  <a:pt x="1129" y="69215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p:nvSpPr>
        <p:spPr>
          <a:xfrm>
            <a:off x="1068371" y="1065375"/>
            <a:ext cx="10055257" cy="6186502"/>
          </a:xfrm>
          <a:prstGeom prst="rect">
            <a:avLst/>
          </a:prstGeom>
          <a:noFill/>
        </p:spPr>
        <p:txBody>
          <a:bodyPr wrap="square" rtlCol="0" anchor="ctr">
            <a:spAutoFit/>
          </a:bodyPr>
          <a:lstStyle/>
          <a:p>
            <a:pPr>
              <a:lnSpc>
                <a:spcPct val="120000"/>
              </a:lnSpc>
            </a:pPr>
            <a:r>
              <a:rPr lang="en-GB" altLang="zh-CN" sz="2400" b="1" dirty="0">
                <a:latin typeface="微软雅黑" panose="020B0503020204020204" pitchFamily="34" charset="-122"/>
                <a:ea typeface="微软雅黑" panose="020B0503020204020204" pitchFamily="34" charset="-122"/>
              </a:rPr>
              <a:t>C++</a:t>
            </a:r>
            <a:r>
              <a:rPr lang="zh-CN" altLang="en-US" sz="2400" b="1" dirty="0">
                <a:latin typeface="微软雅黑" panose="020B0503020204020204" pitchFamily="34" charset="-122"/>
                <a:ea typeface="微软雅黑" panose="020B0503020204020204" pitchFamily="34" charset="-122"/>
              </a:rPr>
              <a:t>代码</a:t>
            </a:r>
            <a:endParaRPr lang="en-US" altLang="zh-CN" sz="2400" b="1" dirty="0">
              <a:latin typeface="微软雅黑" panose="020B0503020204020204" pitchFamily="34" charset="-122"/>
              <a:ea typeface="微软雅黑" panose="020B0503020204020204" pitchFamily="34" charset="-122"/>
            </a:endParaRPr>
          </a:p>
          <a:p>
            <a:pPr>
              <a:lnSpc>
                <a:spcPct val="120000"/>
              </a:lnSpc>
            </a:pPr>
            <a:endParaRPr lang="en-US" altLang="zh-CN" sz="2000" b="1" dirty="0">
              <a:latin typeface="微软雅黑" panose="020B0503020204020204" pitchFamily="34" charset="-122"/>
              <a:ea typeface="微软雅黑" panose="020B0503020204020204" pitchFamily="34" charset="-122"/>
            </a:endParaRPr>
          </a:p>
          <a:p>
            <a:pPr>
              <a:lnSpc>
                <a:spcPct val="120000"/>
              </a:lnSpc>
            </a:pPr>
            <a:r>
              <a:rPr lang="en-GB" altLang="zh-CN" sz="2000" dirty="0">
                <a:latin typeface="微软雅黑" panose="020B0503020204020204" pitchFamily="34" charset="-122"/>
                <a:ea typeface="微软雅黑" panose="020B0503020204020204" pitchFamily="34" charset="-122"/>
              </a:rPr>
              <a:t># include . iostream .</a:t>
            </a:r>
            <a:endParaRPr lang="en-GB" altLang="zh-CN" sz="2000" dirty="0">
              <a:latin typeface="微软雅黑" panose="020B0503020204020204" pitchFamily="34" charset="-122"/>
              <a:ea typeface="微软雅黑" panose="020B0503020204020204" pitchFamily="34" charset="-122"/>
            </a:endParaRPr>
          </a:p>
          <a:p>
            <a:r>
              <a:rPr lang="en-GB" altLang="zh-CN" sz="2000" dirty="0">
                <a:latin typeface="微软雅黑" panose="020B0503020204020204" pitchFamily="34" charset="-122"/>
                <a:ea typeface="微软雅黑" panose="020B0503020204020204" pitchFamily="34" charset="-122"/>
              </a:rPr>
              <a:t>void add ( int *a, int *b, int *c)</a:t>
            </a:r>
            <a:r>
              <a:rPr lang="en-US" altLang="zh-CN" sz="2000" dirty="0">
                <a:latin typeface="微软雅黑" panose="020B0503020204020204" pitchFamily="34" charset="-122"/>
                <a:ea typeface="微软雅黑" panose="020B0503020204020204" pitchFamily="34" charset="-122"/>
              </a:rPr>
              <a:t>{</a:t>
            </a:r>
            <a:endParaRPr lang="en-GB" altLang="zh-CN" sz="2000" dirty="0">
              <a:latin typeface="微软雅黑" panose="020B0503020204020204" pitchFamily="34" charset="-122"/>
              <a:ea typeface="微软雅黑" panose="020B0503020204020204" pitchFamily="34" charset="-122"/>
            </a:endParaRPr>
          </a:p>
          <a:p>
            <a:r>
              <a:rPr lang="en-GB" altLang="zh-CN" sz="2000" dirty="0">
                <a:latin typeface="微软雅黑" panose="020B0503020204020204" pitchFamily="34" charset="-122"/>
                <a:ea typeface="微软雅黑" panose="020B0503020204020204" pitchFamily="34" charset="-122"/>
              </a:rPr>
              <a:t>	for ( int </a:t>
            </a:r>
            <a:r>
              <a:rPr lang="en-GB" altLang="zh-CN" sz="2000" dirty="0" err="1">
                <a:latin typeface="微软雅黑" panose="020B0503020204020204" pitchFamily="34" charset="-122"/>
                <a:ea typeface="微软雅黑" panose="020B0503020204020204" pitchFamily="34" charset="-122"/>
              </a:rPr>
              <a:t>tid</a:t>
            </a:r>
            <a:r>
              <a:rPr lang="en-US" altLang="zh-CN" sz="2000" dirty="0">
                <a:latin typeface="微软雅黑" panose="020B0503020204020204" pitchFamily="34" charset="-122"/>
                <a:ea typeface="微软雅黑" panose="020B0503020204020204" pitchFamily="34" charset="-122"/>
              </a:rPr>
              <a:t>_</a:t>
            </a:r>
            <a:r>
              <a:rPr lang="en-GB" altLang="zh-CN" sz="2000" dirty="0">
                <a:latin typeface="微软雅黑" panose="020B0503020204020204" pitchFamily="34" charset="-122"/>
                <a:ea typeface="微软雅黑" panose="020B0503020204020204" pitchFamily="34" charset="-122"/>
              </a:rPr>
              <a:t>x =0; </a:t>
            </a:r>
            <a:r>
              <a:rPr lang="en-GB" altLang="zh-CN" sz="2000" dirty="0" err="1">
                <a:latin typeface="微软雅黑" panose="020B0503020204020204" pitchFamily="34" charset="-122"/>
                <a:ea typeface="微软雅黑" panose="020B0503020204020204" pitchFamily="34" charset="-122"/>
              </a:rPr>
              <a:t>tid_x</a:t>
            </a:r>
            <a:r>
              <a:rPr lang="en-GB" altLang="zh-CN" sz="2000" dirty="0">
                <a:latin typeface="微软雅黑" panose="020B0503020204020204" pitchFamily="34" charset="-122"/>
                <a:ea typeface="微软雅黑" panose="020B0503020204020204" pitchFamily="34" charset="-122"/>
              </a:rPr>
              <a:t> .10; </a:t>
            </a:r>
            <a:r>
              <a:rPr lang="en-GB" altLang="zh-CN" sz="2000" dirty="0" err="1">
                <a:latin typeface="微软雅黑" panose="020B0503020204020204" pitchFamily="34" charset="-122"/>
                <a:ea typeface="微软雅黑" panose="020B0503020204020204" pitchFamily="34" charset="-122"/>
              </a:rPr>
              <a:t>tid_x</a:t>
            </a:r>
            <a:r>
              <a:rPr lang="en-GB" altLang="zh-CN" sz="2000" dirty="0">
                <a:latin typeface="微软雅黑" panose="020B0503020204020204" pitchFamily="34" charset="-122"/>
                <a:ea typeface="微软雅黑" panose="020B0503020204020204" pitchFamily="34" charset="-122"/>
              </a:rPr>
              <a:t> ++)</a:t>
            </a:r>
            <a:endParaRPr lang="en-GB" altLang="zh-CN" sz="2000" dirty="0">
              <a:latin typeface="微软雅黑" panose="020B0503020204020204" pitchFamily="34" charset="-122"/>
              <a:ea typeface="微软雅黑" panose="020B0503020204020204" pitchFamily="34" charset="-122"/>
            </a:endParaRPr>
          </a:p>
          <a:p>
            <a:r>
              <a:rPr lang="en-GB" altLang="zh-CN" sz="2000" dirty="0">
                <a:latin typeface="微软雅黑" panose="020B0503020204020204" pitchFamily="34" charset="-122"/>
                <a:ea typeface="微软雅黑" panose="020B0503020204020204" pitchFamily="34" charset="-122"/>
              </a:rPr>
              <a:t>		c[ </a:t>
            </a:r>
            <a:r>
              <a:rPr lang="en-GB" altLang="zh-CN" sz="2000" dirty="0" err="1">
                <a:latin typeface="微软雅黑" panose="020B0503020204020204" pitchFamily="34" charset="-122"/>
                <a:ea typeface="微软雅黑" panose="020B0503020204020204" pitchFamily="34" charset="-122"/>
              </a:rPr>
              <a:t>tid_x</a:t>
            </a:r>
            <a:r>
              <a:rPr lang="en-GB" altLang="zh-CN" sz="2000" dirty="0">
                <a:latin typeface="微软雅黑" panose="020B0503020204020204" pitchFamily="34" charset="-122"/>
                <a:ea typeface="微软雅黑" panose="020B0503020204020204" pitchFamily="34" charset="-122"/>
              </a:rPr>
              <a:t> ] = a[ </a:t>
            </a:r>
            <a:r>
              <a:rPr lang="en-GB" altLang="zh-CN" sz="2000" dirty="0" err="1">
                <a:latin typeface="微软雅黑" panose="020B0503020204020204" pitchFamily="34" charset="-122"/>
                <a:ea typeface="微软雅黑" panose="020B0503020204020204" pitchFamily="34" charset="-122"/>
              </a:rPr>
              <a:t>tid_x</a:t>
            </a:r>
            <a:r>
              <a:rPr lang="en-GB" altLang="zh-CN" sz="2000" dirty="0">
                <a:latin typeface="微软雅黑" panose="020B0503020204020204" pitchFamily="34" charset="-122"/>
                <a:ea typeface="微软雅黑" panose="020B0503020204020204" pitchFamily="34" charset="-122"/>
              </a:rPr>
              <a:t> ] + b[ </a:t>
            </a:r>
            <a:r>
              <a:rPr lang="en-GB" altLang="zh-CN" sz="2000" dirty="0" err="1">
                <a:latin typeface="微软雅黑" panose="020B0503020204020204" pitchFamily="34" charset="-122"/>
                <a:ea typeface="微软雅黑" panose="020B0503020204020204" pitchFamily="34" charset="-122"/>
              </a:rPr>
              <a:t>tid_x</a:t>
            </a:r>
            <a:r>
              <a:rPr lang="en-GB" altLang="zh-CN" sz="2000" dirty="0">
                <a:latin typeface="微软雅黑" panose="020B0503020204020204" pitchFamily="34" charset="-122"/>
                <a:ea typeface="微软雅黑" panose="020B0503020204020204" pitchFamily="34" charset="-122"/>
              </a:rPr>
              <a:t> ];}</a:t>
            </a:r>
            <a:endParaRPr lang="en-GB" altLang="zh-CN" sz="2000" dirty="0">
              <a:latin typeface="微软雅黑" panose="020B0503020204020204" pitchFamily="34" charset="-122"/>
              <a:ea typeface="微软雅黑" panose="020B0503020204020204" pitchFamily="34" charset="-122"/>
            </a:endParaRPr>
          </a:p>
          <a:p>
            <a:r>
              <a:rPr lang="en-GB" altLang="zh-CN" sz="2000" dirty="0">
                <a:latin typeface="微软雅黑" panose="020B0503020204020204" pitchFamily="34" charset="-122"/>
                <a:ea typeface="微软雅黑" panose="020B0503020204020204" pitchFamily="34" charset="-122"/>
              </a:rPr>
              <a:t>int main (){</a:t>
            </a:r>
            <a:endParaRPr lang="en-GB" altLang="zh-CN" sz="2000" dirty="0">
              <a:latin typeface="微软雅黑" panose="020B0503020204020204" pitchFamily="34" charset="-122"/>
              <a:ea typeface="微软雅黑" panose="020B0503020204020204" pitchFamily="34" charset="-122"/>
            </a:endParaRPr>
          </a:p>
          <a:p>
            <a:r>
              <a:rPr lang="en-GB" altLang="zh-CN" sz="2000" dirty="0">
                <a:latin typeface="微软雅黑" panose="020B0503020204020204" pitchFamily="34" charset="-122"/>
                <a:ea typeface="微软雅黑" panose="020B0503020204020204" pitchFamily="34" charset="-122"/>
              </a:rPr>
              <a:t>	int a[10] ,b[10] ,c [10];</a:t>
            </a:r>
            <a:endParaRPr lang="en-GB" altLang="zh-CN" sz="2000" dirty="0">
              <a:latin typeface="微软雅黑" panose="020B0503020204020204" pitchFamily="34" charset="-122"/>
              <a:ea typeface="微软雅黑" panose="020B0503020204020204" pitchFamily="34" charset="-122"/>
            </a:endParaRPr>
          </a:p>
          <a:p>
            <a:r>
              <a:rPr lang="en-GB" altLang="zh-CN" sz="2000" dirty="0">
                <a:latin typeface="微软雅黑" panose="020B0503020204020204" pitchFamily="34" charset="-122"/>
                <a:ea typeface="微软雅黑" panose="020B0503020204020204" pitchFamily="34" charset="-122"/>
              </a:rPr>
              <a:t>	for ( int </a:t>
            </a:r>
            <a:r>
              <a:rPr lang="en-GB" altLang="zh-CN" sz="2000" dirty="0" err="1">
                <a:latin typeface="微软雅黑" panose="020B0503020204020204" pitchFamily="34" charset="-122"/>
                <a:ea typeface="微软雅黑" panose="020B0503020204020204" pitchFamily="34" charset="-122"/>
              </a:rPr>
              <a:t>i</a:t>
            </a:r>
            <a:r>
              <a:rPr lang="en-GB" altLang="zh-CN" sz="2000" dirty="0">
                <a:latin typeface="微软雅黑" panose="020B0503020204020204" pitchFamily="34" charset="-122"/>
                <a:ea typeface="微软雅黑" panose="020B0503020204020204" pitchFamily="34" charset="-122"/>
              </a:rPr>
              <a:t> = 0;i .10; </a:t>
            </a:r>
            <a:r>
              <a:rPr lang="en-GB" altLang="zh-CN" sz="2000" dirty="0" err="1">
                <a:latin typeface="微软雅黑" panose="020B0503020204020204" pitchFamily="34" charset="-122"/>
                <a:ea typeface="微软雅黑" panose="020B0503020204020204" pitchFamily="34" charset="-122"/>
              </a:rPr>
              <a:t>i</a:t>
            </a:r>
            <a:r>
              <a:rPr lang="en-GB" altLang="zh-CN" sz="2000" dirty="0">
                <a:latin typeface="微软雅黑" panose="020B0503020204020204" pitchFamily="34" charset="-122"/>
                <a:ea typeface="微软雅黑" panose="020B0503020204020204" pitchFamily="34" charset="-122"/>
              </a:rPr>
              <a:t> ++)</a:t>
            </a:r>
            <a:endParaRPr lang="en-GB" altLang="zh-CN" sz="2000" dirty="0">
              <a:latin typeface="微软雅黑" panose="020B0503020204020204" pitchFamily="34" charset="-122"/>
              <a:ea typeface="微软雅黑" panose="020B0503020204020204" pitchFamily="34" charset="-122"/>
            </a:endParaRPr>
          </a:p>
          <a:p>
            <a:r>
              <a:rPr lang="en-GB" altLang="zh-CN" sz="2000" dirty="0">
                <a:latin typeface="微软雅黑" panose="020B0503020204020204" pitchFamily="34" charset="-122"/>
                <a:ea typeface="微软雅黑" panose="020B0503020204020204" pitchFamily="34" charset="-122"/>
              </a:rPr>
              <a:t>		a[</a:t>
            </a:r>
            <a:r>
              <a:rPr lang="en-GB" altLang="zh-CN" sz="2000" dirty="0" err="1">
                <a:latin typeface="微软雅黑" panose="020B0503020204020204" pitchFamily="34" charset="-122"/>
                <a:ea typeface="微软雅黑" panose="020B0503020204020204" pitchFamily="34" charset="-122"/>
              </a:rPr>
              <a:t>i</a:t>
            </a:r>
            <a:r>
              <a:rPr lang="en-GB" altLang="zh-CN" sz="2000" dirty="0">
                <a:latin typeface="微软雅黑" panose="020B0503020204020204" pitchFamily="34" charset="-122"/>
                <a:ea typeface="微软雅黑" panose="020B0503020204020204" pitchFamily="34" charset="-122"/>
              </a:rPr>
              <a:t>]=</a:t>
            </a:r>
            <a:r>
              <a:rPr lang="en-GB" altLang="zh-CN" sz="2000" dirty="0" err="1">
                <a:latin typeface="微软雅黑" panose="020B0503020204020204" pitchFamily="34" charset="-122"/>
                <a:ea typeface="微软雅黑" panose="020B0503020204020204" pitchFamily="34" charset="-122"/>
              </a:rPr>
              <a:t>i</a:t>
            </a:r>
            <a:r>
              <a:rPr lang="en-GB" altLang="zh-CN" sz="2000" dirty="0">
                <a:latin typeface="微软雅黑" panose="020B0503020204020204" pitchFamily="34" charset="-122"/>
                <a:ea typeface="微软雅黑" panose="020B0503020204020204" pitchFamily="34" charset="-122"/>
              </a:rPr>
              <a:t>; b[</a:t>
            </a:r>
            <a:r>
              <a:rPr lang="en-GB" altLang="zh-CN" sz="2000" dirty="0" err="1">
                <a:latin typeface="微软雅黑" panose="020B0503020204020204" pitchFamily="34" charset="-122"/>
                <a:ea typeface="微软雅黑" panose="020B0503020204020204" pitchFamily="34" charset="-122"/>
              </a:rPr>
              <a:t>i</a:t>
            </a:r>
            <a:r>
              <a:rPr lang="en-GB" altLang="zh-CN" sz="2000" dirty="0">
                <a:latin typeface="微软雅黑" panose="020B0503020204020204" pitchFamily="34" charset="-122"/>
                <a:ea typeface="微软雅黑" panose="020B0503020204020204" pitchFamily="34" charset="-122"/>
              </a:rPr>
              <a:t> ]=2* </a:t>
            </a:r>
            <a:r>
              <a:rPr lang="en-GB" altLang="zh-CN" sz="2000" dirty="0" err="1">
                <a:latin typeface="微软雅黑" panose="020B0503020204020204" pitchFamily="34" charset="-122"/>
                <a:ea typeface="微软雅黑" panose="020B0503020204020204" pitchFamily="34" charset="-122"/>
              </a:rPr>
              <a:t>i</a:t>
            </a:r>
            <a:r>
              <a:rPr lang="en-GB" altLang="zh-CN" sz="2000" dirty="0">
                <a:latin typeface="微软雅黑" panose="020B0503020204020204" pitchFamily="34" charset="-122"/>
                <a:ea typeface="微软雅黑" panose="020B0503020204020204" pitchFamily="34" charset="-122"/>
              </a:rPr>
              <a:t>;</a:t>
            </a:r>
            <a:endParaRPr lang="en-GB" altLang="zh-CN" sz="2000" dirty="0">
              <a:latin typeface="微软雅黑" panose="020B0503020204020204" pitchFamily="34" charset="-122"/>
              <a:ea typeface="微软雅黑" panose="020B0503020204020204" pitchFamily="34" charset="-122"/>
            </a:endParaRPr>
          </a:p>
          <a:p>
            <a:r>
              <a:rPr lang="en-GB" altLang="zh-CN" sz="2000" dirty="0">
                <a:latin typeface="微软雅黑" panose="020B0503020204020204" pitchFamily="34" charset="-122"/>
                <a:ea typeface="微软雅黑" panose="020B0503020204020204" pitchFamily="34" charset="-122"/>
              </a:rPr>
              <a:t>	add (</a:t>
            </a:r>
            <a:r>
              <a:rPr lang="en-GB" altLang="zh-CN" sz="2000" dirty="0" err="1">
                <a:latin typeface="微软雅黑" panose="020B0503020204020204" pitchFamily="34" charset="-122"/>
                <a:ea typeface="微软雅黑" panose="020B0503020204020204" pitchFamily="34" charset="-122"/>
              </a:rPr>
              <a:t>a,b,c</a:t>
            </a:r>
            <a:r>
              <a:rPr lang="en-GB" altLang="zh-CN" sz="2000" dirty="0">
                <a:latin typeface="微软雅黑" panose="020B0503020204020204" pitchFamily="34" charset="-122"/>
                <a:ea typeface="微软雅黑" panose="020B0503020204020204" pitchFamily="34" charset="-122"/>
              </a:rPr>
              <a:t>);</a:t>
            </a:r>
            <a:endParaRPr lang="en-GB" altLang="zh-CN" sz="2000" dirty="0">
              <a:latin typeface="微软雅黑" panose="020B0503020204020204" pitchFamily="34" charset="-122"/>
              <a:ea typeface="微软雅黑" panose="020B0503020204020204" pitchFamily="34" charset="-122"/>
            </a:endParaRPr>
          </a:p>
          <a:p>
            <a:r>
              <a:rPr lang="en-GB" altLang="zh-CN" sz="2000" dirty="0">
                <a:latin typeface="微软雅黑" panose="020B0503020204020204" pitchFamily="34" charset="-122"/>
                <a:ea typeface="微软雅黑" panose="020B0503020204020204" pitchFamily="34" charset="-122"/>
              </a:rPr>
              <a:t>	for ( int </a:t>
            </a:r>
            <a:r>
              <a:rPr lang="en-GB" altLang="zh-CN" sz="2000" dirty="0" err="1">
                <a:latin typeface="微软雅黑" panose="020B0503020204020204" pitchFamily="34" charset="-122"/>
                <a:ea typeface="微软雅黑" panose="020B0503020204020204" pitchFamily="34" charset="-122"/>
              </a:rPr>
              <a:t>i</a:t>
            </a:r>
            <a:r>
              <a:rPr lang="en-GB" altLang="zh-CN" sz="2000" dirty="0">
                <a:latin typeface="微软雅黑" panose="020B0503020204020204" pitchFamily="34" charset="-122"/>
                <a:ea typeface="微软雅黑" panose="020B0503020204020204" pitchFamily="34" charset="-122"/>
              </a:rPr>
              <a:t> =0;i .10; </a:t>
            </a:r>
            <a:r>
              <a:rPr lang="en-GB" altLang="zh-CN" sz="2000" dirty="0" err="1">
                <a:latin typeface="微软雅黑" panose="020B0503020204020204" pitchFamily="34" charset="-122"/>
                <a:ea typeface="微软雅黑" panose="020B0503020204020204" pitchFamily="34" charset="-122"/>
              </a:rPr>
              <a:t>i</a:t>
            </a:r>
            <a:r>
              <a:rPr lang="en-GB" altLang="zh-CN" sz="2000" dirty="0">
                <a:latin typeface="微软雅黑" panose="020B0503020204020204" pitchFamily="34" charset="-122"/>
                <a:ea typeface="微软雅黑" panose="020B0503020204020204" pitchFamily="34" charset="-122"/>
              </a:rPr>
              <a:t> ++)</a:t>
            </a:r>
            <a:endParaRPr lang="en-GB" altLang="zh-CN" sz="2000" dirty="0">
              <a:latin typeface="微软雅黑" panose="020B0503020204020204" pitchFamily="34" charset="-122"/>
              <a:ea typeface="微软雅黑" panose="020B0503020204020204" pitchFamily="34" charset="-122"/>
            </a:endParaRPr>
          </a:p>
          <a:p>
            <a:r>
              <a:rPr lang="en-GB" altLang="zh-CN" sz="2000" dirty="0">
                <a:latin typeface="微软雅黑" panose="020B0503020204020204" pitchFamily="34" charset="-122"/>
                <a:ea typeface="微软雅黑" panose="020B0503020204020204" pitchFamily="34" charset="-122"/>
              </a:rPr>
              <a:t>		std </a:t>
            </a:r>
            <a:r>
              <a:rPr lang="en-US" altLang="zh-CN" sz="2000" dirty="0">
                <a:latin typeface="微软雅黑" panose="020B0503020204020204" pitchFamily="34" charset="-122"/>
                <a:ea typeface="微软雅黑" panose="020B0503020204020204" pitchFamily="34" charset="-122"/>
              </a:rPr>
              <a:t>:: </a:t>
            </a:r>
            <a:r>
              <a:rPr lang="en-GB" altLang="zh-CN" sz="2000" dirty="0" err="1">
                <a:latin typeface="微软雅黑" panose="020B0503020204020204" pitchFamily="34" charset="-122"/>
                <a:ea typeface="微软雅黑" panose="020B0503020204020204" pitchFamily="34" charset="-122"/>
              </a:rPr>
              <a:t>cout</a:t>
            </a:r>
            <a:r>
              <a:rPr lang="en-GB" altLang="zh-CN" sz="2000" dirty="0">
                <a:latin typeface="微软雅黑" panose="020B0503020204020204" pitchFamily="34" charset="-122"/>
                <a:ea typeface="微软雅黑" panose="020B0503020204020204" pitchFamily="34" charset="-122"/>
              </a:rPr>
              <a:t> &lt;&lt; c[</a:t>
            </a:r>
            <a:r>
              <a:rPr lang="en-GB" altLang="zh-CN" sz="2000" dirty="0" err="1">
                <a:latin typeface="微软雅黑" panose="020B0503020204020204" pitchFamily="34" charset="-122"/>
                <a:ea typeface="微软雅黑" panose="020B0503020204020204" pitchFamily="34" charset="-122"/>
              </a:rPr>
              <a:t>i</a:t>
            </a:r>
            <a:r>
              <a:rPr lang="en-GB" altLang="zh-CN" sz="2000" dirty="0">
                <a:latin typeface="微软雅黑" panose="020B0503020204020204" pitchFamily="34" charset="-122"/>
                <a:ea typeface="微软雅黑" panose="020B0503020204020204" pitchFamily="34" charset="-122"/>
              </a:rPr>
              <a:t>] &lt;&lt; ” ”;</a:t>
            </a:r>
            <a:endParaRPr lang="en-GB" altLang="zh-CN" sz="2000" dirty="0">
              <a:latin typeface="微软雅黑" panose="020B0503020204020204" pitchFamily="34" charset="-122"/>
              <a:ea typeface="微软雅黑" panose="020B0503020204020204" pitchFamily="34" charset="-122"/>
            </a:endParaRPr>
          </a:p>
          <a:p>
            <a:r>
              <a:rPr lang="en-GB" altLang="zh-CN" sz="2000" dirty="0">
                <a:latin typeface="微软雅黑" panose="020B0503020204020204" pitchFamily="34" charset="-122"/>
                <a:ea typeface="微软雅黑" panose="020B0503020204020204" pitchFamily="34" charset="-122"/>
              </a:rPr>
              <a:t>	std :: </a:t>
            </a:r>
            <a:r>
              <a:rPr lang="en-GB" altLang="zh-CN" sz="2000" dirty="0" err="1">
                <a:latin typeface="微软雅黑" panose="020B0503020204020204" pitchFamily="34" charset="-122"/>
                <a:ea typeface="微软雅黑" panose="020B0503020204020204" pitchFamily="34" charset="-122"/>
              </a:rPr>
              <a:t>cout</a:t>
            </a:r>
            <a:r>
              <a:rPr lang="en-GB" altLang="zh-CN" sz="2000" dirty="0">
                <a:latin typeface="微软雅黑" panose="020B0503020204020204" pitchFamily="34" charset="-122"/>
                <a:ea typeface="微软雅黑" panose="020B0503020204020204" pitchFamily="34" charset="-122"/>
              </a:rPr>
              <a:t> :: std :: </a:t>
            </a:r>
            <a:r>
              <a:rPr lang="en-GB" altLang="zh-CN" sz="2000" dirty="0" err="1">
                <a:latin typeface="微软雅黑" panose="020B0503020204020204" pitchFamily="34" charset="-122"/>
                <a:ea typeface="微软雅黑" panose="020B0503020204020204" pitchFamily="34" charset="-122"/>
              </a:rPr>
              <a:t>endl</a:t>
            </a:r>
            <a:r>
              <a:rPr lang="en-GB" altLang="zh-CN" sz="2000" dirty="0">
                <a:latin typeface="微软雅黑" panose="020B0503020204020204" pitchFamily="34" charset="-122"/>
                <a:ea typeface="微软雅黑" panose="020B0503020204020204" pitchFamily="34" charset="-122"/>
              </a:rPr>
              <a:t> ;</a:t>
            </a:r>
            <a:endParaRPr lang="en-GB" altLang="zh-CN" sz="2000" dirty="0">
              <a:latin typeface="微软雅黑" panose="020B0503020204020204" pitchFamily="34" charset="-122"/>
              <a:ea typeface="微软雅黑" panose="020B0503020204020204" pitchFamily="34" charset="-122"/>
            </a:endParaRPr>
          </a:p>
          <a:p>
            <a:r>
              <a:rPr lang="en-GB" altLang="zh-CN" sz="2000" dirty="0">
                <a:latin typeface="微软雅黑" panose="020B0503020204020204" pitchFamily="34" charset="-122"/>
                <a:ea typeface="微软雅黑" panose="020B0503020204020204" pitchFamily="34" charset="-122"/>
              </a:rPr>
              <a:t>	return 0;</a:t>
            </a:r>
            <a:endParaRPr lang="en-GB" altLang="zh-CN" sz="2000" dirty="0">
              <a:latin typeface="微软雅黑" panose="020B0503020204020204" pitchFamily="34" charset="-122"/>
              <a:ea typeface="微软雅黑" panose="020B0503020204020204" pitchFamily="34" charset="-122"/>
            </a:endParaRPr>
          </a:p>
          <a:p>
            <a:r>
              <a:rPr lang="en-GB" altLang="zh-CN" sz="2000" dirty="0">
                <a:latin typeface="微软雅黑" panose="020B0503020204020204" pitchFamily="34" charset="-122"/>
                <a:ea typeface="微软雅黑" panose="020B0503020204020204" pitchFamily="34" charset="-122"/>
              </a:rPr>
              <a:t>}</a:t>
            </a:r>
            <a:endParaRPr lang="en-GB" altLang="zh-CN" sz="2000" dirty="0">
              <a:latin typeface="微软雅黑" panose="020B0503020204020204" pitchFamily="34" charset="-122"/>
              <a:ea typeface="微软雅黑" panose="020B0503020204020204" pitchFamily="34" charset="-122"/>
            </a:endParaRPr>
          </a:p>
          <a:p>
            <a:endParaRPr lang="en-GB" altLang="zh-CN" dirty="0"/>
          </a:p>
          <a:p>
            <a:pPr>
              <a:lnSpc>
                <a:spcPct val="120000"/>
              </a:lnSpc>
            </a:pPr>
            <a:endParaRPr lang="zh-CN" altLang="en-US" dirty="0"/>
          </a:p>
          <a:p>
            <a:pPr>
              <a:lnSpc>
                <a:spcPct val="120000"/>
              </a:lnSpc>
            </a:pPr>
            <a:endParaRPr kumimoji="1" lang="zh-CN" altLang="en-US" dirty="0">
              <a:solidFill>
                <a:schemeClr val="tx1">
                  <a:lumMod val="75000"/>
                  <a:lumOff val="25000"/>
                </a:schemeClr>
              </a:solidFill>
            </a:endParaRPr>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627086" y="954250"/>
            <a:ext cx="7802222"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627380" y="431165"/>
            <a:ext cx="3145790" cy="521970"/>
          </a:xfrm>
          <a:prstGeom prst="rect">
            <a:avLst/>
          </a:prstGeom>
        </p:spPr>
        <p:txBody>
          <a:bodyPr wrap="square">
            <a:spAutoFit/>
          </a:bodyPr>
          <a:lstStyle/>
          <a:p>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3</a:t>
            </a:r>
            <a:r>
              <a:rPr lang="zh-CN" altLang="en-US"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a:t>
            </a:r>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CUDA</a:t>
            </a:r>
            <a:r>
              <a:rPr lang="zh-CN" altLang="en-US"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并行编程</a:t>
            </a:r>
            <a:endParaRPr lang="zh-CN" altLang="en-US" sz="2800" b="1" dirty="0">
              <a:solidFill>
                <a:srgbClr val="0070C0"/>
              </a:solidFill>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56" name="任意多边形 55"/>
          <p:cNvSpPr/>
          <p:nvPr/>
        </p:nvSpPr>
        <p:spPr>
          <a:xfrm>
            <a:off x="4782820" y="149860"/>
            <a:ext cx="38735" cy="692150"/>
          </a:xfrm>
          <a:custGeom>
            <a:avLst/>
            <a:gdLst>
              <a:gd name="connisteX0" fmla="*/ 37323 w 38452"/>
              <a:gd name="connsiteY0" fmla="*/ 0 h 692150"/>
              <a:gd name="connisteX1" fmla="*/ 37323 w 38452"/>
              <a:gd name="connsiteY1" fmla="*/ 85090 h 692150"/>
              <a:gd name="connisteX2" fmla="*/ 37323 w 38452"/>
              <a:gd name="connsiteY2" fmla="*/ 170180 h 692150"/>
              <a:gd name="connisteX3" fmla="*/ 37323 w 38452"/>
              <a:gd name="connsiteY3" fmla="*/ 243205 h 692150"/>
              <a:gd name="connisteX4" fmla="*/ 37323 w 38452"/>
              <a:gd name="connsiteY4" fmla="*/ 315595 h 692150"/>
              <a:gd name="connisteX5" fmla="*/ 25258 w 38452"/>
              <a:gd name="connsiteY5" fmla="*/ 388620 h 692150"/>
              <a:gd name="connisteX6" fmla="*/ 25258 w 38452"/>
              <a:gd name="connsiteY6" fmla="*/ 473710 h 692150"/>
              <a:gd name="connisteX7" fmla="*/ 13193 w 38452"/>
              <a:gd name="connsiteY7" fmla="*/ 546735 h 692150"/>
              <a:gd name="connisteX8" fmla="*/ 1128 w 38452"/>
              <a:gd name="connsiteY8" fmla="*/ 619125 h 692150"/>
              <a:gd name="connisteX9" fmla="*/ 1128 w 38452"/>
              <a:gd name="connsiteY9" fmla="*/ 692150 h 69215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Lst>
            <a:rect l="l" t="t" r="r" b="b"/>
            <a:pathLst>
              <a:path w="38453" h="692150">
                <a:moveTo>
                  <a:pt x="37324" y="0"/>
                </a:moveTo>
                <a:cubicBezTo>
                  <a:pt x="37324" y="15240"/>
                  <a:pt x="37324" y="50800"/>
                  <a:pt x="37324" y="85090"/>
                </a:cubicBezTo>
                <a:cubicBezTo>
                  <a:pt x="37324" y="119380"/>
                  <a:pt x="37324" y="138430"/>
                  <a:pt x="37324" y="170180"/>
                </a:cubicBezTo>
                <a:cubicBezTo>
                  <a:pt x="37324" y="201930"/>
                  <a:pt x="37324" y="213995"/>
                  <a:pt x="37324" y="243205"/>
                </a:cubicBezTo>
                <a:cubicBezTo>
                  <a:pt x="37324" y="272415"/>
                  <a:pt x="39864" y="286385"/>
                  <a:pt x="37324" y="315595"/>
                </a:cubicBezTo>
                <a:cubicBezTo>
                  <a:pt x="34784" y="344805"/>
                  <a:pt x="27799" y="356870"/>
                  <a:pt x="25259" y="388620"/>
                </a:cubicBezTo>
                <a:cubicBezTo>
                  <a:pt x="22719" y="420370"/>
                  <a:pt x="27799" y="441960"/>
                  <a:pt x="25259" y="473710"/>
                </a:cubicBezTo>
                <a:cubicBezTo>
                  <a:pt x="22719" y="505460"/>
                  <a:pt x="18274" y="517525"/>
                  <a:pt x="13194" y="546735"/>
                </a:cubicBezTo>
                <a:cubicBezTo>
                  <a:pt x="8114" y="575945"/>
                  <a:pt x="3669" y="589915"/>
                  <a:pt x="1129" y="619125"/>
                </a:cubicBezTo>
                <a:cubicBezTo>
                  <a:pt x="-1411" y="648335"/>
                  <a:pt x="1129" y="678815"/>
                  <a:pt x="1129" y="69215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p:nvSpPr>
        <p:spPr>
          <a:xfrm>
            <a:off x="746527" y="1076501"/>
            <a:ext cx="10548337" cy="5841792"/>
          </a:xfrm>
          <a:prstGeom prst="rect">
            <a:avLst/>
          </a:prstGeom>
          <a:noFill/>
        </p:spPr>
        <p:txBody>
          <a:bodyPr wrap="square" rtlCol="0" anchor="ctr">
            <a:spAutoFit/>
          </a:bodyPr>
          <a:lstStyle/>
          <a:p>
            <a:pPr>
              <a:lnSpc>
                <a:spcPct val="150000"/>
              </a:lnSpc>
            </a:pPr>
            <a:r>
              <a:rPr lang="zh-CN" altLang="en-US" sz="2400" b="1" dirty="0">
                <a:latin typeface="微软雅黑" panose="020B0503020204020204" pitchFamily="34" charset="-122"/>
                <a:ea typeface="微软雅黑" panose="020B0503020204020204" pitchFamily="34" charset="-122"/>
              </a:rPr>
              <a:t>向量求和的并行性分析</a:t>
            </a:r>
            <a:endParaRPr lang="zh-CN" altLang="en-US" sz="2400" b="1" dirty="0">
              <a:latin typeface="微软雅黑" panose="020B0503020204020204" pitchFamily="34" charset="-122"/>
              <a:ea typeface="微软雅黑" panose="020B0503020204020204" pitchFamily="34" charset="-122"/>
            </a:endParaRPr>
          </a:p>
          <a:p>
            <a:pPr>
              <a:lnSpc>
                <a:spcPct val="150000"/>
              </a:lnSpc>
            </a:pPr>
            <a:r>
              <a:rPr lang="zh-CN" altLang="en-US" sz="2000" dirty="0">
                <a:latin typeface="微软雅黑" panose="020B0503020204020204" pitchFamily="34" charset="-122"/>
                <a:ea typeface="微软雅黑" panose="020B0503020204020204" pitchFamily="34" charset="-122"/>
              </a:rPr>
              <a:t>程序是否具有并行性：</a:t>
            </a:r>
            <a:endParaRPr lang="zh-CN" altLang="en-US" sz="2000" dirty="0">
              <a:latin typeface="微软雅黑" panose="020B0503020204020204" pitchFamily="34" charset="-122"/>
              <a:ea typeface="微软雅黑" panose="020B0503020204020204" pitchFamily="34" charset="-122"/>
            </a:endParaRPr>
          </a:p>
          <a:p>
            <a:pPr>
              <a:lnSpc>
                <a:spcPct val="150000"/>
              </a:lnSpc>
            </a:pPr>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任务是否能够划分成多份</a:t>
            </a:r>
            <a:endParaRPr lang="zh-CN" altLang="en-US" sz="2000" dirty="0">
              <a:latin typeface="微软雅黑" panose="020B0503020204020204" pitchFamily="34" charset="-122"/>
              <a:ea typeface="微软雅黑" panose="020B0503020204020204" pitchFamily="34" charset="-122"/>
            </a:endParaRPr>
          </a:p>
          <a:p>
            <a:pPr>
              <a:lnSpc>
                <a:spcPct val="150000"/>
              </a:lnSpc>
            </a:pPr>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任务相互之间的依赖关系不具有时间上的先后性</a:t>
            </a:r>
            <a:endParaRPr lang="zh-CN" altLang="en-US" sz="2000" dirty="0">
              <a:latin typeface="微软雅黑" panose="020B0503020204020204" pitchFamily="34" charset="-122"/>
              <a:ea typeface="微软雅黑" panose="020B0503020204020204" pitchFamily="34" charset="-122"/>
            </a:endParaRPr>
          </a:p>
          <a:p>
            <a:pPr>
              <a:lnSpc>
                <a:spcPct val="150000"/>
              </a:lnSpc>
            </a:pPr>
            <a:r>
              <a:rPr lang="zh-CN" altLang="en-US" sz="2000" dirty="0">
                <a:latin typeface="微软雅黑" panose="020B0503020204020204" pitchFamily="34" charset="-122"/>
                <a:ea typeface="微软雅黑" panose="020B0503020204020204" pitchFamily="34" charset="-122"/>
              </a:rPr>
              <a:t>并行处理</a:t>
            </a:r>
            <a:r>
              <a:rPr lang="en-US" altLang="zh-CN" sz="2000" dirty="0">
                <a:latin typeface="微软雅黑" panose="020B0503020204020204" pitchFamily="34" charset="-122"/>
                <a:ea typeface="微软雅黑" panose="020B0503020204020204" pitchFamily="34" charset="-122"/>
              </a:rPr>
              <a:t>:</a:t>
            </a:r>
            <a:endParaRPr lang="zh-CN" altLang="en-US" sz="2000" dirty="0">
              <a:latin typeface="微软雅黑" panose="020B0503020204020204" pitchFamily="34" charset="-122"/>
              <a:ea typeface="微软雅黑" panose="020B0503020204020204" pitchFamily="34" charset="-122"/>
            </a:endParaRPr>
          </a:p>
          <a:p>
            <a:pPr>
              <a:lnSpc>
                <a:spcPct val="150000"/>
              </a:lnSpc>
            </a:pPr>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线程</a:t>
            </a:r>
            <a:r>
              <a:rPr lang="en-US" altLang="zh-CN" sz="2000" dirty="0">
                <a:latin typeface="微软雅黑" panose="020B0503020204020204" pitchFamily="34" charset="-122"/>
                <a:ea typeface="微软雅黑" panose="020B0503020204020204" pitchFamily="34" charset="-122"/>
              </a:rPr>
              <a:t>0 −→ 𝑎0+𝑏0 −→ 𝑐0</a:t>
            </a:r>
            <a:endParaRPr lang="en-US" altLang="zh-CN" sz="2000" dirty="0">
              <a:latin typeface="微软雅黑" panose="020B0503020204020204" pitchFamily="34" charset="-122"/>
              <a:ea typeface="微软雅黑" panose="020B0503020204020204" pitchFamily="34" charset="-122"/>
            </a:endParaRPr>
          </a:p>
          <a:p>
            <a:pPr>
              <a:lnSpc>
                <a:spcPct val="150000"/>
              </a:lnSpc>
            </a:pPr>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线程</a:t>
            </a:r>
            <a:r>
              <a:rPr lang="en-US" altLang="zh-CN" sz="2000" dirty="0">
                <a:latin typeface="微软雅黑" panose="020B0503020204020204" pitchFamily="34" charset="-122"/>
                <a:ea typeface="微软雅黑" panose="020B0503020204020204" pitchFamily="34" charset="-122"/>
              </a:rPr>
              <a:t>1 −→ 𝑎1+𝑏1 −→ 𝑐1</a:t>
            </a:r>
            <a:endParaRPr lang="en-US" altLang="zh-CN" sz="2000" dirty="0">
              <a:latin typeface="微软雅黑" panose="020B0503020204020204" pitchFamily="34" charset="-122"/>
              <a:ea typeface="微软雅黑" panose="020B0503020204020204" pitchFamily="34" charset="-122"/>
            </a:endParaRPr>
          </a:p>
          <a:p>
            <a:pPr>
              <a:lnSpc>
                <a:spcPct val="150000"/>
              </a:lnSpc>
            </a:pPr>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线程</a:t>
            </a:r>
            <a:r>
              <a:rPr lang="en-US" altLang="zh-CN" sz="2000" dirty="0">
                <a:latin typeface="微软雅黑" panose="020B0503020204020204" pitchFamily="34" charset="-122"/>
                <a:ea typeface="微软雅黑" panose="020B0503020204020204" pitchFamily="34" charset="-122"/>
              </a:rPr>
              <a:t>2 −→ 𝑎2+𝑏2 −→ 𝑐2</a:t>
            </a:r>
            <a:endParaRPr lang="en-US" altLang="zh-CN" sz="2000" dirty="0">
              <a:latin typeface="微软雅黑" panose="020B0503020204020204" pitchFamily="34" charset="-122"/>
              <a:ea typeface="微软雅黑" panose="020B0503020204020204" pitchFamily="34" charset="-122"/>
            </a:endParaRPr>
          </a:p>
          <a:p>
            <a:pPr>
              <a:lnSpc>
                <a:spcPct val="150000"/>
              </a:lnSpc>
            </a:pPr>
            <a:r>
              <a:rPr lang="en-US" altLang="zh-CN" sz="2000" dirty="0">
                <a:latin typeface="微软雅黑" panose="020B0503020204020204" pitchFamily="34" charset="-122"/>
                <a:ea typeface="微软雅黑" panose="020B0503020204020204" pitchFamily="34" charset="-122"/>
              </a:rPr>
              <a:t>	...</a:t>
            </a:r>
            <a:endParaRPr lang="en-US" altLang="zh-CN" sz="2000" dirty="0">
              <a:latin typeface="微软雅黑" panose="020B0503020204020204" pitchFamily="34" charset="-122"/>
              <a:ea typeface="微软雅黑" panose="020B0503020204020204" pitchFamily="34" charset="-122"/>
            </a:endParaRPr>
          </a:p>
          <a:p>
            <a:pPr>
              <a:lnSpc>
                <a:spcPct val="150000"/>
              </a:lnSpc>
            </a:pPr>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线程</a:t>
            </a:r>
            <a:r>
              <a:rPr lang="en-GB" altLang="zh-CN" sz="2000" dirty="0">
                <a:latin typeface="微软雅黑" panose="020B0503020204020204" pitchFamily="34" charset="-122"/>
                <a:ea typeface="微软雅黑" panose="020B0503020204020204" pitchFamily="34" charset="-122"/>
              </a:rPr>
              <a:t>N-2 −→ 𝑎N−2+𝑏N−2 −→ 𝑐N−2</a:t>
            </a:r>
            <a:endParaRPr lang="en-GB" altLang="zh-CN" sz="2000" dirty="0">
              <a:latin typeface="微软雅黑" panose="020B0503020204020204" pitchFamily="34" charset="-122"/>
              <a:ea typeface="微软雅黑" panose="020B0503020204020204" pitchFamily="34" charset="-122"/>
            </a:endParaRPr>
          </a:p>
          <a:p>
            <a:pPr>
              <a:lnSpc>
                <a:spcPct val="150000"/>
              </a:lnSpc>
            </a:pPr>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线程</a:t>
            </a:r>
            <a:r>
              <a:rPr lang="en-GB" altLang="zh-CN" sz="2000" dirty="0">
                <a:latin typeface="微软雅黑" panose="020B0503020204020204" pitchFamily="34" charset="-122"/>
                <a:ea typeface="微软雅黑" panose="020B0503020204020204" pitchFamily="34" charset="-122"/>
              </a:rPr>
              <a:t>N-1 −→ 𝑎N−1+𝑏N−1 −→ 𝑐N−1</a:t>
            </a:r>
            <a:endParaRPr lang="en-GB" altLang="zh-CN" sz="2000" dirty="0">
              <a:latin typeface="微软雅黑" panose="020B0503020204020204" pitchFamily="34" charset="-122"/>
              <a:ea typeface="微软雅黑" panose="020B0503020204020204" pitchFamily="34" charset="-122"/>
            </a:endParaRPr>
          </a:p>
          <a:p>
            <a:endParaRPr lang="zh-CN" altLang="en-US" dirty="0"/>
          </a:p>
          <a:p>
            <a:pPr>
              <a:lnSpc>
                <a:spcPct val="120000"/>
              </a:lnSpc>
            </a:pPr>
            <a:endParaRPr kumimoji="1" lang="zh-CN" altLang="en-US" dirty="0">
              <a:solidFill>
                <a:schemeClr val="tx1">
                  <a:lumMod val="75000"/>
                  <a:lumOff val="25000"/>
                </a:schemeClr>
              </a:solidFill>
            </a:endParaRPr>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627086" y="954250"/>
            <a:ext cx="7802222"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627380" y="431165"/>
            <a:ext cx="3145790" cy="521970"/>
          </a:xfrm>
          <a:prstGeom prst="rect">
            <a:avLst/>
          </a:prstGeom>
        </p:spPr>
        <p:txBody>
          <a:bodyPr wrap="square">
            <a:spAutoFit/>
          </a:bodyPr>
          <a:lstStyle/>
          <a:p>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3</a:t>
            </a:r>
            <a:r>
              <a:rPr lang="zh-CN" altLang="en-US"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a:t>
            </a:r>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CUDA</a:t>
            </a:r>
            <a:r>
              <a:rPr lang="zh-CN" altLang="en-US"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并行编程</a:t>
            </a:r>
            <a:endParaRPr lang="zh-CN" altLang="en-US" sz="2800" b="1" dirty="0">
              <a:solidFill>
                <a:srgbClr val="0070C0"/>
              </a:solidFill>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56" name="任意多边形 55"/>
          <p:cNvSpPr/>
          <p:nvPr/>
        </p:nvSpPr>
        <p:spPr>
          <a:xfrm>
            <a:off x="4782820" y="149860"/>
            <a:ext cx="38735" cy="692150"/>
          </a:xfrm>
          <a:custGeom>
            <a:avLst/>
            <a:gdLst>
              <a:gd name="connisteX0" fmla="*/ 37323 w 38452"/>
              <a:gd name="connsiteY0" fmla="*/ 0 h 692150"/>
              <a:gd name="connisteX1" fmla="*/ 37323 w 38452"/>
              <a:gd name="connsiteY1" fmla="*/ 85090 h 692150"/>
              <a:gd name="connisteX2" fmla="*/ 37323 w 38452"/>
              <a:gd name="connsiteY2" fmla="*/ 170180 h 692150"/>
              <a:gd name="connisteX3" fmla="*/ 37323 w 38452"/>
              <a:gd name="connsiteY3" fmla="*/ 243205 h 692150"/>
              <a:gd name="connisteX4" fmla="*/ 37323 w 38452"/>
              <a:gd name="connsiteY4" fmla="*/ 315595 h 692150"/>
              <a:gd name="connisteX5" fmla="*/ 25258 w 38452"/>
              <a:gd name="connsiteY5" fmla="*/ 388620 h 692150"/>
              <a:gd name="connisteX6" fmla="*/ 25258 w 38452"/>
              <a:gd name="connsiteY6" fmla="*/ 473710 h 692150"/>
              <a:gd name="connisteX7" fmla="*/ 13193 w 38452"/>
              <a:gd name="connsiteY7" fmla="*/ 546735 h 692150"/>
              <a:gd name="connisteX8" fmla="*/ 1128 w 38452"/>
              <a:gd name="connsiteY8" fmla="*/ 619125 h 692150"/>
              <a:gd name="connisteX9" fmla="*/ 1128 w 38452"/>
              <a:gd name="connsiteY9" fmla="*/ 692150 h 69215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Lst>
            <a:rect l="l" t="t" r="r" b="b"/>
            <a:pathLst>
              <a:path w="38453" h="692150">
                <a:moveTo>
                  <a:pt x="37324" y="0"/>
                </a:moveTo>
                <a:cubicBezTo>
                  <a:pt x="37324" y="15240"/>
                  <a:pt x="37324" y="50800"/>
                  <a:pt x="37324" y="85090"/>
                </a:cubicBezTo>
                <a:cubicBezTo>
                  <a:pt x="37324" y="119380"/>
                  <a:pt x="37324" y="138430"/>
                  <a:pt x="37324" y="170180"/>
                </a:cubicBezTo>
                <a:cubicBezTo>
                  <a:pt x="37324" y="201930"/>
                  <a:pt x="37324" y="213995"/>
                  <a:pt x="37324" y="243205"/>
                </a:cubicBezTo>
                <a:cubicBezTo>
                  <a:pt x="37324" y="272415"/>
                  <a:pt x="39864" y="286385"/>
                  <a:pt x="37324" y="315595"/>
                </a:cubicBezTo>
                <a:cubicBezTo>
                  <a:pt x="34784" y="344805"/>
                  <a:pt x="27799" y="356870"/>
                  <a:pt x="25259" y="388620"/>
                </a:cubicBezTo>
                <a:cubicBezTo>
                  <a:pt x="22719" y="420370"/>
                  <a:pt x="27799" y="441960"/>
                  <a:pt x="25259" y="473710"/>
                </a:cubicBezTo>
                <a:cubicBezTo>
                  <a:pt x="22719" y="505460"/>
                  <a:pt x="18274" y="517525"/>
                  <a:pt x="13194" y="546735"/>
                </a:cubicBezTo>
                <a:cubicBezTo>
                  <a:pt x="8114" y="575945"/>
                  <a:pt x="3669" y="589915"/>
                  <a:pt x="1129" y="619125"/>
                </a:cubicBezTo>
                <a:cubicBezTo>
                  <a:pt x="-1411" y="648335"/>
                  <a:pt x="1129" y="678815"/>
                  <a:pt x="1129" y="69215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27086" y="1468129"/>
            <a:ext cx="10840566" cy="5240011"/>
          </a:xfrm>
          <a:prstGeom prst="rect">
            <a:avLst/>
          </a:prstGeom>
        </p:spPr>
      </p:pic>
      <p:sp>
        <p:nvSpPr>
          <p:cNvPr id="4" name="文本框 3"/>
          <p:cNvSpPr txBox="1"/>
          <p:nvPr/>
        </p:nvSpPr>
        <p:spPr>
          <a:xfrm>
            <a:off x="627086" y="993792"/>
            <a:ext cx="2330959" cy="497957"/>
          </a:xfrm>
          <a:prstGeom prst="rect">
            <a:avLst/>
          </a:prstGeom>
          <a:noFill/>
        </p:spPr>
        <p:txBody>
          <a:bodyPr wrap="none" rtlCol="0" anchor="ctr">
            <a:spAutoFit/>
          </a:bodyPr>
          <a:lstStyle/>
          <a:p>
            <a:pPr>
              <a:lnSpc>
                <a:spcPct val="120000"/>
              </a:lnSpc>
            </a:pPr>
            <a:r>
              <a:rPr kumimoji="1"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rPr>
              <a:t>CUDA</a:t>
            </a:r>
            <a:r>
              <a:rPr kumimoji="1"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rPr>
              <a:t>并行程序</a:t>
            </a:r>
            <a:endParaRPr kumimoji="1"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627086" y="954250"/>
            <a:ext cx="7802222"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627380" y="431165"/>
            <a:ext cx="3145790" cy="521970"/>
          </a:xfrm>
          <a:prstGeom prst="rect">
            <a:avLst/>
          </a:prstGeom>
        </p:spPr>
        <p:txBody>
          <a:bodyPr wrap="square">
            <a:spAutoFit/>
          </a:bodyPr>
          <a:lstStyle/>
          <a:p>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3</a:t>
            </a:r>
            <a:r>
              <a:rPr lang="zh-CN" altLang="en-US"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a:t>
            </a:r>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CUDA</a:t>
            </a:r>
            <a:r>
              <a:rPr lang="zh-CN" altLang="en-US"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并行编程</a:t>
            </a:r>
            <a:endParaRPr lang="zh-CN" altLang="en-US" sz="2800" b="1" dirty="0">
              <a:solidFill>
                <a:srgbClr val="0070C0"/>
              </a:solidFill>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56" name="任意多边形 55"/>
          <p:cNvSpPr/>
          <p:nvPr/>
        </p:nvSpPr>
        <p:spPr>
          <a:xfrm>
            <a:off x="4782820" y="149860"/>
            <a:ext cx="38735" cy="692150"/>
          </a:xfrm>
          <a:custGeom>
            <a:avLst/>
            <a:gdLst>
              <a:gd name="connisteX0" fmla="*/ 37323 w 38452"/>
              <a:gd name="connsiteY0" fmla="*/ 0 h 692150"/>
              <a:gd name="connisteX1" fmla="*/ 37323 w 38452"/>
              <a:gd name="connsiteY1" fmla="*/ 85090 h 692150"/>
              <a:gd name="connisteX2" fmla="*/ 37323 w 38452"/>
              <a:gd name="connsiteY2" fmla="*/ 170180 h 692150"/>
              <a:gd name="connisteX3" fmla="*/ 37323 w 38452"/>
              <a:gd name="connsiteY3" fmla="*/ 243205 h 692150"/>
              <a:gd name="connisteX4" fmla="*/ 37323 w 38452"/>
              <a:gd name="connsiteY4" fmla="*/ 315595 h 692150"/>
              <a:gd name="connisteX5" fmla="*/ 25258 w 38452"/>
              <a:gd name="connsiteY5" fmla="*/ 388620 h 692150"/>
              <a:gd name="connisteX6" fmla="*/ 25258 w 38452"/>
              <a:gd name="connsiteY6" fmla="*/ 473710 h 692150"/>
              <a:gd name="connisteX7" fmla="*/ 13193 w 38452"/>
              <a:gd name="connsiteY7" fmla="*/ 546735 h 692150"/>
              <a:gd name="connisteX8" fmla="*/ 1128 w 38452"/>
              <a:gd name="connsiteY8" fmla="*/ 619125 h 692150"/>
              <a:gd name="connisteX9" fmla="*/ 1128 w 38452"/>
              <a:gd name="connsiteY9" fmla="*/ 692150 h 69215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Lst>
            <a:rect l="l" t="t" r="r" b="b"/>
            <a:pathLst>
              <a:path w="38453" h="692150">
                <a:moveTo>
                  <a:pt x="37324" y="0"/>
                </a:moveTo>
                <a:cubicBezTo>
                  <a:pt x="37324" y="15240"/>
                  <a:pt x="37324" y="50800"/>
                  <a:pt x="37324" y="85090"/>
                </a:cubicBezTo>
                <a:cubicBezTo>
                  <a:pt x="37324" y="119380"/>
                  <a:pt x="37324" y="138430"/>
                  <a:pt x="37324" y="170180"/>
                </a:cubicBezTo>
                <a:cubicBezTo>
                  <a:pt x="37324" y="201930"/>
                  <a:pt x="37324" y="213995"/>
                  <a:pt x="37324" y="243205"/>
                </a:cubicBezTo>
                <a:cubicBezTo>
                  <a:pt x="37324" y="272415"/>
                  <a:pt x="39864" y="286385"/>
                  <a:pt x="37324" y="315595"/>
                </a:cubicBezTo>
                <a:cubicBezTo>
                  <a:pt x="34784" y="344805"/>
                  <a:pt x="27799" y="356870"/>
                  <a:pt x="25259" y="388620"/>
                </a:cubicBezTo>
                <a:cubicBezTo>
                  <a:pt x="22719" y="420370"/>
                  <a:pt x="27799" y="441960"/>
                  <a:pt x="25259" y="473710"/>
                </a:cubicBezTo>
                <a:cubicBezTo>
                  <a:pt x="22719" y="505460"/>
                  <a:pt x="18274" y="517525"/>
                  <a:pt x="13194" y="546735"/>
                </a:cubicBezTo>
                <a:cubicBezTo>
                  <a:pt x="8114" y="575945"/>
                  <a:pt x="3669" y="589915"/>
                  <a:pt x="1129" y="619125"/>
                </a:cubicBezTo>
                <a:cubicBezTo>
                  <a:pt x="-1411" y="648335"/>
                  <a:pt x="1129" y="678815"/>
                  <a:pt x="1129" y="69215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p:nvSpPr>
        <p:spPr>
          <a:xfrm>
            <a:off x="627086" y="1146565"/>
            <a:ext cx="4520789" cy="837345"/>
          </a:xfrm>
          <a:prstGeom prst="rect">
            <a:avLst/>
          </a:prstGeom>
          <a:noFill/>
        </p:spPr>
        <p:txBody>
          <a:bodyPr wrap="none" rtlCol="0" anchor="ctr">
            <a:spAutoFit/>
          </a:bodyPr>
          <a:lstStyle/>
          <a:p>
            <a:pPr>
              <a:lnSpc>
                <a:spcPct val="120000"/>
              </a:lnSpc>
            </a:pPr>
            <a:r>
              <a:rPr kumimoji="1"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rPr>
              <a:t>例</a:t>
            </a:r>
            <a:r>
              <a:rPr kumimoji="1"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rPr>
              <a:t>2:</a:t>
            </a:r>
            <a:r>
              <a:rPr kumimoji="1"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rPr>
              <a:t>实现两个</a:t>
            </a:r>
            <a:r>
              <a:rPr kumimoji="1"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rPr>
              <a:t>N</a:t>
            </a:r>
            <a:r>
              <a:rPr kumimoji="1"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rPr>
              <a:t>*</a:t>
            </a:r>
            <a:r>
              <a:rPr kumimoji="1"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rPr>
              <a:t>N</a:t>
            </a:r>
            <a:r>
              <a:rPr kumimoji="1"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rPr>
              <a:t>的矩阵加法。</a:t>
            </a:r>
            <a:endParaRPr kumimoji="1"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20000"/>
              </a:lnSpc>
            </a:pPr>
            <a:endParaRPr kumimoji="1" lang="zh-CN" altLang="en-US" dirty="0">
              <a:solidFill>
                <a:schemeClr val="tx1">
                  <a:lumMod val="75000"/>
                  <a:lumOff val="25000"/>
                </a:schemeClr>
              </a:solidFill>
            </a:endParaRPr>
          </a:p>
        </p:txBody>
      </p:sp>
      <p:pic>
        <p:nvPicPr>
          <p:cNvPr id="6" name="图片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83191" y="1940026"/>
            <a:ext cx="10825617" cy="3928988"/>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627086" y="954250"/>
            <a:ext cx="7802222"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627380" y="431165"/>
            <a:ext cx="3145790" cy="521970"/>
          </a:xfrm>
          <a:prstGeom prst="rect">
            <a:avLst/>
          </a:prstGeom>
        </p:spPr>
        <p:txBody>
          <a:bodyPr wrap="square">
            <a:spAutoFit/>
          </a:bodyPr>
          <a:lstStyle/>
          <a:p>
            <a:pPr algn="l"/>
            <a:r>
              <a:rPr lang="zh-CN" altLang="en-US"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1 </a:t>
            </a:r>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GPU</a:t>
            </a:r>
            <a:r>
              <a:rPr lang="zh-CN" altLang="en-US"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简介</a:t>
            </a:r>
            <a:endParaRPr lang="zh-CN" altLang="en-US" sz="2800" b="1" dirty="0">
              <a:solidFill>
                <a:srgbClr val="0070C0"/>
              </a:solidFill>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56" name="任意多边形 55"/>
          <p:cNvSpPr/>
          <p:nvPr/>
        </p:nvSpPr>
        <p:spPr>
          <a:xfrm>
            <a:off x="4782820" y="149860"/>
            <a:ext cx="38735" cy="692150"/>
          </a:xfrm>
          <a:custGeom>
            <a:avLst/>
            <a:gdLst>
              <a:gd name="connisteX0" fmla="*/ 37323 w 38452"/>
              <a:gd name="connsiteY0" fmla="*/ 0 h 692150"/>
              <a:gd name="connisteX1" fmla="*/ 37323 w 38452"/>
              <a:gd name="connsiteY1" fmla="*/ 85090 h 692150"/>
              <a:gd name="connisteX2" fmla="*/ 37323 w 38452"/>
              <a:gd name="connsiteY2" fmla="*/ 170180 h 692150"/>
              <a:gd name="connisteX3" fmla="*/ 37323 w 38452"/>
              <a:gd name="connsiteY3" fmla="*/ 243205 h 692150"/>
              <a:gd name="connisteX4" fmla="*/ 37323 w 38452"/>
              <a:gd name="connsiteY4" fmla="*/ 315595 h 692150"/>
              <a:gd name="connisteX5" fmla="*/ 25258 w 38452"/>
              <a:gd name="connsiteY5" fmla="*/ 388620 h 692150"/>
              <a:gd name="connisteX6" fmla="*/ 25258 w 38452"/>
              <a:gd name="connsiteY6" fmla="*/ 473710 h 692150"/>
              <a:gd name="connisteX7" fmla="*/ 13193 w 38452"/>
              <a:gd name="connsiteY7" fmla="*/ 546735 h 692150"/>
              <a:gd name="connisteX8" fmla="*/ 1128 w 38452"/>
              <a:gd name="connsiteY8" fmla="*/ 619125 h 692150"/>
              <a:gd name="connisteX9" fmla="*/ 1128 w 38452"/>
              <a:gd name="connsiteY9" fmla="*/ 692150 h 69215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Lst>
            <a:rect l="l" t="t" r="r" b="b"/>
            <a:pathLst>
              <a:path w="38453" h="692150">
                <a:moveTo>
                  <a:pt x="37324" y="0"/>
                </a:moveTo>
                <a:cubicBezTo>
                  <a:pt x="37324" y="15240"/>
                  <a:pt x="37324" y="50800"/>
                  <a:pt x="37324" y="85090"/>
                </a:cubicBezTo>
                <a:cubicBezTo>
                  <a:pt x="37324" y="119380"/>
                  <a:pt x="37324" y="138430"/>
                  <a:pt x="37324" y="170180"/>
                </a:cubicBezTo>
                <a:cubicBezTo>
                  <a:pt x="37324" y="201930"/>
                  <a:pt x="37324" y="213995"/>
                  <a:pt x="37324" y="243205"/>
                </a:cubicBezTo>
                <a:cubicBezTo>
                  <a:pt x="37324" y="272415"/>
                  <a:pt x="39864" y="286385"/>
                  <a:pt x="37324" y="315595"/>
                </a:cubicBezTo>
                <a:cubicBezTo>
                  <a:pt x="34784" y="344805"/>
                  <a:pt x="27799" y="356870"/>
                  <a:pt x="25259" y="388620"/>
                </a:cubicBezTo>
                <a:cubicBezTo>
                  <a:pt x="22719" y="420370"/>
                  <a:pt x="27799" y="441960"/>
                  <a:pt x="25259" y="473710"/>
                </a:cubicBezTo>
                <a:cubicBezTo>
                  <a:pt x="22719" y="505460"/>
                  <a:pt x="18274" y="517525"/>
                  <a:pt x="13194" y="546735"/>
                </a:cubicBezTo>
                <a:cubicBezTo>
                  <a:pt x="8114" y="575945"/>
                  <a:pt x="3669" y="589915"/>
                  <a:pt x="1129" y="619125"/>
                </a:cubicBezTo>
                <a:cubicBezTo>
                  <a:pt x="-1411" y="648335"/>
                  <a:pt x="1129" y="678815"/>
                  <a:pt x="1129" y="69215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p:nvSpPr>
        <p:spPr>
          <a:xfrm>
            <a:off x="623500" y="1320035"/>
            <a:ext cx="10831876" cy="4746877"/>
          </a:xfrm>
          <a:prstGeom prst="rect">
            <a:avLst/>
          </a:prstGeom>
          <a:noFill/>
        </p:spPr>
        <p:txBody>
          <a:bodyPr wrap="none" rtlCol="0" anchor="ctr">
            <a:spAutoFit/>
          </a:bodyPr>
          <a:lstStyle/>
          <a:p>
            <a:pPr>
              <a:lnSpc>
                <a:spcPct val="150000"/>
              </a:lnSpc>
            </a:pPr>
            <a:r>
              <a:rPr lang="en-US" altLang="zh-CN" sz="2400" b="1" dirty="0">
                <a:latin typeface="微软雅黑" panose="020B0503020204020204" pitchFamily="34" charset="-122"/>
                <a:ea typeface="微软雅黑" panose="020B0503020204020204" pitchFamily="34" charset="-122"/>
              </a:rPr>
              <a:t>1.3</a:t>
            </a:r>
            <a:r>
              <a:rPr lang="zh-CN" altLang="en-US" sz="2400" b="1" dirty="0">
                <a:latin typeface="微软雅黑" panose="020B0503020204020204" pitchFamily="34" charset="-122"/>
                <a:ea typeface="微软雅黑" panose="020B0503020204020204" pitchFamily="34" charset="-122"/>
              </a:rPr>
              <a:t> </a:t>
            </a:r>
            <a:r>
              <a:rPr lang="en-US" altLang="zh-CN" sz="2400" b="1" dirty="0">
                <a:latin typeface="微软雅黑" panose="020B0503020204020204" pitchFamily="34" charset="-122"/>
                <a:ea typeface="微软雅黑" panose="020B0503020204020204" pitchFamily="34" charset="-122"/>
              </a:rPr>
              <a:t>GPU</a:t>
            </a:r>
            <a:r>
              <a:rPr lang="zh-CN" altLang="en-US" sz="2400" b="1" dirty="0">
                <a:latin typeface="微软雅黑" panose="020B0503020204020204" pitchFamily="34" charset="-122"/>
                <a:ea typeface="微软雅黑" panose="020B0503020204020204" pitchFamily="34" charset="-122"/>
              </a:rPr>
              <a:t>架构特点</a:t>
            </a:r>
            <a:endParaRPr lang="en-US" altLang="zh-CN" sz="2400" b="1" dirty="0">
              <a:latin typeface="微软雅黑" panose="020B0503020204020204" pitchFamily="34" charset="-122"/>
              <a:ea typeface="微软雅黑" panose="020B0503020204020204" pitchFamily="34" charset="-122"/>
            </a:endParaRPr>
          </a:p>
          <a:p>
            <a:pPr>
              <a:lnSpc>
                <a:spcPct val="150000"/>
              </a:lnSpc>
            </a:pPr>
            <a:r>
              <a:rPr lang="zh-CN" altLang="en-US" sz="2000" dirty="0">
                <a:latin typeface="微软雅黑" panose="020B0503020204020204" pitchFamily="34" charset="-122"/>
                <a:ea typeface="微软雅黑" panose="020B0503020204020204" pitchFamily="34" charset="-122"/>
              </a:rPr>
              <a:t>    </a:t>
            </a:r>
            <a:r>
              <a:rPr lang="en-GB" altLang="zh-CN" sz="2000" dirty="0">
                <a:latin typeface="微软雅黑" panose="020B0503020204020204" pitchFamily="34" charset="-122"/>
                <a:ea typeface="微软雅黑" panose="020B0503020204020204" pitchFamily="34" charset="-122"/>
              </a:rPr>
              <a:t>GPU</a:t>
            </a:r>
            <a:r>
              <a:rPr lang="zh-CN" altLang="en-US" sz="2000" dirty="0">
                <a:latin typeface="微软雅黑" panose="020B0503020204020204" pitchFamily="34" charset="-122"/>
                <a:ea typeface="微软雅黑" panose="020B0503020204020204" pitchFamily="34" charset="-122"/>
              </a:rPr>
              <a:t>的架构特点：</a:t>
            </a:r>
            <a:endParaRPr lang="en-US" altLang="zh-CN" sz="2000" dirty="0">
              <a:latin typeface="微软雅黑" panose="020B0503020204020204" pitchFamily="34" charset="-122"/>
              <a:ea typeface="微软雅黑" panose="020B0503020204020204" pitchFamily="34" charset="-122"/>
            </a:endParaRPr>
          </a:p>
          <a:p>
            <a:pPr>
              <a:lnSpc>
                <a:spcPct val="150000"/>
              </a:lnSpc>
            </a:pPr>
            <a:r>
              <a:rPr lang="zh-CN" altLang="en-US" sz="2000" dirty="0">
                <a:latin typeface="微软雅黑" panose="020B0503020204020204" pitchFamily="34" charset="-122"/>
                <a:ea typeface="微软雅黑" panose="020B0503020204020204" pitchFamily="34" charset="-122"/>
              </a:rPr>
              <a:t>    </a:t>
            </a:r>
            <a:r>
              <a:rPr lang="en-US" altLang="zh-CN" sz="2000" dirty="0">
                <a:latin typeface="微软雅黑" panose="020B0503020204020204" pitchFamily="34" charset="-122"/>
                <a:ea typeface="微软雅黑" panose="020B0503020204020204" pitchFamily="34" charset="-122"/>
              </a:rPr>
              <a:t>1</a:t>
            </a:r>
            <a:r>
              <a:rPr lang="zh-CN" altLang="en-US" sz="2000" dirty="0">
                <a:latin typeface="微软雅黑" panose="020B0503020204020204" pitchFamily="34" charset="-122"/>
                <a:ea typeface="微软雅黑" panose="020B0503020204020204" pitchFamily="34" charset="-122"/>
              </a:rPr>
              <a:t>）</a:t>
            </a:r>
            <a:r>
              <a:rPr lang="zh-CN" altLang="en-US" sz="2000" dirty="0">
                <a:solidFill>
                  <a:srgbClr val="C00000"/>
                </a:solidFill>
                <a:latin typeface="微软雅黑" panose="020B0503020204020204" pitchFamily="34" charset="-122"/>
                <a:ea typeface="微软雅黑" panose="020B0503020204020204" pitchFamily="34" charset="-122"/>
              </a:rPr>
              <a:t>更多的晶体管用于数据处理，而非数据缓存和流控制。</a:t>
            </a:r>
            <a:endParaRPr lang="zh-CN" altLang="en-US" sz="2000" dirty="0">
              <a:solidFill>
                <a:srgbClr val="C00000"/>
              </a:solidFill>
              <a:latin typeface="微软雅黑" panose="020B0503020204020204" pitchFamily="34" charset="-122"/>
              <a:ea typeface="微软雅黑" panose="020B0503020204020204" pitchFamily="34" charset="-122"/>
            </a:endParaRPr>
          </a:p>
          <a:p>
            <a:pPr>
              <a:lnSpc>
                <a:spcPct val="150000"/>
              </a:lnSpc>
            </a:pPr>
            <a:r>
              <a:rPr lang="zh-CN" altLang="en-US" sz="2000" dirty="0">
                <a:latin typeface="微软雅黑" panose="020B0503020204020204" pitchFamily="34" charset="-122"/>
                <a:ea typeface="微软雅黑" panose="020B0503020204020204" pitchFamily="34" charset="-122"/>
              </a:rPr>
              <a:t>    </a:t>
            </a:r>
            <a:r>
              <a:rPr lang="en-US" altLang="zh-CN" sz="2000" dirty="0">
                <a:latin typeface="微软雅黑" panose="020B0503020204020204" pitchFamily="34" charset="-122"/>
                <a:ea typeface="微软雅黑" panose="020B0503020204020204" pitchFamily="34" charset="-122"/>
              </a:rPr>
              <a:t>2</a:t>
            </a:r>
            <a:r>
              <a:rPr lang="zh-CN" altLang="en-US" sz="2000" dirty="0">
                <a:latin typeface="微软雅黑" panose="020B0503020204020204" pitchFamily="34" charset="-122"/>
                <a:ea typeface="微软雅黑" panose="020B0503020204020204" pitchFamily="34" charset="-122"/>
              </a:rPr>
              <a:t>）基于市场的迫切需求，</a:t>
            </a:r>
            <a:r>
              <a:rPr lang="en-GB" altLang="zh-CN" sz="2000" dirty="0">
                <a:latin typeface="微软雅黑" panose="020B0503020204020204" pitchFamily="34" charset="-122"/>
                <a:ea typeface="微软雅黑" panose="020B0503020204020204" pitchFamily="34" charset="-122"/>
              </a:rPr>
              <a:t>GPU</a:t>
            </a:r>
            <a:r>
              <a:rPr lang="zh-CN" altLang="en-US" sz="2000" dirty="0">
                <a:latin typeface="微软雅黑" panose="020B0503020204020204" pitchFamily="34" charset="-122"/>
                <a:ea typeface="微软雅黑" panose="020B0503020204020204" pitchFamily="34" charset="-122"/>
              </a:rPr>
              <a:t>已发展成为一种</a:t>
            </a:r>
            <a:r>
              <a:rPr lang="zh-CN" altLang="en-US" sz="2000" dirty="0">
                <a:solidFill>
                  <a:srgbClr val="C00000"/>
                </a:solidFill>
                <a:latin typeface="微软雅黑" panose="020B0503020204020204" pitchFamily="34" charset="-122"/>
                <a:ea typeface="微软雅黑" panose="020B0503020204020204" pitchFamily="34" charset="-122"/>
              </a:rPr>
              <a:t>高度并行化、多线程、多核的处理器</a:t>
            </a:r>
            <a:endParaRPr lang="zh-CN" altLang="en-US" sz="2000" dirty="0">
              <a:solidFill>
                <a:srgbClr val="C00000"/>
              </a:solidFill>
              <a:latin typeface="微软雅黑" panose="020B0503020204020204" pitchFamily="34" charset="-122"/>
              <a:ea typeface="微软雅黑" panose="020B0503020204020204" pitchFamily="34" charset="-122"/>
            </a:endParaRPr>
          </a:p>
          <a:p>
            <a:pPr>
              <a:lnSpc>
                <a:spcPct val="150000"/>
              </a:lnSpc>
            </a:pPr>
            <a:r>
              <a:rPr lang="zh-CN" altLang="en-US" sz="2000" dirty="0">
                <a:solidFill>
                  <a:srgbClr val="C00000"/>
                </a:solidFill>
                <a:latin typeface="微软雅黑" panose="020B0503020204020204" pitchFamily="34" charset="-122"/>
                <a:ea typeface="微软雅黑" panose="020B0503020204020204" pitchFamily="34" charset="-122"/>
              </a:rPr>
              <a:t>具有极高的计算密度，并行性较高。</a:t>
            </a:r>
            <a:endParaRPr lang="en-US" altLang="zh-CN" sz="2000" dirty="0">
              <a:solidFill>
                <a:srgbClr val="C00000"/>
              </a:solidFill>
              <a:latin typeface="微软雅黑" panose="020B0503020204020204" pitchFamily="34" charset="-122"/>
              <a:ea typeface="微软雅黑" panose="020B0503020204020204" pitchFamily="34" charset="-122"/>
            </a:endParaRPr>
          </a:p>
          <a:p>
            <a:pPr>
              <a:lnSpc>
                <a:spcPct val="150000"/>
              </a:lnSpc>
            </a:pPr>
            <a:r>
              <a:rPr lang="zh-CN" altLang="en-US" sz="2000" dirty="0">
                <a:latin typeface="微软雅黑" panose="020B0503020204020204" pitchFamily="34" charset="-122"/>
                <a:ea typeface="微软雅黑" panose="020B0503020204020204" pitchFamily="34" charset="-122"/>
              </a:rPr>
              <a:t>    </a:t>
            </a:r>
            <a:endParaRPr lang="en-US" altLang="zh-CN" sz="2000" dirty="0">
              <a:latin typeface="微软雅黑" panose="020B0503020204020204" pitchFamily="34" charset="-122"/>
              <a:ea typeface="微软雅黑" panose="020B0503020204020204" pitchFamily="34" charset="-122"/>
            </a:endParaRPr>
          </a:p>
          <a:p>
            <a:pPr>
              <a:lnSpc>
                <a:spcPct val="150000"/>
              </a:lnSpc>
            </a:pPr>
            <a:r>
              <a:rPr lang="zh-CN" altLang="en-US" sz="2000" dirty="0">
                <a:latin typeface="微软雅黑" panose="020B0503020204020204" pitchFamily="34" charset="-122"/>
                <a:ea typeface="微软雅黑" panose="020B0503020204020204" pitchFamily="34" charset="-122"/>
              </a:rPr>
              <a:t>    </a:t>
            </a:r>
            <a:r>
              <a:rPr lang="en-US" altLang="zh-CN" sz="2000" dirty="0">
                <a:latin typeface="微软雅黑" panose="020B0503020204020204" pitchFamily="34" charset="-122"/>
                <a:ea typeface="微软雅黑" panose="020B0503020204020204" pitchFamily="34" charset="-122"/>
              </a:rPr>
              <a:t>GPU</a:t>
            </a:r>
            <a:r>
              <a:rPr lang="zh-CN" altLang="zh-CN" sz="2000" dirty="0">
                <a:latin typeface="微软雅黑" panose="020B0503020204020204" pitchFamily="34" charset="-122"/>
                <a:ea typeface="微软雅黑" panose="020B0503020204020204" pitchFamily="34" charset="-122"/>
              </a:rPr>
              <a:t>的设计理念与</a:t>
            </a:r>
            <a:r>
              <a:rPr lang="en-US" altLang="zh-CN" sz="2000" dirty="0">
                <a:latin typeface="微软雅黑" panose="020B0503020204020204" pitchFamily="34" charset="-122"/>
                <a:ea typeface="微软雅黑" panose="020B0503020204020204" pitchFamily="34" charset="-122"/>
              </a:rPr>
              <a:t>CPU</a:t>
            </a:r>
            <a:r>
              <a:rPr lang="zh-CN" altLang="zh-CN" sz="2000" dirty="0">
                <a:latin typeface="微软雅黑" panose="020B0503020204020204" pitchFamily="34" charset="-122"/>
                <a:ea typeface="微软雅黑" panose="020B0503020204020204" pitchFamily="34" charset="-122"/>
              </a:rPr>
              <a:t>不同，</a:t>
            </a:r>
            <a:r>
              <a:rPr lang="en-US" altLang="zh-CN" sz="2000" dirty="0">
                <a:latin typeface="微软雅黑" panose="020B0503020204020204" pitchFamily="34" charset="-122"/>
                <a:ea typeface="微软雅黑" panose="020B0503020204020204" pitchFamily="34" charset="-122"/>
              </a:rPr>
              <a:t>GPU</a:t>
            </a:r>
            <a:r>
              <a:rPr lang="zh-CN" altLang="zh-CN" sz="2000" dirty="0">
                <a:latin typeface="微软雅黑" panose="020B0503020204020204" pitchFamily="34" charset="-122"/>
                <a:ea typeface="微软雅黑" panose="020B0503020204020204" pitchFamily="34" charset="-122"/>
              </a:rPr>
              <a:t>具有庞大的核心数。以</a:t>
            </a:r>
            <a:r>
              <a:rPr lang="en-US" altLang="zh-CN" sz="2000" dirty="0">
                <a:latin typeface="微软雅黑" panose="020B0503020204020204" pitchFamily="34" charset="-122"/>
                <a:ea typeface="微软雅黑" panose="020B0503020204020204" pitchFamily="34" charset="-122"/>
              </a:rPr>
              <a:t>TITANX</a:t>
            </a:r>
            <a:r>
              <a:rPr lang="zh-CN" altLang="zh-CN" sz="2000" dirty="0">
                <a:latin typeface="微软雅黑" panose="020B0503020204020204" pitchFamily="34" charset="-122"/>
                <a:ea typeface="微软雅黑" panose="020B0503020204020204" pitchFamily="34" charset="-122"/>
              </a:rPr>
              <a:t>为例，流处理器（等同于</a:t>
            </a:r>
            <a:endParaRPr lang="en-US" altLang="zh-CN" sz="2000" dirty="0">
              <a:latin typeface="微软雅黑" panose="020B0503020204020204" pitchFamily="34" charset="-122"/>
              <a:ea typeface="微软雅黑" panose="020B0503020204020204" pitchFamily="34" charset="-122"/>
            </a:endParaRPr>
          </a:p>
          <a:p>
            <a:pPr>
              <a:lnSpc>
                <a:spcPct val="150000"/>
              </a:lnSpc>
            </a:pPr>
            <a:r>
              <a:rPr lang="en-US" altLang="zh-CN" sz="2000" dirty="0">
                <a:latin typeface="微软雅黑" panose="020B0503020204020204" pitchFamily="34" charset="-122"/>
                <a:ea typeface="微软雅黑" panose="020B0503020204020204" pitchFamily="34" charset="-122"/>
              </a:rPr>
              <a:t>CPU</a:t>
            </a:r>
            <a:r>
              <a:rPr lang="zh-CN" altLang="zh-CN" sz="2000" dirty="0">
                <a:latin typeface="微软雅黑" panose="020B0503020204020204" pitchFamily="34" charset="-122"/>
                <a:ea typeface="微软雅黑" panose="020B0503020204020204" pitchFamily="34" charset="-122"/>
              </a:rPr>
              <a:t>的核心）达到</a:t>
            </a:r>
            <a:r>
              <a:rPr lang="en-US" altLang="zh-CN" sz="2000" dirty="0">
                <a:latin typeface="微软雅黑" panose="020B0503020204020204" pitchFamily="34" charset="-122"/>
                <a:ea typeface="微软雅黑" panose="020B0503020204020204" pitchFamily="34" charset="-122"/>
              </a:rPr>
              <a:t>3072</a:t>
            </a:r>
            <a:r>
              <a:rPr lang="zh-CN" altLang="zh-CN" sz="2000" dirty="0">
                <a:latin typeface="微软雅黑" panose="020B0503020204020204" pitchFamily="34" charset="-122"/>
                <a:ea typeface="微软雅黑" panose="020B0503020204020204" pitchFamily="34" charset="-122"/>
              </a:rPr>
              <a:t>个之多。这意味着相比于</a:t>
            </a:r>
            <a:r>
              <a:rPr lang="en-US" altLang="zh-CN" sz="2000" dirty="0">
                <a:latin typeface="微软雅黑" panose="020B0503020204020204" pitchFamily="34" charset="-122"/>
                <a:ea typeface="微软雅黑" panose="020B0503020204020204" pitchFamily="34" charset="-122"/>
              </a:rPr>
              <a:t>8</a:t>
            </a:r>
            <a:r>
              <a:rPr lang="zh-CN" altLang="zh-CN" sz="2000" dirty="0">
                <a:latin typeface="微软雅黑" panose="020B0503020204020204" pitchFamily="34" charset="-122"/>
                <a:ea typeface="微软雅黑" panose="020B0503020204020204" pitchFamily="34" charset="-122"/>
              </a:rPr>
              <a:t>核的</a:t>
            </a:r>
            <a:r>
              <a:rPr lang="en-US" altLang="zh-CN" sz="2000" dirty="0">
                <a:latin typeface="微软雅黑" panose="020B0503020204020204" pitchFamily="34" charset="-122"/>
                <a:ea typeface="微软雅黑" panose="020B0503020204020204" pitchFamily="34" charset="-122"/>
              </a:rPr>
              <a:t>CPU</a:t>
            </a:r>
            <a:r>
              <a:rPr lang="zh-CN" altLang="zh-CN" sz="2000" dirty="0">
                <a:latin typeface="微软雅黑" panose="020B0503020204020204" pitchFamily="34" charset="-122"/>
                <a:ea typeface="微软雅黑" panose="020B0503020204020204" pitchFamily="34" charset="-122"/>
              </a:rPr>
              <a:t>处理器，</a:t>
            </a:r>
            <a:r>
              <a:rPr lang="en-US" altLang="zh-CN" sz="2000" dirty="0">
                <a:latin typeface="微软雅黑" panose="020B0503020204020204" pitchFamily="34" charset="-122"/>
                <a:ea typeface="微软雅黑" panose="020B0503020204020204" pitchFamily="34" charset="-122"/>
              </a:rPr>
              <a:t>TITANX</a:t>
            </a:r>
            <a:r>
              <a:rPr lang="zh-CN" altLang="zh-CN" sz="2000" dirty="0">
                <a:latin typeface="微软雅黑" panose="020B0503020204020204" pitchFamily="34" charset="-122"/>
                <a:ea typeface="微软雅黑" panose="020B0503020204020204" pitchFamily="34" charset="-122"/>
              </a:rPr>
              <a:t>可以同时并行处理</a:t>
            </a:r>
            <a:endParaRPr lang="en-US" altLang="zh-CN" sz="2000" dirty="0">
              <a:latin typeface="微软雅黑" panose="020B0503020204020204" pitchFamily="34" charset="-122"/>
              <a:ea typeface="微软雅黑" panose="020B0503020204020204" pitchFamily="34" charset="-122"/>
            </a:endParaRPr>
          </a:p>
          <a:p>
            <a:pPr>
              <a:lnSpc>
                <a:spcPct val="150000"/>
              </a:lnSpc>
            </a:pPr>
            <a:r>
              <a:rPr lang="en-US" altLang="zh-CN" sz="2000" dirty="0">
                <a:latin typeface="微软雅黑" panose="020B0503020204020204" pitchFamily="34" charset="-122"/>
                <a:ea typeface="微软雅黑" panose="020B0503020204020204" pitchFamily="34" charset="-122"/>
              </a:rPr>
              <a:t>384</a:t>
            </a:r>
            <a:r>
              <a:rPr lang="zh-CN" altLang="zh-CN" sz="2000" dirty="0">
                <a:latin typeface="微软雅黑" panose="020B0503020204020204" pitchFamily="34" charset="-122"/>
                <a:ea typeface="微软雅黑" panose="020B0503020204020204" pitchFamily="34" charset="-122"/>
              </a:rPr>
              <a:t>倍的任务。但是</a:t>
            </a:r>
            <a:r>
              <a:rPr lang="en-US" altLang="zh-CN" sz="2000" dirty="0">
                <a:latin typeface="微软雅黑" panose="020B0503020204020204" pitchFamily="34" charset="-122"/>
                <a:ea typeface="微软雅黑" panose="020B0503020204020204" pitchFamily="34" charset="-122"/>
              </a:rPr>
              <a:t>GPU</a:t>
            </a:r>
            <a:r>
              <a:rPr lang="zh-CN" altLang="zh-CN" sz="2000" dirty="0">
                <a:latin typeface="微软雅黑" panose="020B0503020204020204" pitchFamily="34" charset="-122"/>
                <a:ea typeface="微软雅黑" panose="020B0503020204020204" pitchFamily="34" charset="-122"/>
              </a:rPr>
              <a:t>的单个核心不如</a:t>
            </a:r>
            <a:r>
              <a:rPr lang="en-US" altLang="zh-CN" sz="2000" dirty="0">
                <a:latin typeface="微软雅黑" panose="020B0503020204020204" pitchFamily="34" charset="-122"/>
                <a:ea typeface="微软雅黑" panose="020B0503020204020204" pitchFamily="34" charset="-122"/>
              </a:rPr>
              <a:t>CPU</a:t>
            </a:r>
            <a:r>
              <a:rPr lang="zh-CN" altLang="zh-CN" sz="2000" dirty="0">
                <a:latin typeface="微软雅黑" panose="020B0503020204020204" pitchFamily="34" charset="-122"/>
                <a:ea typeface="微软雅黑" panose="020B0503020204020204" pitchFamily="34" charset="-122"/>
              </a:rPr>
              <a:t>的核心强大。</a:t>
            </a:r>
            <a:endParaRPr lang="en-US" altLang="zh-CN" sz="2000" dirty="0">
              <a:latin typeface="微软雅黑" panose="020B0503020204020204" pitchFamily="34" charset="-122"/>
              <a:ea typeface="微软雅黑" panose="020B0503020204020204" pitchFamily="34" charset="-122"/>
            </a:endParaRPr>
          </a:p>
          <a:p>
            <a:pPr>
              <a:lnSpc>
                <a:spcPct val="150000"/>
              </a:lnSpc>
            </a:pPr>
            <a:r>
              <a:rPr lang="zh-CN" altLang="en-US" sz="2000" dirty="0">
                <a:latin typeface="微软雅黑" panose="020B0503020204020204" pitchFamily="34" charset="-122"/>
                <a:ea typeface="微软雅黑" panose="020B0503020204020204" pitchFamily="34" charset="-122"/>
              </a:rPr>
              <a:t>        </a:t>
            </a:r>
            <a:endParaRPr kumimoji="1" lang="zh-CN" altLang="en-US"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627086" y="954250"/>
            <a:ext cx="7802222"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627379" y="431165"/>
            <a:ext cx="4314675" cy="523220"/>
          </a:xfrm>
          <a:prstGeom prst="rect">
            <a:avLst/>
          </a:prstGeom>
        </p:spPr>
        <p:txBody>
          <a:bodyPr wrap="square">
            <a:spAutoFit/>
          </a:bodyPr>
          <a:lstStyle/>
          <a:p>
            <a:pPr>
              <a:defRPr/>
            </a:pPr>
            <a:r>
              <a:rPr lang="en-US" altLang="zh-CN" sz="2800" b="1" dirty="0">
                <a:solidFill>
                  <a:srgbClr val="0070C0"/>
                </a:solidFill>
                <a:latin typeface="微软雅黑" panose="020B0503020204020204" pitchFamily="34" charset="-122"/>
                <a:ea typeface="微软雅黑" panose="020B0503020204020204" pitchFamily="34" charset="-122"/>
                <a:sym typeface="Arial" panose="020B0604020202020204" pitchFamily="34" charset="0"/>
              </a:rPr>
              <a:t>4</a:t>
            </a:r>
            <a:r>
              <a:rPr lang="zh-CN" altLang="en-US" sz="2800" b="1" dirty="0">
                <a:solidFill>
                  <a:srgbClr val="0070C0"/>
                </a:solidFill>
                <a:latin typeface="微软雅黑" panose="020B0503020204020204" pitchFamily="34" charset="-122"/>
                <a:ea typeface="微软雅黑" panose="020B0503020204020204" pitchFamily="34" charset="-122"/>
                <a:sym typeface="Arial" panose="020B0604020202020204" pitchFamily="34" charset="0"/>
              </a:rPr>
              <a:t> </a:t>
            </a:r>
            <a:r>
              <a:rPr lang="zh-CN" altLang="en-US" sz="2800" b="1" dirty="0">
                <a:solidFill>
                  <a:srgbClr val="0070C0"/>
                </a:solidFill>
                <a:latin typeface="微软雅黑" panose="020B0503020204020204" pitchFamily="34" charset="-122"/>
                <a:ea typeface="微软雅黑" panose="020B0503020204020204" pitchFamily="34" charset="-122"/>
              </a:rPr>
              <a:t>作业、项目和成绩评定 </a:t>
            </a:r>
            <a:endParaRPr lang="zh-CN" altLang="en-US" sz="2800" b="1" dirty="0">
              <a:solidFill>
                <a:srgbClr val="0070C0"/>
              </a:solidFill>
              <a:latin typeface="微软雅黑" panose="020B0503020204020204" pitchFamily="34" charset="-122"/>
              <a:ea typeface="微软雅黑" panose="020B0503020204020204" pitchFamily="34" charset="-122"/>
            </a:endParaRPr>
          </a:p>
        </p:txBody>
      </p:sp>
      <p:sp>
        <p:nvSpPr>
          <p:cNvPr id="56" name="任意多边形 55"/>
          <p:cNvSpPr/>
          <p:nvPr/>
        </p:nvSpPr>
        <p:spPr>
          <a:xfrm>
            <a:off x="4782820" y="149860"/>
            <a:ext cx="38735" cy="692150"/>
          </a:xfrm>
          <a:custGeom>
            <a:avLst/>
            <a:gdLst>
              <a:gd name="connisteX0" fmla="*/ 37323 w 38452"/>
              <a:gd name="connsiteY0" fmla="*/ 0 h 692150"/>
              <a:gd name="connisteX1" fmla="*/ 37323 w 38452"/>
              <a:gd name="connsiteY1" fmla="*/ 85090 h 692150"/>
              <a:gd name="connisteX2" fmla="*/ 37323 w 38452"/>
              <a:gd name="connsiteY2" fmla="*/ 170180 h 692150"/>
              <a:gd name="connisteX3" fmla="*/ 37323 w 38452"/>
              <a:gd name="connsiteY3" fmla="*/ 243205 h 692150"/>
              <a:gd name="connisteX4" fmla="*/ 37323 w 38452"/>
              <a:gd name="connsiteY4" fmla="*/ 315595 h 692150"/>
              <a:gd name="connisteX5" fmla="*/ 25258 w 38452"/>
              <a:gd name="connsiteY5" fmla="*/ 388620 h 692150"/>
              <a:gd name="connisteX6" fmla="*/ 25258 w 38452"/>
              <a:gd name="connsiteY6" fmla="*/ 473710 h 692150"/>
              <a:gd name="connisteX7" fmla="*/ 13193 w 38452"/>
              <a:gd name="connsiteY7" fmla="*/ 546735 h 692150"/>
              <a:gd name="connisteX8" fmla="*/ 1128 w 38452"/>
              <a:gd name="connsiteY8" fmla="*/ 619125 h 692150"/>
              <a:gd name="connisteX9" fmla="*/ 1128 w 38452"/>
              <a:gd name="connsiteY9" fmla="*/ 692150 h 69215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Lst>
            <a:rect l="l" t="t" r="r" b="b"/>
            <a:pathLst>
              <a:path w="38453" h="692150">
                <a:moveTo>
                  <a:pt x="37324" y="0"/>
                </a:moveTo>
                <a:cubicBezTo>
                  <a:pt x="37324" y="15240"/>
                  <a:pt x="37324" y="50800"/>
                  <a:pt x="37324" y="85090"/>
                </a:cubicBezTo>
                <a:cubicBezTo>
                  <a:pt x="37324" y="119380"/>
                  <a:pt x="37324" y="138430"/>
                  <a:pt x="37324" y="170180"/>
                </a:cubicBezTo>
                <a:cubicBezTo>
                  <a:pt x="37324" y="201930"/>
                  <a:pt x="37324" y="213995"/>
                  <a:pt x="37324" y="243205"/>
                </a:cubicBezTo>
                <a:cubicBezTo>
                  <a:pt x="37324" y="272415"/>
                  <a:pt x="39864" y="286385"/>
                  <a:pt x="37324" y="315595"/>
                </a:cubicBezTo>
                <a:cubicBezTo>
                  <a:pt x="34784" y="344805"/>
                  <a:pt x="27799" y="356870"/>
                  <a:pt x="25259" y="388620"/>
                </a:cubicBezTo>
                <a:cubicBezTo>
                  <a:pt x="22719" y="420370"/>
                  <a:pt x="27799" y="441960"/>
                  <a:pt x="25259" y="473710"/>
                </a:cubicBezTo>
                <a:cubicBezTo>
                  <a:pt x="22719" y="505460"/>
                  <a:pt x="18274" y="517525"/>
                  <a:pt x="13194" y="546735"/>
                </a:cubicBezTo>
                <a:cubicBezTo>
                  <a:pt x="8114" y="575945"/>
                  <a:pt x="3669" y="589915"/>
                  <a:pt x="1129" y="619125"/>
                </a:cubicBezTo>
                <a:cubicBezTo>
                  <a:pt x="-1411" y="648335"/>
                  <a:pt x="1129" y="678815"/>
                  <a:pt x="1129" y="69215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p:nvSpPr>
        <p:spPr>
          <a:xfrm>
            <a:off x="378394" y="1123315"/>
            <a:ext cx="11435212" cy="6487353"/>
          </a:xfrm>
          <a:prstGeom prst="rect">
            <a:avLst/>
          </a:prstGeom>
          <a:noFill/>
        </p:spPr>
        <p:txBody>
          <a:bodyPr wrap="square" rtlCol="0" anchor="ctr">
            <a:spAutoFit/>
          </a:bodyPr>
          <a:lstStyle/>
          <a:p>
            <a:pPr>
              <a:lnSpc>
                <a:spcPct val="120000"/>
              </a:lnSpc>
            </a:pPr>
            <a:r>
              <a:rPr kumimoji="1"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rPr>
              <a:t>4.1</a:t>
            </a:r>
            <a:r>
              <a:rPr kumimoji="1"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rPr>
              <a:t> 作业（每个同学独立完成程序和实验报告）</a:t>
            </a:r>
            <a:endParaRPr kumimoji="1"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20000"/>
              </a:lnSpc>
            </a:pPr>
            <a:endParaRPr kumimoji="1"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20000"/>
              </a:lnSpc>
            </a:pPr>
            <a:r>
              <a:rPr kumimoji="1" lang="zh-CN" altLang="en-US" sz="2400" dirty="0">
                <a:solidFill>
                  <a:schemeClr val="tx1">
                    <a:lumMod val="75000"/>
                    <a:lumOff val="25000"/>
                  </a:schemeClr>
                </a:solidFill>
                <a:latin typeface="微软雅黑" panose="020B0503020204020204" pitchFamily="34" charset="-122"/>
                <a:ea typeface="微软雅黑" panose="020B0503020204020204" pitchFamily="34" charset="-122"/>
              </a:rPr>
              <a:t>题目</a:t>
            </a:r>
            <a:r>
              <a:rPr kumimoji="1" lang="en-US" altLang="zh-CN" sz="2400" dirty="0">
                <a:solidFill>
                  <a:schemeClr val="tx1">
                    <a:lumMod val="75000"/>
                    <a:lumOff val="25000"/>
                  </a:schemeClr>
                </a:solidFill>
                <a:latin typeface="微软雅黑" panose="020B0503020204020204" pitchFamily="34" charset="-122"/>
                <a:ea typeface="微软雅黑" panose="020B0503020204020204" pitchFamily="34" charset="-122"/>
              </a:rPr>
              <a:t>1</a:t>
            </a:r>
            <a:r>
              <a:rPr kumimoji="1" lang="zh-CN" altLang="en-US" sz="2400" dirty="0">
                <a:solidFill>
                  <a:schemeClr val="tx1">
                    <a:lumMod val="75000"/>
                    <a:lumOff val="25000"/>
                  </a:schemeClr>
                </a:solidFill>
                <a:latin typeface="微软雅黑" panose="020B0503020204020204" pitchFamily="34" charset="-122"/>
                <a:ea typeface="微软雅黑" panose="020B0503020204020204" pitchFamily="34" charset="-122"/>
              </a:rPr>
              <a:t>：编写一个矩阵乘法的</a:t>
            </a:r>
            <a:r>
              <a:rPr kumimoji="1" lang="en-US" altLang="zh-CN" sz="2400" dirty="0">
                <a:solidFill>
                  <a:schemeClr val="tx1">
                    <a:lumMod val="75000"/>
                    <a:lumOff val="25000"/>
                  </a:schemeClr>
                </a:solidFill>
                <a:latin typeface="微软雅黑" panose="020B0503020204020204" pitchFamily="34" charset="-122"/>
                <a:ea typeface="微软雅黑" panose="020B0503020204020204" pitchFamily="34" charset="-122"/>
              </a:rPr>
              <a:t>GPU</a:t>
            </a:r>
            <a:r>
              <a:rPr kumimoji="1" lang="zh-CN" altLang="en-US" sz="2400" dirty="0">
                <a:solidFill>
                  <a:schemeClr val="tx1">
                    <a:lumMod val="75000"/>
                    <a:lumOff val="25000"/>
                  </a:schemeClr>
                </a:solidFill>
                <a:latin typeface="微软雅黑" panose="020B0503020204020204" pitchFamily="34" charset="-122"/>
                <a:ea typeface="微软雅黑" panose="020B0503020204020204" pitchFamily="34" charset="-122"/>
              </a:rPr>
              <a:t>并行程序，并且与对应规模的串行程序进行运行时间的比对（</a:t>
            </a:r>
            <a:r>
              <a:rPr kumimoji="1" lang="en-US" altLang="zh-CN" sz="2400" dirty="0">
                <a:solidFill>
                  <a:schemeClr val="tx1">
                    <a:lumMod val="75000"/>
                    <a:lumOff val="25000"/>
                  </a:schemeClr>
                </a:solidFill>
                <a:latin typeface="微软雅黑" panose="020B0503020204020204" pitchFamily="34" charset="-122"/>
                <a:ea typeface="微软雅黑" panose="020B0503020204020204" pitchFamily="34" charset="-122"/>
              </a:rPr>
              <a:t>n=10</a:t>
            </a:r>
            <a:r>
              <a:rPr kumimoji="1" lang="zh-CN" altLang="en-US" sz="2400" dirty="0">
                <a:solidFill>
                  <a:schemeClr val="tx1">
                    <a:lumMod val="75000"/>
                    <a:lumOff val="25000"/>
                  </a:schemeClr>
                </a:solidFill>
                <a:latin typeface="微软雅黑" panose="020B0503020204020204" pitchFamily="34" charset="-122"/>
                <a:ea typeface="微软雅黑" panose="020B0503020204020204" pitchFamily="34" charset="-122"/>
              </a:rPr>
              <a:t>，</a:t>
            </a:r>
            <a:r>
              <a:rPr kumimoji="1" lang="en-US" altLang="zh-CN" sz="2400" dirty="0">
                <a:solidFill>
                  <a:schemeClr val="tx1">
                    <a:lumMod val="75000"/>
                    <a:lumOff val="25000"/>
                  </a:schemeClr>
                </a:solidFill>
                <a:latin typeface="微软雅黑" panose="020B0503020204020204" pitchFamily="34" charset="-122"/>
                <a:ea typeface="微软雅黑" panose="020B0503020204020204" pitchFamily="34" charset="-122"/>
              </a:rPr>
              <a:t>100</a:t>
            </a:r>
            <a:r>
              <a:rPr kumimoji="1" lang="zh-CN" altLang="en-US" sz="2400" dirty="0">
                <a:solidFill>
                  <a:schemeClr val="tx1">
                    <a:lumMod val="75000"/>
                    <a:lumOff val="25000"/>
                  </a:schemeClr>
                </a:solidFill>
                <a:latin typeface="微软雅黑" panose="020B0503020204020204" pitchFamily="34" charset="-122"/>
                <a:ea typeface="微软雅黑" panose="020B0503020204020204" pitchFamily="34" charset="-122"/>
              </a:rPr>
              <a:t>，</a:t>
            </a:r>
            <a:r>
              <a:rPr kumimoji="1" lang="en-US" altLang="zh-CN" sz="2400" dirty="0">
                <a:solidFill>
                  <a:schemeClr val="tx1">
                    <a:lumMod val="75000"/>
                    <a:lumOff val="25000"/>
                  </a:schemeClr>
                </a:solidFill>
                <a:latin typeface="微软雅黑" panose="020B0503020204020204" pitchFamily="34" charset="-122"/>
                <a:ea typeface="微软雅黑" panose="020B0503020204020204" pitchFamily="34" charset="-122"/>
              </a:rPr>
              <a:t>200</a:t>
            </a:r>
            <a:r>
              <a:rPr kumimoji="1" lang="zh-CN" altLang="en-US" sz="2400" dirty="0">
                <a:solidFill>
                  <a:schemeClr val="tx1">
                    <a:lumMod val="75000"/>
                    <a:lumOff val="25000"/>
                  </a:schemeClr>
                </a:solidFill>
                <a:latin typeface="微软雅黑" panose="020B0503020204020204" pitchFamily="34" charset="-122"/>
                <a:ea typeface="微软雅黑" panose="020B0503020204020204" pitchFamily="34" charset="-122"/>
              </a:rPr>
              <a:t>，</a:t>
            </a:r>
            <a:r>
              <a:rPr kumimoji="1" lang="en-US" altLang="zh-CN" sz="2400" dirty="0">
                <a:solidFill>
                  <a:schemeClr val="tx1">
                    <a:lumMod val="75000"/>
                    <a:lumOff val="25000"/>
                  </a:schemeClr>
                </a:solidFill>
                <a:latin typeface="微软雅黑" panose="020B0503020204020204" pitchFamily="34" charset="-122"/>
                <a:ea typeface="微软雅黑" panose="020B0503020204020204" pitchFamily="34" charset="-122"/>
              </a:rPr>
              <a:t>500</a:t>
            </a:r>
            <a:r>
              <a:rPr kumimoji="1" lang="zh-CN" altLang="en-US" sz="2400" dirty="0">
                <a:solidFill>
                  <a:schemeClr val="tx1">
                    <a:lumMod val="75000"/>
                    <a:lumOff val="25000"/>
                  </a:schemeClr>
                </a:solidFill>
                <a:latin typeface="微软雅黑" panose="020B0503020204020204" pitchFamily="34" charset="-122"/>
                <a:ea typeface="微软雅黑" panose="020B0503020204020204" pitchFamily="34" charset="-122"/>
              </a:rPr>
              <a:t>，</a:t>
            </a:r>
            <a:r>
              <a:rPr kumimoji="1" lang="en-US" altLang="zh-CN" sz="2400" dirty="0">
                <a:solidFill>
                  <a:schemeClr val="tx1">
                    <a:lumMod val="75000"/>
                    <a:lumOff val="25000"/>
                  </a:schemeClr>
                </a:solidFill>
                <a:latin typeface="微软雅黑" panose="020B0503020204020204" pitchFamily="34" charset="-122"/>
                <a:ea typeface="微软雅黑" panose="020B0503020204020204" pitchFamily="34" charset="-122"/>
              </a:rPr>
              <a:t>1000</a:t>
            </a:r>
            <a:r>
              <a:rPr kumimoji="1" lang="zh-CN" altLang="en-US" sz="2400" dirty="0">
                <a:solidFill>
                  <a:schemeClr val="tx1">
                    <a:lumMod val="75000"/>
                    <a:lumOff val="25000"/>
                  </a:schemeClr>
                </a:solidFill>
                <a:latin typeface="微软雅黑" panose="020B0503020204020204" pitchFamily="34" charset="-122"/>
                <a:ea typeface="微软雅黑" panose="020B0503020204020204" pitchFamily="34" charset="-122"/>
              </a:rPr>
              <a:t>，</a:t>
            </a:r>
            <a:r>
              <a:rPr kumimoji="1" lang="en-US" altLang="zh-CN" sz="2400" dirty="0">
                <a:solidFill>
                  <a:schemeClr val="tx1">
                    <a:lumMod val="75000"/>
                    <a:lumOff val="25000"/>
                  </a:schemeClr>
                </a:solidFill>
                <a:latin typeface="微软雅黑" panose="020B0503020204020204" pitchFamily="34" charset="-122"/>
                <a:ea typeface="微软雅黑" panose="020B0503020204020204" pitchFamily="34" charset="-122"/>
              </a:rPr>
              <a:t>1500</a:t>
            </a:r>
            <a:r>
              <a:rPr kumimoji="1" lang="zh-CN" altLang="en-US" sz="2400" dirty="0">
                <a:solidFill>
                  <a:schemeClr val="tx1">
                    <a:lumMod val="75000"/>
                    <a:lumOff val="25000"/>
                  </a:schemeClr>
                </a:solidFill>
                <a:latin typeface="微软雅黑" panose="020B0503020204020204" pitchFamily="34" charset="-122"/>
                <a:ea typeface="微软雅黑" panose="020B0503020204020204" pitchFamily="34" charset="-122"/>
              </a:rPr>
              <a:t>，</a:t>
            </a:r>
            <a:r>
              <a:rPr kumimoji="1" lang="en-US" altLang="zh-CN" sz="2400" dirty="0">
                <a:solidFill>
                  <a:schemeClr val="tx1">
                    <a:lumMod val="75000"/>
                    <a:lumOff val="25000"/>
                  </a:schemeClr>
                </a:solidFill>
                <a:latin typeface="微软雅黑" panose="020B0503020204020204" pitchFamily="34" charset="-122"/>
                <a:ea typeface="微软雅黑" panose="020B0503020204020204" pitchFamily="34" charset="-122"/>
              </a:rPr>
              <a:t>2000……</a:t>
            </a:r>
            <a:r>
              <a:rPr kumimoji="1" lang="zh-CN" altLang="en-US" sz="2400" dirty="0">
                <a:solidFill>
                  <a:schemeClr val="tx1">
                    <a:lumMod val="75000"/>
                    <a:lumOff val="25000"/>
                  </a:schemeClr>
                </a:solidFill>
                <a:latin typeface="微软雅黑" panose="020B0503020204020204" pitchFamily="34" charset="-122"/>
                <a:ea typeface="微软雅黑" panose="020B0503020204020204" pitchFamily="34" charset="-122"/>
              </a:rPr>
              <a:t>），</a:t>
            </a:r>
            <a:endParaRPr kumimoji="1" lang="en-US" altLang="zh-CN" sz="2400"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20000"/>
              </a:lnSpc>
            </a:pPr>
            <a:r>
              <a:rPr kumimoji="1" lang="en-US" altLang="zh-CN" sz="2400" dirty="0">
                <a:solidFill>
                  <a:schemeClr val="tx1">
                    <a:lumMod val="75000"/>
                    <a:lumOff val="25000"/>
                  </a:schemeClr>
                </a:solidFill>
                <a:latin typeface="微软雅黑" panose="020B0503020204020204" pitchFamily="34" charset="-122"/>
                <a:ea typeface="微软雅黑" panose="020B0503020204020204" pitchFamily="34" charset="-122"/>
              </a:rPr>
              <a:t>          </a:t>
            </a:r>
            <a:r>
              <a:rPr kumimoji="1" lang="zh-CN" altLang="en-US" sz="2400" dirty="0">
                <a:solidFill>
                  <a:schemeClr val="tx1">
                    <a:lumMod val="75000"/>
                    <a:lumOff val="25000"/>
                  </a:schemeClr>
                </a:solidFill>
                <a:latin typeface="微软雅黑" panose="020B0503020204020204" pitchFamily="34" charset="-122"/>
                <a:ea typeface="微软雅黑" panose="020B0503020204020204" pitchFamily="34" charset="-122"/>
              </a:rPr>
              <a:t>        矩阵</a:t>
            </a:r>
            <a:r>
              <a:rPr kumimoji="1" lang="en-US" altLang="zh-CN" sz="2400" dirty="0">
                <a:solidFill>
                  <a:schemeClr val="tx1">
                    <a:lumMod val="75000"/>
                    <a:lumOff val="25000"/>
                  </a:schemeClr>
                </a:solidFill>
                <a:latin typeface="微软雅黑" panose="020B0503020204020204" pitchFamily="34" charset="-122"/>
                <a:ea typeface="微软雅黑" panose="020B0503020204020204" pitchFamily="34" charset="-122"/>
              </a:rPr>
              <a:t>A</a:t>
            </a:r>
            <a:r>
              <a:rPr kumimoji="1" lang="zh-CN" altLang="en-US" sz="2400" dirty="0">
                <a:solidFill>
                  <a:schemeClr val="tx1">
                    <a:lumMod val="75000"/>
                    <a:lumOff val="25000"/>
                  </a:schemeClr>
                </a:solidFill>
                <a:latin typeface="微软雅黑" panose="020B0503020204020204" pitchFamily="34" charset="-122"/>
                <a:ea typeface="微软雅黑" panose="020B0503020204020204" pitchFamily="34" charset="-122"/>
              </a:rPr>
              <a:t>（</a:t>
            </a:r>
            <a:r>
              <a:rPr kumimoji="1" lang="en-US" altLang="zh-CN" sz="2400" dirty="0">
                <a:solidFill>
                  <a:schemeClr val="tx1">
                    <a:lumMod val="75000"/>
                    <a:lumOff val="25000"/>
                  </a:schemeClr>
                </a:solidFill>
                <a:latin typeface="微软雅黑" panose="020B0503020204020204" pitchFamily="34" charset="-122"/>
                <a:ea typeface="微软雅黑" panose="020B0503020204020204" pitchFamily="34" charset="-122"/>
              </a:rPr>
              <a:t>n</a:t>
            </a:r>
            <a:r>
              <a:rPr kumimoji="1" lang="zh-CN" altLang="en-US" sz="2400" dirty="0">
                <a:solidFill>
                  <a:schemeClr val="tx1">
                    <a:lumMod val="75000"/>
                    <a:lumOff val="25000"/>
                  </a:schemeClr>
                </a:solidFill>
                <a:latin typeface="微软雅黑" panose="020B0503020204020204" pitchFamily="34" charset="-122"/>
                <a:ea typeface="微软雅黑" panose="020B0503020204020204" pitchFamily="34" charset="-122"/>
              </a:rPr>
              <a:t>，</a:t>
            </a:r>
            <a:r>
              <a:rPr kumimoji="1" lang="en-US" altLang="zh-CN" sz="2400" dirty="0">
                <a:solidFill>
                  <a:schemeClr val="tx1">
                    <a:lumMod val="75000"/>
                    <a:lumOff val="25000"/>
                  </a:schemeClr>
                </a:solidFill>
                <a:latin typeface="微软雅黑" panose="020B0503020204020204" pitchFamily="34" charset="-122"/>
                <a:ea typeface="微软雅黑" panose="020B0503020204020204" pitchFamily="34" charset="-122"/>
              </a:rPr>
              <a:t>n</a:t>
            </a:r>
            <a:r>
              <a:rPr kumimoji="1" lang="zh-CN" altLang="en-US" sz="2400" dirty="0">
                <a:solidFill>
                  <a:schemeClr val="tx1">
                    <a:lumMod val="75000"/>
                    <a:lumOff val="25000"/>
                  </a:schemeClr>
                </a:solidFill>
                <a:latin typeface="微软雅黑" panose="020B0503020204020204" pitchFamily="34" charset="-122"/>
                <a:ea typeface="微软雅黑" panose="020B0503020204020204" pitchFamily="34" charset="-122"/>
              </a:rPr>
              <a:t>）</a:t>
            </a:r>
            <a:endParaRPr kumimoji="1" lang="en-US" altLang="zh-CN" sz="2400"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20000"/>
              </a:lnSpc>
            </a:pPr>
            <a:r>
              <a:rPr kumimoji="1" lang="zh-CN" altLang="en-US" sz="2400" dirty="0">
                <a:solidFill>
                  <a:schemeClr val="tx1">
                    <a:lumMod val="75000"/>
                    <a:lumOff val="25000"/>
                  </a:schemeClr>
                </a:solidFill>
                <a:latin typeface="微软雅黑" panose="020B0503020204020204" pitchFamily="34" charset="-122"/>
                <a:ea typeface="微软雅黑" panose="020B0503020204020204" pitchFamily="34" charset="-122"/>
              </a:rPr>
              <a:t>    </a:t>
            </a:r>
            <a:r>
              <a:rPr kumimoji="1" lang="en-US" altLang="zh-CN" sz="2400" dirty="0">
                <a:solidFill>
                  <a:schemeClr val="tx1">
                    <a:lumMod val="75000"/>
                    <a:lumOff val="25000"/>
                  </a:schemeClr>
                </a:solidFill>
                <a:latin typeface="微软雅黑" panose="020B0503020204020204" pitchFamily="34" charset="-122"/>
                <a:ea typeface="微软雅黑" panose="020B0503020204020204" pitchFamily="34" charset="-122"/>
              </a:rPr>
              <a:t>	</a:t>
            </a:r>
            <a:r>
              <a:rPr kumimoji="1" lang="zh-CN" altLang="en-US" sz="2400" dirty="0">
                <a:solidFill>
                  <a:schemeClr val="tx1">
                    <a:lumMod val="75000"/>
                    <a:lumOff val="25000"/>
                  </a:schemeClr>
                </a:solidFill>
                <a:latin typeface="微软雅黑" panose="020B0503020204020204" pitchFamily="34" charset="-122"/>
                <a:ea typeface="微软雅黑" panose="020B0503020204020204" pitchFamily="34" charset="-122"/>
              </a:rPr>
              <a:t>        矩阵</a:t>
            </a:r>
            <a:r>
              <a:rPr kumimoji="1" lang="en-US" altLang="zh-CN" sz="2400" dirty="0">
                <a:solidFill>
                  <a:schemeClr val="tx1">
                    <a:lumMod val="75000"/>
                    <a:lumOff val="25000"/>
                  </a:schemeClr>
                </a:solidFill>
                <a:latin typeface="微软雅黑" panose="020B0503020204020204" pitchFamily="34" charset="-122"/>
                <a:ea typeface="微软雅黑" panose="020B0503020204020204" pitchFamily="34" charset="-122"/>
              </a:rPr>
              <a:t>B</a:t>
            </a:r>
            <a:r>
              <a:rPr kumimoji="1" lang="zh-CN" altLang="en-US" sz="2400" dirty="0">
                <a:solidFill>
                  <a:schemeClr val="tx1">
                    <a:lumMod val="75000"/>
                    <a:lumOff val="25000"/>
                  </a:schemeClr>
                </a:solidFill>
                <a:latin typeface="微软雅黑" panose="020B0503020204020204" pitchFamily="34" charset="-122"/>
                <a:ea typeface="微软雅黑" panose="020B0503020204020204" pitchFamily="34" charset="-122"/>
              </a:rPr>
              <a:t>（</a:t>
            </a:r>
            <a:r>
              <a:rPr kumimoji="1" lang="en-US" altLang="zh-CN" sz="2400" dirty="0">
                <a:solidFill>
                  <a:schemeClr val="tx1">
                    <a:lumMod val="75000"/>
                    <a:lumOff val="25000"/>
                  </a:schemeClr>
                </a:solidFill>
                <a:latin typeface="微软雅黑" panose="020B0503020204020204" pitchFamily="34" charset="-122"/>
                <a:ea typeface="微软雅黑" panose="020B0503020204020204" pitchFamily="34" charset="-122"/>
              </a:rPr>
              <a:t>n</a:t>
            </a:r>
            <a:r>
              <a:rPr kumimoji="1" lang="zh-CN" altLang="en-US" sz="2400" dirty="0">
                <a:solidFill>
                  <a:schemeClr val="tx1">
                    <a:lumMod val="75000"/>
                    <a:lumOff val="25000"/>
                  </a:schemeClr>
                </a:solidFill>
                <a:latin typeface="微软雅黑" panose="020B0503020204020204" pitchFamily="34" charset="-122"/>
                <a:ea typeface="微软雅黑" panose="020B0503020204020204" pitchFamily="34" charset="-122"/>
              </a:rPr>
              <a:t>，</a:t>
            </a:r>
            <a:r>
              <a:rPr kumimoji="1" lang="en-US" altLang="zh-CN" sz="2400" dirty="0">
                <a:solidFill>
                  <a:schemeClr val="tx1">
                    <a:lumMod val="75000"/>
                    <a:lumOff val="25000"/>
                  </a:schemeClr>
                </a:solidFill>
                <a:latin typeface="微软雅黑" panose="020B0503020204020204" pitchFamily="34" charset="-122"/>
                <a:ea typeface="微软雅黑" panose="020B0503020204020204" pitchFamily="34" charset="-122"/>
              </a:rPr>
              <a:t>n</a:t>
            </a:r>
            <a:r>
              <a:rPr kumimoji="1" lang="zh-CN" altLang="en-US" sz="2400" dirty="0">
                <a:solidFill>
                  <a:schemeClr val="tx1">
                    <a:lumMod val="75000"/>
                    <a:lumOff val="25000"/>
                  </a:schemeClr>
                </a:solidFill>
                <a:latin typeface="微软雅黑" panose="020B0503020204020204" pitchFamily="34" charset="-122"/>
                <a:ea typeface="微软雅黑" panose="020B0503020204020204" pitchFamily="34" charset="-122"/>
              </a:rPr>
              <a:t>）</a:t>
            </a:r>
            <a:endParaRPr kumimoji="1" lang="en-US" altLang="zh-CN" sz="2400"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20000"/>
              </a:lnSpc>
            </a:pPr>
            <a:r>
              <a:rPr kumimoji="1" lang="zh-CN" altLang="en-US" sz="2400" dirty="0">
                <a:solidFill>
                  <a:schemeClr val="tx1">
                    <a:lumMod val="75000"/>
                    <a:lumOff val="25000"/>
                  </a:schemeClr>
                </a:solidFill>
                <a:latin typeface="微软雅黑" panose="020B0503020204020204" pitchFamily="34" charset="-122"/>
                <a:ea typeface="微软雅黑" panose="020B0503020204020204" pitchFamily="34" charset="-122"/>
              </a:rPr>
              <a:t>    </a:t>
            </a:r>
            <a:r>
              <a:rPr kumimoji="1" lang="en-US" altLang="zh-CN" sz="2400" dirty="0">
                <a:solidFill>
                  <a:schemeClr val="tx1">
                    <a:lumMod val="75000"/>
                    <a:lumOff val="25000"/>
                  </a:schemeClr>
                </a:solidFill>
                <a:latin typeface="微软雅黑" panose="020B0503020204020204" pitchFamily="34" charset="-122"/>
                <a:ea typeface="微软雅黑" panose="020B0503020204020204" pitchFamily="34" charset="-122"/>
              </a:rPr>
              <a:t>	</a:t>
            </a:r>
            <a:r>
              <a:rPr kumimoji="1" lang="zh-CN" altLang="en-US" sz="2400" dirty="0">
                <a:solidFill>
                  <a:schemeClr val="tx1">
                    <a:lumMod val="75000"/>
                    <a:lumOff val="25000"/>
                  </a:schemeClr>
                </a:solidFill>
                <a:latin typeface="微软雅黑" panose="020B0503020204020204" pitchFamily="34" charset="-122"/>
                <a:ea typeface="微软雅黑" panose="020B0503020204020204" pitchFamily="34" charset="-122"/>
              </a:rPr>
              <a:t>        </a:t>
            </a:r>
            <a:r>
              <a:rPr kumimoji="1" lang="en-US" altLang="zh-CN" sz="2400" dirty="0">
                <a:solidFill>
                  <a:schemeClr val="tx1">
                    <a:lumMod val="75000"/>
                    <a:lumOff val="25000"/>
                  </a:schemeClr>
                </a:solidFill>
                <a:latin typeface="微软雅黑" panose="020B0503020204020204" pitchFamily="34" charset="-122"/>
                <a:ea typeface="微软雅黑" panose="020B0503020204020204" pitchFamily="34" charset="-122"/>
              </a:rPr>
              <a:t>C</a:t>
            </a:r>
            <a:r>
              <a:rPr kumimoji="1" lang="zh-CN" altLang="en-US" sz="2400" dirty="0">
                <a:solidFill>
                  <a:schemeClr val="tx1">
                    <a:lumMod val="75000"/>
                    <a:lumOff val="25000"/>
                  </a:schemeClr>
                </a:solidFill>
                <a:latin typeface="微软雅黑" panose="020B0503020204020204" pitchFamily="34" charset="-122"/>
                <a:ea typeface="微软雅黑" panose="020B0503020204020204" pitchFamily="34" charset="-122"/>
              </a:rPr>
              <a:t> </a:t>
            </a:r>
            <a:r>
              <a:rPr kumimoji="1" lang="en-US" altLang="zh-CN" sz="2400" dirty="0">
                <a:solidFill>
                  <a:schemeClr val="tx1">
                    <a:lumMod val="75000"/>
                    <a:lumOff val="25000"/>
                  </a:schemeClr>
                </a:solidFill>
                <a:latin typeface="微软雅黑" panose="020B0503020204020204" pitchFamily="34" charset="-122"/>
                <a:ea typeface="微软雅黑" panose="020B0503020204020204" pitchFamily="34" charset="-122"/>
              </a:rPr>
              <a:t>=</a:t>
            </a:r>
            <a:r>
              <a:rPr kumimoji="1" lang="zh-CN" altLang="en-US" sz="2400" dirty="0">
                <a:solidFill>
                  <a:schemeClr val="tx1">
                    <a:lumMod val="75000"/>
                    <a:lumOff val="25000"/>
                  </a:schemeClr>
                </a:solidFill>
                <a:latin typeface="微软雅黑" panose="020B0503020204020204" pitchFamily="34" charset="-122"/>
                <a:ea typeface="微软雅黑" panose="020B0503020204020204" pitchFamily="34" charset="-122"/>
              </a:rPr>
              <a:t> </a:t>
            </a:r>
            <a:r>
              <a:rPr kumimoji="1" lang="en-US" altLang="zh-CN" sz="2400" dirty="0">
                <a:solidFill>
                  <a:schemeClr val="tx1">
                    <a:lumMod val="75000"/>
                    <a:lumOff val="25000"/>
                  </a:schemeClr>
                </a:solidFill>
                <a:latin typeface="微软雅黑" panose="020B0503020204020204" pitchFamily="34" charset="-122"/>
                <a:ea typeface="微软雅黑" panose="020B0503020204020204" pitchFamily="34" charset="-122"/>
              </a:rPr>
              <a:t>A</a:t>
            </a:r>
            <a:r>
              <a:rPr kumimoji="1" lang="zh-CN" altLang="en-US" sz="2400" dirty="0">
                <a:solidFill>
                  <a:schemeClr val="tx1">
                    <a:lumMod val="75000"/>
                    <a:lumOff val="25000"/>
                  </a:schemeClr>
                </a:solidFill>
                <a:latin typeface="微软雅黑" panose="020B0503020204020204" pitchFamily="34" charset="-122"/>
                <a:ea typeface="微软雅黑" panose="020B0503020204020204" pitchFamily="34" charset="-122"/>
              </a:rPr>
              <a:t> </a:t>
            </a:r>
            <a:r>
              <a:rPr kumimoji="1" lang="en-US" altLang="zh-CN" sz="2400" dirty="0">
                <a:solidFill>
                  <a:schemeClr val="tx1">
                    <a:lumMod val="75000"/>
                    <a:lumOff val="25000"/>
                  </a:schemeClr>
                </a:solidFill>
                <a:latin typeface="微软雅黑" panose="020B0503020204020204" pitchFamily="34" charset="-122"/>
                <a:ea typeface="微软雅黑" panose="020B0503020204020204" pitchFamily="34" charset="-122"/>
              </a:rPr>
              <a:t>x</a:t>
            </a:r>
            <a:r>
              <a:rPr kumimoji="1" lang="zh-CN" altLang="en-US" sz="2400" dirty="0">
                <a:solidFill>
                  <a:schemeClr val="tx1">
                    <a:lumMod val="75000"/>
                    <a:lumOff val="25000"/>
                  </a:schemeClr>
                </a:solidFill>
                <a:latin typeface="微软雅黑" panose="020B0503020204020204" pitchFamily="34" charset="-122"/>
                <a:ea typeface="微软雅黑" panose="020B0503020204020204" pitchFamily="34" charset="-122"/>
              </a:rPr>
              <a:t> </a:t>
            </a:r>
            <a:r>
              <a:rPr kumimoji="1" lang="en-US" altLang="zh-CN" sz="2400" dirty="0">
                <a:solidFill>
                  <a:schemeClr val="tx1">
                    <a:lumMod val="75000"/>
                    <a:lumOff val="25000"/>
                  </a:schemeClr>
                </a:solidFill>
                <a:latin typeface="微软雅黑" panose="020B0503020204020204" pitchFamily="34" charset="-122"/>
                <a:ea typeface="微软雅黑" panose="020B0503020204020204" pitchFamily="34" charset="-122"/>
              </a:rPr>
              <a:t>B</a:t>
            </a:r>
            <a:endParaRPr kumimoji="1" lang="en-US" altLang="zh-CN" sz="2400"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20000"/>
              </a:lnSpc>
            </a:pPr>
            <a:r>
              <a:rPr kumimoji="1" lang="zh-CN" altLang="en-US" sz="2400" dirty="0">
                <a:solidFill>
                  <a:schemeClr val="tx1">
                    <a:lumMod val="75000"/>
                    <a:lumOff val="25000"/>
                  </a:schemeClr>
                </a:solidFill>
                <a:latin typeface="微软雅黑" panose="020B0503020204020204" pitchFamily="34" charset="-122"/>
                <a:ea typeface="微软雅黑" panose="020B0503020204020204" pitchFamily="34" charset="-122"/>
              </a:rPr>
              <a:t>要求：</a:t>
            </a:r>
            <a:endParaRPr kumimoji="1" lang="en-US" altLang="zh-CN" sz="2400"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20000"/>
              </a:lnSpc>
            </a:pPr>
            <a:r>
              <a:rPr kumimoji="1" lang="zh-CN" altLang="en-US" sz="2400" dirty="0">
                <a:solidFill>
                  <a:schemeClr val="tx1">
                    <a:lumMod val="75000"/>
                    <a:lumOff val="25000"/>
                  </a:schemeClr>
                </a:solidFill>
                <a:latin typeface="微软雅黑" panose="020B0503020204020204" pitchFamily="34" charset="-122"/>
                <a:ea typeface="微软雅黑" panose="020B0503020204020204" pitchFamily="34" charset="-122"/>
              </a:rPr>
              <a:t>    </a:t>
            </a:r>
            <a:r>
              <a:rPr kumimoji="1" lang="en-US" altLang="zh-CN" sz="2400" dirty="0">
                <a:solidFill>
                  <a:schemeClr val="tx1">
                    <a:lumMod val="75000"/>
                    <a:lumOff val="25000"/>
                  </a:schemeClr>
                </a:solidFill>
                <a:latin typeface="微软雅黑" panose="020B0503020204020204" pitchFamily="34" charset="-122"/>
                <a:ea typeface="微软雅黑" panose="020B0503020204020204" pitchFamily="34" charset="-122"/>
              </a:rPr>
              <a:t>1</a:t>
            </a:r>
            <a:r>
              <a:rPr kumimoji="1" lang="zh-CN" altLang="en-US" sz="2400" dirty="0">
                <a:solidFill>
                  <a:schemeClr val="tx1">
                    <a:lumMod val="75000"/>
                    <a:lumOff val="25000"/>
                  </a:schemeClr>
                </a:solidFill>
                <a:latin typeface="微软雅黑" panose="020B0503020204020204" pitchFamily="34" charset="-122"/>
                <a:ea typeface="微软雅黑" panose="020B0503020204020204" pitchFamily="34" charset="-122"/>
              </a:rPr>
              <a:t>、完成程序的开发并验证其正确性，完成一个实验报告（程序源代码、变量和语句的详细说明；</a:t>
            </a:r>
            <a:endParaRPr kumimoji="1" lang="en-US" altLang="zh-CN" sz="2400"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20000"/>
              </a:lnSpc>
            </a:pPr>
            <a:r>
              <a:rPr kumimoji="1" lang="zh-CN" altLang="en-US" sz="2400" dirty="0">
                <a:solidFill>
                  <a:schemeClr val="tx1">
                    <a:lumMod val="75000"/>
                    <a:lumOff val="25000"/>
                  </a:schemeClr>
                </a:solidFill>
                <a:latin typeface="微软雅黑" panose="020B0503020204020204" pitchFamily="34" charset="-122"/>
                <a:ea typeface="微软雅黑" panose="020B0503020204020204" pitchFamily="34" charset="-122"/>
              </a:rPr>
              <a:t>    </a:t>
            </a:r>
            <a:r>
              <a:rPr kumimoji="1" lang="en-US" altLang="zh-CN" sz="2400" dirty="0">
                <a:solidFill>
                  <a:schemeClr val="tx1">
                    <a:lumMod val="75000"/>
                    <a:lumOff val="25000"/>
                  </a:schemeClr>
                </a:solidFill>
                <a:latin typeface="微软雅黑" panose="020B0503020204020204" pitchFamily="34" charset="-122"/>
                <a:ea typeface="微软雅黑" panose="020B0503020204020204" pitchFamily="34" charset="-122"/>
              </a:rPr>
              <a:t>2</a:t>
            </a:r>
            <a:r>
              <a:rPr kumimoji="1" lang="zh-CN" altLang="en-US" sz="2400" dirty="0">
                <a:solidFill>
                  <a:schemeClr val="tx1">
                    <a:lumMod val="75000"/>
                    <a:lumOff val="25000"/>
                  </a:schemeClr>
                </a:solidFill>
                <a:latin typeface="微软雅黑" panose="020B0503020204020204" pitchFamily="34" charset="-122"/>
                <a:ea typeface="微软雅黑" panose="020B0503020204020204" pitchFamily="34" charset="-122"/>
              </a:rPr>
              <a:t>、在实验报告中通过图表说明</a:t>
            </a:r>
            <a:r>
              <a:rPr kumimoji="1" lang="en-US" altLang="zh-CN" sz="2400" dirty="0">
                <a:solidFill>
                  <a:schemeClr val="tx1">
                    <a:lumMod val="75000"/>
                    <a:lumOff val="25000"/>
                  </a:schemeClr>
                </a:solidFill>
                <a:latin typeface="微软雅黑" panose="020B0503020204020204" pitchFamily="34" charset="-122"/>
                <a:ea typeface="微软雅黑" panose="020B0503020204020204" pitchFamily="34" charset="-122"/>
              </a:rPr>
              <a:t>CPU</a:t>
            </a:r>
            <a:r>
              <a:rPr kumimoji="1" lang="zh-CN" altLang="en-US" sz="2400" dirty="0">
                <a:solidFill>
                  <a:schemeClr val="tx1">
                    <a:lumMod val="75000"/>
                    <a:lumOff val="25000"/>
                  </a:schemeClr>
                </a:solidFill>
                <a:latin typeface="微软雅黑" panose="020B0503020204020204" pitchFamily="34" charset="-122"/>
                <a:ea typeface="微软雅黑" panose="020B0503020204020204" pitchFamily="34" charset="-122"/>
              </a:rPr>
              <a:t>串行和</a:t>
            </a:r>
            <a:r>
              <a:rPr kumimoji="1" lang="en-US" altLang="zh-CN" sz="2400" dirty="0">
                <a:solidFill>
                  <a:schemeClr val="tx1">
                    <a:lumMod val="75000"/>
                    <a:lumOff val="25000"/>
                  </a:schemeClr>
                </a:solidFill>
                <a:latin typeface="微软雅黑" panose="020B0503020204020204" pitchFamily="34" charset="-122"/>
                <a:ea typeface="微软雅黑" panose="020B0503020204020204" pitchFamily="34" charset="-122"/>
              </a:rPr>
              <a:t>GPU</a:t>
            </a:r>
            <a:r>
              <a:rPr kumimoji="1" lang="zh-CN" altLang="en-US" sz="2400" dirty="0">
                <a:solidFill>
                  <a:schemeClr val="tx1">
                    <a:lumMod val="75000"/>
                    <a:lumOff val="25000"/>
                  </a:schemeClr>
                </a:solidFill>
                <a:latin typeface="微软雅黑" panose="020B0503020204020204" pitchFamily="34" charset="-122"/>
                <a:ea typeface="微软雅黑" panose="020B0503020204020204" pitchFamily="34" charset="-122"/>
              </a:rPr>
              <a:t>并行在各种规模的运行时间；</a:t>
            </a:r>
            <a:endParaRPr kumimoji="1" lang="en-US" altLang="zh-CN" sz="2400"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20000"/>
              </a:lnSpc>
            </a:pPr>
            <a:r>
              <a:rPr kumimoji="1" lang="zh-CN" altLang="en-US" sz="2400" dirty="0">
                <a:solidFill>
                  <a:schemeClr val="tx1">
                    <a:lumMod val="75000"/>
                    <a:lumOff val="25000"/>
                  </a:schemeClr>
                </a:solidFill>
                <a:latin typeface="微软雅黑" panose="020B0503020204020204" pitchFamily="34" charset="-122"/>
                <a:ea typeface="微软雅黑" panose="020B0503020204020204" pitchFamily="34" charset="-122"/>
              </a:rPr>
              <a:t>    </a:t>
            </a:r>
            <a:r>
              <a:rPr kumimoji="1" lang="en-US" altLang="zh-CN" sz="2400" dirty="0">
                <a:solidFill>
                  <a:schemeClr val="tx1">
                    <a:lumMod val="75000"/>
                    <a:lumOff val="25000"/>
                  </a:schemeClr>
                </a:solidFill>
                <a:latin typeface="微软雅黑" panose="020B0503020204020204" pitchFamily="34" charset="-122"/>
                <a:ea typeface="微软雅黑" panose="020B0503020204020204" pitchFamily="34" charset="-122"/>
              </a:rPr>
              <a:t>3</a:t>
            </a:r>
            <a:r>
              <a:rPr kumimoji="1" lang="zh-CN" altLang="en-US" sz="2400" dirty="0">
                <a:solidFill>
                  <a:schemeClr val="tx1">
                    <a:lumMod val="75000"/>
                    <a:lumOff val="25000"/>
                  </a:schemeClr>
                </a:solidFill>
                <a:latin typeface="微软雅黑" panose="020B0503020204020204" pitchFamily="34" charset="-122"/>
                <a:ea typeface="微软雅黑" panose="020B0503020204020204" pitchFamily="34" charset="-122"/>
              </a:rPr>
              <a:t>、在实验报告中通过图表说明</a:t>
            </a:r>
            <a:r>
              <a:rPr kumimoji="1" lang="en-US" altLang="zh-CN" sz="2400" dirty="0">
                <a:solidFill>
                  <a:schemeClr val="tx1">
                    <a:lumMod val="75000"/>
                    <a:lumOff val="25000"/>
                  </a:schemeClr>
                </a:solidFill>
                <a:latin typeface="微软雅黑" panose="020B0503020204020204" pitchFamily="34" charset="-122"/>
                <a:ea typeface="微软雅黑" panose="020B0503020204020204" pitchFamily="34" charset="-122"/>
              </a:rPr>
              <a:t>GPU</a:t>
            </a:r>
            <a:r>
              <a:rPr kumimoji="1" lang="zh-CN" altLang="en-US" sz="2400" dirty="0">
                <a:solidFill>
                  <a:schemeClr val="tx1">
                    <a:lumMod val="75000"/>
                    <a:lumOff val="25000"/>
                  </a:schemeClr>
                </a:solidFill>
                <a:latin typeface="微软雅黑" panose="020B0503020204020204" pitchFamily="34" charset="-122"/>
                <a:ea typeface="微软雅黑" panose="020B0503020204020204" pitchFamily="34" charset="-122"/>
              </a:rPr>
              <a:t>并行不同的数据分配在各种规模的运行时间）。</a:t>
            </a:r>
            <a:endParaRPr kumimoji="1" lang="en-US" altLang="zh-CN" sz="2400"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20000"/>
              </a:lnSpc>
            </a:pPr>
            <a:endParaRPr kumimoji="1"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20000"/>
              </a:lnSpc>
            </a:pPr>
            <a:endParaRPr kumimoji="1"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20000"/>
              </a:lnSpc>
            </a:pPr>
            <a:endParaRPr kumimoji="1" lang="zh-CN" altLang="en-US"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627086" y="954250"/>
            <a:ext cx="10528594" cy="135"/>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sp>
        <p:nvSpPr>
          <p:cNvPr id="56" name="任意多边形 55"/>
          <p:cNvSpPr/>
          <p:nvPr/>
        </p:nvSpPr>
        <p:spPr>
          <a:xfrm>
            <a:off x="4782820" y="149860"/>
            <a:ext cx="38735" cy="692150"/>
          </a:xfrm>
          <a:custGeom>
            <a:avLst/>
            <a:gdLst>
              <a:gd name="connisteX0" fmla="*/ 37323 w 38452"/>
              <a:gd name="connsiteY0" fmla="*/ 0 h 692150"/>
              <a:gd name="connisteX1" fmla="*/ 37323 w 38452"/>
              <a:gd name="connsiteY1" fmla="*/ 85090 h 692150"/>
              <a:gd name="connisteX2" fmla="*/ 37323 w 38452"/>
              <a:gd name="connsiteY2" fmla="*/ 170180 h 692150"/>
              <a:gd name="connisteX3" fmla="*/ 37323 w 38452"/>
              <a:gd name="connsiteY3" fmla="*/ 243205 h 692150"/>
              <a:gd name="connisteX4" fmla="*/ 37323 w 38452"/>
              <a:gd name="connsiteY4" fmla="*/ 315595 h 692150"/>
              <a:gd name="connisteX5" fmla="*/ 25258 w 38452"/>
              <a:gd name="connsiteY5" fmla="*/ 388620 h 692150"/>
              <a:gd name="connisteX6" fmla="*/ 25258 w 38452"/>
              <a:gd name="connsiteY6" fmla="*/ 473710 h 692150"/>
              <a:gd name="connisteX7" fmla="*/ 13193 w 38452"/>
              <a:gd name="connsiteY7" fmla="*/ 546735 h 692150"/>
              <a:gd name="connisteX8" fmla="*/ 1128 w 38452"/>
              <a:gd name="connsiteY8" fmla="*/ 619125 h 692150"/>
              <a:gd name="connisteX9" fmla="*/ 1128 w 38452"/>
              <a:gd name="connsiteY9" fmla="*/ 692150 h 69215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Lst>
            <a:rect l="l" t="t" r="r" b="b"/>
            <a:pathLst>
              <a:path w="38453" h="692150">
                <a:moveTo>
                  <a:pt x="37324" y="0"/>
                </a:moveTo>
                <a:cubicBezTo>
                  <a:pt x="37324" y="15240"/>
                  <a:pt x="37324" y="50800"/>
                  <a:pt x="37324" y="85090"/>
                </a:cubicBezTo>
                <a:cubicBezTo>
                  <a:pt x="37324" y="119380"/>
                  <a:pt x="37324" y="138430"/>
                  <a:pt x="37324" y="170180"/>
                </a:cubicBezTo>
                <a:cubicBezTo>
                  <a:pt x="37324" y="201930"/>
                  <a:pt x="37324" y="213995"/>
                  <a:pt x="37324" y="243205"/>
                </a:cubicBezTo>
                <a:cubicBezTo>
                  <a:pt x="37324" y="272415"/>
                  <a:pt x="39864" y="286385"/>
                  <a:pt x="37324" y="315595"/>
                </a:cubicBezTo>
                <a:cubicBezTo>
                  <a:pt x="34784" y="344805"/>
                  <a:pt x="27799" y="356870"/>
                  <a:pt x="25259" y="388620"/>
                </a:cubicBezTo>
                <a:cubicBezTo>
                  <a:pt x="22719" y="420370"/>
                  <a:pt x="27799" y="441960"/>
                  <a:pt x="25259" y="473710"/>
                </a:cubicBezTo>
                <a:cubicBezTo>
                  <a:pt x="22719" y="505460"/>
                  <a:pt x="18274" y="517525"/>
                  <a:pt x="13194" y="546735"/>
                </a:cubicBezTo>
                <a:cubicBezTo>
                  <a:pt x="8114" y="575945"/>
                  <a:pt x="3669" y="589915"/>
                  <a:pt x="1129" y="619125"/>
                </a:cubicBezTo>
                <a:cubicBezTo>
                  <a:pt x="-1411" y="648335"/>
                  <a:pt x="1129" y="678815"/>
                  <a:pt x="1129" y="69215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627086" y="1319512"/>
            <a:ext cx="10603898" cy="4218975"/>
          </a:xfrm>
          <a:prstGeom prst="rect">
            <a:avLst/>
          </a:prstGeom>
          <a:noFill/>
        </p:spPr>
        <p:txBody>
          <a:bodyPr wrap="square" rtlCol="0" anchor="ctr">
            <a:spAutoFit/>
          </a:bodyPr>
          <a:lstStyle/>
          <a:p>
            <a:pPr>
              <a:lnSpc>
                <a:spcPct val="120000"/>
              </a:lnSpc>
            </a:pPr>
            <a:r>
              <a:rPr kumimoji="1"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rPr>
              <a:t>4.2</a:t>
            </a:r>
            <a:r>
              <a:rPr kumimoji="1"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rPr>
              <a:t> 项目（按照小组完成）</a:t>
            </a:r>
            <a:endParaRPr kumimoji="1"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70000"/>
              </a:lnSpc>
            </a:pPr>
            <a:r>
              <a:rPr kumimoji="1" lang="zh-CN" altLang="en-US" sz="2400" dirty="0">
                <a:solidFill>
                  <a:schemeClr val="tx1">
                    <a:lumMod val="75000"/>
                    <a:lumOff val="25000"/>
                  </a:schemeClr>
                </a:solidFill>
                <a:latin typeface="微软雅黑" panose="020B0503020204020204" pitchFamily="34" charset="-122"/>
                <a:ea typeface="微软雅黑" panose="020B0503020204020204" pitchFamily="34" charset="-122"/>
              </a:rPr>
              <a:t>     </a:t>
            </a:r>
            <a:r>
              <a:rPr kumimoji="1"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rPr>
              <a:t>题目</a:t>
            </a:r>
            <a:r>
              <a:rPr kumimoji="1"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rPr>
              <a:t>1</a:t>
            </a:r>
            <a:r>
              <a:rPr kumimoji="1" lang="zh-CN" altLang="en-US" sz="2400" dirty="0">
                <a:solidFill>
                  <a:schemeClr val="tx1">
                    <a:lumMod val="75000"/>
                    <a:lumOff val="25000"/>
                  </a:schemeClr>
                </a:solidFill>
                <a:latin typeface="微软雅黑" panose="020B0503020204020204" pitchFamily="34" charset="-122"/>
                <a:ea typeface="微软雅黑" panose="020B0503020204020204" pitchFamily="34" charset="-122"/>
              </a:rPr>
              <a:t>：用</a:t>
            </a:r>
            <a:r>
              <a:rPr kumimoji="1" lang="en-US" altLang="zh-CN" sz="2400" dirty="0">
                <a:solidFill>
                  <a:schemeClr val="tx1">
                    <a:lumMod val="75000"/>
                    <a:lumOff val="25000"/>
                  </a:schemeClr>
                </a:solidFill>
                <a:latin typeface="微软雅黑" panose="020B0503020204020204" pitchFamily="34" charset="-122"/>
                <a:ea typeface="微软雅黑" panose="020B0503020204020204" pitchFamily="34" charset="-122"/>
              </a:rPr>
              <a:t>CUDA</a:t>
            </a:r>
            <a:r>
              <a:rPr kumimoji="1" lang="zh-CN" altLang="en-US" sz="2400" dirty="0">
                <a:solidFill>
                  <a:schemeClr val="tx1">
                    <a:lumMod val="75000"/>
                    <a:lumOff val="25000"/>
                  </a:schemeClr>
                </a:solidFill>
                <a:latin typeface="微软雅黑" panose="020B0503020204020204" pitchFamily="34" charset="-122"/>
                <a:ea typeface="微软雅黑" panose="020B0503020204020204" pitchFamily="34" charset="-122"/>
              </a:rPr>
              <a:t>设计一个</a:t>
            </a:r>
            <a:r>
              <a:rPr kumimoji="1" lang="en-US" altLang="zh-CN" sz="2400" dirty="0">
                <a:solidFill>
                  <a:schemeClr val="tx1">
                    <a:lumMod val="75000"/>
                    <a:lumOff val="25000"/>
                  </a:schemeClr>
                </a:solidFill>
                <a:latin typeface="微软雅黑" panose="020B0503020204020204" pitchFamily="34" charset="-122"/>
                <a:ea typeface="微软雅黑" panose="020B0503020204020204" pitchFamily="34" charset="-122"/>
              </a:rPr>
              <a:t>KNN</a:t>
            </a:r>
            <a:r>
              <a:rPr kumimoji="1" lang="zh-CN" altLang="zh-CN" sz="2400" dirty="0">
                <a:solidFill>
                  <a:schemeClr val="tx1">
                    <a:lumMod val="75000"/>
                    <a:lumOff val="25000"/>
                  </a:schemeClr>
                </a:solidFill>
                <a:latin typeface="微软雅黑" panose="020B0503020204020204" pitchFamily="34" charset="-122"/>
                <a:ea typeface="微软雅黑" panose="020B0503020204020204" pitchFamily="34" charset="-122"/>
              </a:rPr>
              <a:t>分类算法（</a:t>
            </a:r>
            <a:r>
              <a:rPr kumimoji="1" lang="en-US" altLang="zh-CN" sz="2400" dirty="0">
                <a:solidFill>
                  <a:schemeClr val="tx1">
                    <a:lumMod val="75000"/>
                    <a:lumOff val="25000"/>
                  </a:schemeClr>
                </a:solidFill>
                <a:latin typeface="微软雅黑" panose="020B0503020204020204" pitchFamily="34" charset="-122"/>
                <a:ea typeface="微软雅黑" panose="020B0503020204020204" pitchFamily="34" charset="-122"/>
              </a:rPr>
              <a:t>K</a:t>
            </a:r>
            <a:r>
              <a:rPr kumimoji="1" lang="zh-CN" altLang="zh-CN" sz="2400" dirty="0">
                <a:solidFill>
                  <a:schemeClr val="tx1">
                    <a:lumMod val="75000"/>
                    <a:lumOff val="25000"/>
                  </a:schemeClr>
                </a:solidFill>
                <a:latin typeface="微软雅黑" panose="020B0503020204020204" pitchFamily="34" charset="-122"/>
                <a:ea typeface="微软雅黑" panose="020B0503020204020204" pitchFamily="34" charset="-122"/>
              </a:rPr>
              <a:t>近邻算法）</a:t>
            </a:r>
            <a:r>
              <a:rPr kumimoji="1" lang="zh-CN" altLang="en-US" sz="2400" dirty="0">
                <a:solidFill>
                  <a:schemeClr val="tx1">
                    <a:lumMod val="75000"/>
                    <a:lumOff val="25000"/>
                  </a:schemeClr>
                </a:solidFill>
                <a:latin typeface="微软雅黑" panose="020B0503020204020204" pitchFamily="34" charset="-122"/>
                <a:ea typeface="微软雅黑" panose="020B0503020204020204" pitchFamily="34" charset="-122"/>
              </a:rPr>
              <a:t>程序。</a:t>
            </a:r>
            <a:endParaRPr kumimoji="1" lang="en-US" altLang="zh-CN" sz="2400"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70000"/>
              </a:lnSpc>
            </a:pPr>
            <a:r>
              <a:rPr kumimoji="1" lang="zh-CN" altLang="zh-CN" sz="2400" dirty="0">
                <a:solidFill>
                  <a:schemeClr val="tx1">
                    <a:lumMod val="75000"/>
                    <a:lumOff val="25000"/>
                  </a:schemeClr>
                </a:solidFill>
                <a:latin typeface="微软雅黑" panose="020B0503020204020204" pitchFamily="34" charset="-122"/>
                <a:ea typeface="微软雅黑" panose="020B0503020204020204" pitchFamily="34" charset="-122"/>
              </a:rPr>
              <a:t>说明：在特征空间中查找</a:t>
            </a:r>
            <a:r>
              <a:rPr kumimoji="1" lang="en-US" altLang="zh-CN" sz="2400" dirty="0">
                <a:solidFill>
                  <a:schemeClr val="tx1">
                    <a:lumMod val="75000"/>
                    <a:lumOff val="25000"/>
                  </a:schemeClr>
                </a:solidFill>
                <a:latin typeface="微软雅黑" panose="020B0503020204020204" pitchFamily="34" charset="-122"/>
                <a:ea typeface="微软雅黑" panose="020B0503020204020204" pitchFamily="34" charset="-122"/>
              </a:rPr>
              <a:t>K</a:t>
            </a:r>
            <a:r>
              <a:rPr kumimoji="1" lang="zh-CN" altLang="zh-CN" sz="2400" dirty="0">
                <a:solidFill>
                  <a:schemeClr val="tx1">
                    <a:lumMod val="75000"/>
                    <a:lumOff val="25000"/>
                  </a:schemeClr>
                </a:solidFill>
                <a:latin typeface="微软雅黑" panose="020B0503020204020204" pitchFamily="34" charset="-122"/>
                <a:ea typeface="微软雅黑" panose="020B0503020204020204" pitchFamily="34" charset="-122"/>
              </a:rPr>
              <a:t>个最相似或者距离最近的样本，然后根据</a:t>
            </a:r>
            <a:r>
              <a:rPr kumimoji="1" lang="en-US" altLang="zh-CN" sz="2400" dirty="0">
                <a:solidFill>
                  <a:schemeClr val="tx1">
                    <a:lumMod val="75000"/>
                    <a:lumOff val="25000"/>
                  </a:schemeClr>
                </a:solidFill>
                <a:latin typeface="微软雅黑" panose="020B0503020204020204" pitchFamily="34" charset="-122"/>
                <a:ea typeface="微软雅黑" panose="020B0503020204020204" pitchFamily="34" charset="-122"/>
              </a:rPr>
              <a:t>K</a:t>
            </a:r>
            <a:r>
              <a:rPr kumimoji="1" lang="zh-CN" altLang="zh-CN" sz="2400" dirty="0">
                <a:solidFill>
                  <a:schemeClr val="tx1">
                    <a:lumMod val="75000"/>
                    <a:lumOff val="25000"/>
                  </a:schemeClr>
                </a:solidFill>
                <a:latin typeface="微软雅黑" panose="020B0503020204020204" pitchFamily="34" charset="-122"/>
                <a:ea typeface="微软雅黑" panose="020B0503020204020204" pitchFamily="34" charset="-122"/>
              </a:rPr>
              <a:t>个最相似的样本对未知样本进行分类</a:t>
            </a:r>
            <a:r>
              <a:rPr kumimoji="1" lang="zh-CN" altLang="en-US" sz="2400" dirty="0">
                <a:solidFill>
                  <a:schemeClr val="tx1">
                    <a:lumMod val="75000"/>
                    <a:lumOff val="25000"/>
                  </a:schemeClr>
                </a:solidFill>
                <a:latin typeface="微软雅黑" panose="020B0503020204020204" pitchFamily="34" charset="-122"/>
                <a:ea typeface="微软雅黑" panose="020B0503020204020204" pitchFamily="34" charset="-122"/>
              </a:rPr>
              <a:t>。通过训练集和测试集给出算法的正确率。</a:t>
            </a:r>
            <a:endParaRPr kumimoji="1" lang="en-US" altLang="zh-CN" sz="2400"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70000"/>
              </a:lnSpc>
            </a:pPr>
            <a:endParaRPr kumimoji="1" lang="en-US" altLang="zh-CN" sz="2400"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70000"/>
              </a:lnSpc>
            </a:pPr>
            <a:r>
              <a:rPr kumimoji="1" lang="zh-CN" altLang="en-US" sz="2400" dirty="0">
                <a:solidFill>
                  <a:schemeClr val="tx1">
                    <a:lumMod val="75000"/>
                    <a:lumOff val="25000"/>
                  </a:schemeClr>
                </a:solidFill>
                <a:latin typeface="微软雅黑" panose="020B0503020204020204" pitchFamily="34" charset="-122"/>
                <a:ea typeface="微软雅黑" panose="020B0503020204020204" pitchFamily="34" charset="-122"/>
              </a:rPr>
              <a:t>     </a:t>
            </a:r>
            <a:r>
              <a:rPr kumimoji="1"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rPr>
              <a:t>题目</a:t>
            </a:r>
            <a:r>
              <a:rPr kumimoji="1"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rPr>
              <a:t>2</a:t>
            </a:r>
            <a:r>
              <a:rPr kumimoji="1" lang="zh-CN" altLang="en-US" sz="2400" dirty="0">
                <a:solidFill>
                  <a:schemeClr val="tx1">
                    <a:lumMod val="75000"/>
                    <a:lumOff val="25000"/>
                  </a:schemeClr>
                </a:solidFill>
                <a:latin typeface="微软雅黑" panose="020B0503020204020204" pitchFamily="34" charset="-122"/>
                <a:ea typeface="微软雅黑" panose="020B0503020204020204" pitchFamily="34" charset="-122"/>
              </a:rPr>
              <a:t>：用</a:t>
            </a:r>
            <a:r>
              <a:rPr kumimoji="1" lang="en-US" altLang="zh-CN" sz="2400" dirty="0">
                <a:solidFill>
                  <a:schemeClr val="tx1">
                    <a:lumMod val="75000"/>
                    <a:lumOff val="25000"/>
                  </a:schemeClr>
                </a:solidFill>
                <a:latin typeface="微软雅黑" panose="020B0503020204020204" pitchFamily="34" charset="-122"/>
                <a:ea typeface="微软雅黑" panose="020B0503020204020204" pitchFamily="34" charset="-122"/>
              </a:rPr>
              <a:t>CUDA</a:t>
            </a:r>
            <a:r>
              <a:rPr kumimoji="1" lang="zh-CN" altLang="en-US" sz="2400" dirty="0">
                <a:solidFill>
                  <a:schemeClr val="tx1">
                    <a:lumMod val="75000"/>
                    <a:lumOff val="25000"/>
                  </a:schemeClr>
                </a:solidFill>
                <a:latin typeface="微软雅黑" panose="020B0503020204020204" pitchFamily="34" charset="-122"/>
                <a:ea typeface="微软雅黑" panose="020B0503020204020204" pitchFamily="34" charset="-122"/>
              </a:rPr>
              <a:t>设计一个将</a:t>
            </a:r>
            <a:r>
              <a:rPr kumimoji="1" lang="en-US" altLang="zh-CN" sz="2400" dirty="0">
                <a:solidFill>
                  <a:schemeClr val="tx1">
                    <a:lumMod val="75000"/>
                    <a:lumOff val="25000"/>
                  </a:schemeClr>
                </a:solidFill>
                <a:latin typeface="微软雅黑" panose="020B0503020204020204" pitchFamily="34" charset="-122"/>
                <a:ea typeface="微软雅黑" panose="020B0503020204020204" pitchFamily="34" charset="-122"/>
              </a:rPr>
              <a:t>RGB</a:t>
            </a:r>
            <a:r>
              <a:rPr kumimoji="1" lang="zh-CN" altLang="en-US" sz="2400" dirty="0">
                <a:solidFill>
                  <a:schemeClr val="tx1">
                    <a:lumMod val="75000"/>
                    <a:lumOff val="25000"/>
                  </a:schemeClr>
                </a:solidFill>
                <a:latin typeface="微软雅黑" panose="020B0503020204020204" pitchFamily="34" charset="-122"/>
                <a:ea typeface="微软雅黑" panose="020B0503020204020204" pitchFamily="34" charset="-122"/>
              </a:rPr>
              <a:t>图像转换生成灰度图像的程序，要求通过实例测试串行程序和</a:t>
            </a:r>
            <a:r>
              <a:rPr kumimoji="1" lang="en-US" altLang="zh-CN" sz="2400" dirty="0">
                <a:solidFill>
                  <a:schemeClr val="tx1">
                    <a:lumMod val="75000"/>
                    <a:lumOff val="25000"/>
                  </a:schemeClr>
                </a:solidFill>
                <a:latin typeface="微软雅黑" panose="020B0503020204020204" pitchFamily="34" charset="-122"/>
                <a:ea typeface="微软雅黑" panose="020B0503020204020204" pitchFamily="34" charset="-122"/>
              </a:rPr>
              <a:t>GPU</a:t>
            </a:r>
            <a:r>
              <a:rPr kumimoji="1" lang="zh-CN" altLang="en-US" sz="2400" dirty="0">
                <a:solidFill>
                  <a:schemeClr val="tx1">
                    <a:lumMod val="75000"/>
                    <a:lumOff val="25000"/>
                  </a:schemeClr>
                </a:solidFill>
                <a:latin typeface="微软雅黑" panose="020B0503020204020204" pitchFamily="34" charset="-122"/>
                <a:ea typeface="微软雅黑" panose="020B0503020204020204" pitchFamily="34" charset="-122"/>
              </a:rPr>
              <a:t>并行程序的执行效率。</a:t>
            </a:r>
            <a:endParaRPr kumimoji="1" lang="zh-CN" altLang="en-US" sz="2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6" name="矩形 5"/>
          <p:cNvSpPr/>
          <p:nvPr/>
        </p:nvSpPr>
        <p:spPr>
          <a:xfrm>
            <a:off x="627379" y="431165"/>
            <a:ext cx="4314675" cy="523220"/>
          </a:xfrm>
          <a:prstGeom prst="rect">
            <a:avLst/>
          </a:prstGeom>
        </p:spPr>
        <p:txBody>
          <a:bodyPr wrap="square">
            <a:spAutoFit/>
          </a:bodyPr>
          <a:lstStyle/>
          <a:p>
            <a:pPr>
              <a:defRPr/>
            </a:pPr>
            <a:r>
              <a:rPr lang="en-US" altLang="zh-CN" sz="2800" b="1" dirty="0">
                <a:solidFill>
                  <a:srgbClr val="0070C0"/>
                </a:solidFill>
                <a:latin typeface="微软雅黑" panose="020B0503020204020204" pitchFamily="34" charset="-122"/>
                <a:ea typeface="微软雅黑" panose="020B0503020204020204" pitchFamily="34" charset="-122"/>
                <a:sym typeface="Arial" panose="020B0604020202020204" pitchFamily="34" charset="0"/>
              </a:rPr>
              <a:t>4</a:t>
            </a:r>
            <a:r>
              <a:rPr lang="zh-CN" altLang="en-US" sz="2800" b="1" dirty="0">
                <a:solidFill>
                  <a:srgbClr val="0070C0"/>
                </a:solidFill>
                <a:latin typeface="微软雅黑" panose="020B0503020204020204" pitchFamily="34" charset="-122"/>
                <a:ea typeface="微软雅黑" panose="020B0503020204020204" pitchFamily="34" charset="-122"/>
                <a:sym typeface="Arial" panose="020B0604020202020204" pitchFamily="34" charset="0"/>
              </a:rPr>
              <a:t> </a:t>
            </a:r>
            <a:r>
              <a:rPr lang="zh-CN" altLang="en-US" sz="2800" b="1" dirty="0">
                <a:solidFill>
                  <a:srgbClr val="0070C0"/>
                </a:solidFill>
                <a:latin typeface="微软雅黑" panose="020B0503020204020204" pitchFamily="34" charset="-122"/>
                <a:ea typeface="微软雅黑" panose="020B0503020204020204" pitchFamily="34" charset="-122"/>
              </a:rPr>
              <a:t>作业、项目和成绩评定 </a:t>
            </a:r>
            <a:endParaRPr lang="zh-CN" altLang="en-US" sz="2800" b="1" dirty="0">
              <a:solidFill>
                <a:srgbClr val="0070C0"/>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627086" y="954250"/>
            <a:ext cx="7802222"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sp>
        <p:nvSpPr>
          <p:cNvPr id="56" name="任意多边形 55"/>
          <p:cNvSpPr/>
          <p:nvPr/>
        </p:nvSpPr>
        <p:spPr>
          <a:xfrm>
            <a:off x="4782820" y="149860"/>
            <a:ext cx="38735" cy="692150"/>
          </a:xfrm>
          <a:custGeom>
            <a:avLst/>
            <a:gdLst>
              <a:gd name="connisteX0" fmla="*/ 37323 w 38452"/>
              <a:gd name="connsiteY0" fmla="*/ 0 h 692150"/>
              <a:gd name="connisteX1" fmla="*/ 37323 w 38452"/>
              <a:gd name="connsiteY1" fmla="*/ 85090 h 692150"/>
              <a:gd name="connisteX2" fmla="*/ 37323 w 38452"/>
              <a:gd name="connsiteY2" fmla="*/ 170180 h 692150"/>
              <a:gd name="connisteX3" fmla="*/ 37323 w 38452"/>
              <a:gd name="connsiteY3" fmla="*/ 243205 h 692150"/>
              <a:gd name="connisteX4" fmla="*/ 37323 w 38452"/>
              <a:gd name="connsiteY4" fmla="*/ 315595 h 692150"/>
              <a:gd name="connisteX5" fmla="*/ 25258 w 38452"/>
              <a:gd name="connsiteY5" fmla="*/ 388620 h 692150"/>
              <a:gd name="connisteX6" fmla="*/ 25258 w 38452"/>
              <a:gd name="connsiteY6" fmla="*/ 473710 h 692150"/>
              <a:gd name="connisteX7" fmla="*/ 13193 w 38452"/>
              <a:gd name="connsiteY7" fmla="*/ 546735 h 692150"/>
              <a:gd name="connisteX8" fmla="*/ 1128 w 38452"/>
              <a:gd name="connsiteY8" fmla="*/ 619125 h 692150"/>
              <a:gd name="connisteX9" fmla="*/ 1128 w 38452"/>
              <a:gd name="connsiteY9" fmla="*/ 692150 h 69215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Lst>
            <a:rect l="l" t="t" r="r" b="b"/>
            <a:pathLst>
              <a:path w="38453" h="692150">
                <a:moveTo>
                  <a:pt x="37324" y="0"/>
                </a:moveTo>
                <a:cubicBezTo>
                  <a:pt x="37324" y="15240"/>
                  <a:pt x="37324" y="50800"/>
                  <a:pt x="37324" y="85090"/>
                </a:cubicBezTo>
                <a:cubicBezTo>
                  <a:pt x="37324" y="119380"/>
                  <a:pt x="37324" y="138430"/>
                  <a:pt x="37324" y="170180"/>
                </a:cubicBezTo>
                <a:cubicBezTo>
                  <a:pt x="37324" y="201930"/>
                  <a:pt x="37324" y="213995"/>
                  <a:pt x="37324" y="243205"/>
                </a:cubicBezTo>
                <a:cubicBezTo>
                  <a:pt x="37324" y="272415"/>
                  <a:pt x="39864" y="286385"/>
                  <a:pt x="37324" y="315595"/>
                </a:cubicBezTo>
                <a:cubicBezTo>
                  <a:pt x="34784" y="344805"/>
                  <a:pt x="27799" y="356870"/>
                  <a:pt x="25259" y="388620"/>
                </a:cubicBezTo>
                <a:cubicBezTo>
                  <a:pt x="22719" y="420370"/>
                  <a:pt x="27799" y="441960"/>
                  <a:pt x="25259" y="473710"/>
                </a:cubicBezTo>
                <a:cubicBezTo>
                  <a:pt x="22719" y="505460"/>
                  <a:pt x="18274" y="517525"/>
                  <a:pt x="13194" y="546735"/>
                </a:cubicBezTo>
                <a:cubicBezTo>
                  <a:pt x="8114" y="575945"/>
                  <a:pt x="3669" y="589915"/>
                  <a:pt x="1129" y="619125"/>
                </a:cubicBezTo>
                <a:cubicBezTo>
                  <a:pt x="-1411" y="648335"/>
                  <a:pt x="1129" y="678815"/>
                  <a:pt x="1129" y="69215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627379" y="431165"/>
            <a:ext cx="4314675" cy="523220"/>
          </a:xfrm>
          <a:prstGeom prst="rect">
            <a:avLst/>
          </a:prstGeom>
        </p:spPr>
        <p:txBody>
          <a:bodyPr wrap="square">
            <a:spAutoFit/>
          </a:bodyPr>
          <a:lstStyle/>
          <a:p>
            <a:pPr>
              <a:defRPr/>
            </a:pPr>
            <a:r>
              <a:rPr lang="en-US" altLang="zh-CN" sz="2800" b="1" dirty="0">
                <a:solidFill>
                  <a:srgbClr val="0070C0"/>
                </a:solidFill>
                <a:latin typeface="微软雅黑" panose="020B0503020204020204" pitchFamily="34" charset="-122"/>
                <a:ea typeface="微软雅黑" panose="020B0503020204020204" pitchFamily="34" charset="-122"/>
                <a:sym typeface="Arial" panose="020B0604020202020204" pitchFamily="34" charset="0"/>
              </a:rPr>
              <a:t>4</a:t>
            </a:r>
            <a:r>
              <a:rPr lang="zh-CN" altLang="en-US" sz="2800" b="1" dirty="0">
                <a:solidFill>
                  <a:srgbClr val="0070C0"/>
                </a:solidFill>
                <a:latin typeface="微软雅黑" panose="020B0503020204020204" pitchFamily="34" charset="-122"/>
                <a:ea typeface="微软雅黑" panose="020B0503020204020204" pitchFamily="34" charset="-122"/>
                <a:sym typeface="Arial" panose="020B0604020202020204" pitchFamily="34" charset="0"/>
              </a:rPr>
              <a:t> </a:t>
            </a:r>
            <a:r>
              <a:rPr lang="zh-CN" altLang="en-US" sz="2800" b="1" dirty="0">
                <a:solidFill>
                  <a:srgbClr val="0070C0"/>
                </a:solidFill>
                <a:latin typeface="微软雅黑" panose="020B0503020204020204" pitchFamily="34" charset="-122"/>
                <a:ea typeface="微软雅黑" panose="020B0503020204020204" pitchFamily="34" charset="-122"/>
              </a:rPr>
              <a:t>作业、项目和成绩评定 </a:t>
            </a:r>
            <a:endParaRPr lang="zh-CN" altLang="en-US" sz="2800" b="1" dirty="0">
              <a:solidFill>
                <a:srgbClr val="0070C0"/>
              </a:solidFill>
              <a:latin typeface="微软雅黑" panose="020B0503020204020204" pitchFamily="34" charset="-122"/>
              <a:ea typeface="微软雅黑" panose="020B0503020204020204" pitchFamily="34" charset="-122"/>
            </a:endParaRPr>
          </a:p>
        </p:txBody>
      </p:sp>
      <p:sp>
        <p:nvSpPr>
          <p:cNvPr id="2" name="Rectangle 2"/>
          <p:cNvSpPr>
            <a:spLocks noChangeArrowheads="1"/>
          </p:cNvSpPr>
          <p:nvPr/>
        </p:nvSpPr>
        <p:spPr bwMode="auto">
          <a:xfrm>
            <a:off x="904672" y="1375320"/>
            <a:ext cx="11870987" cy="8617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32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效果如图</a:t>
            </a:r>
            <a:endParaRPr kumimoji="0" lang="zh-CN" altLang="zh-CN" sz="32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p>
            <a:pPr marL="0" marR="0" lvl="0" indent="0" algn="l" defTabSz="914400" rtl="0" eaLnBrk="0" fontAlgn="base" latinLnBrk="0" hangingPunct="0">
              <a:lnSpc>
                <a:spcPct val="100000"/>
              </a:lnSpc>
              <a:spcBef>
                <a:spcPct val="0"/>
              </a:spcBef>
              <a:spcAft>
                <a:spcPct val="0"/>
              </a:spcAft>
              <a:buClrTx/>
              <a:buSzTx/>
              <a:buFontTx/>
              <a:buNone/>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pic>
        <p:nvPicPr>
          <p:cNvPr id="1025" name="Picture 1"/>
          <p:cNvPicPr>
            <a:picLocks noChangeAspect="1" noChangeArrowheads="1"/>
          </p:cNvPicPr>
          <p:nvPr/>
        </p:nvPicPr>
        <p:blipFill>
          <a:blip r:embed="rId1" r:link="rId2">
            <a:extLst>
              <a:ext uri="{28A0092B-C50C-407E-A947-70E740481C1C}">
                <a14:useLocalDpi xmlns:a14="http://schemas.microsoft.com/office/drawing/2010/main" val="0"/>
              </a:ext>
            </a:extLst>
          </a:blip>
          <a:srcRect/>
          <a:stretch>
            <a:fillRect/>
          </a:stretch>
        </p:blipFill>
        <p:spPr bwMode="auto">
          <a:xfrm>
            <a:off x="1712068" y="2122510"/>
            <a:ext cx="7791855" cy="407429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627086" y="954250"/>
            <a:ext cx="7802222"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sp>
        <p:nvSpPr>
          <p:cNvPr id="56" name="任意多边形 55"/>
          <p:cNvSpPr/>
          <p:nvPr/>
        </p:nvSpPr>
        <p:spPr>
          <a:xfrm>
            <a:off x="4782820" y="149860"/>
            <a:ext cx="38735" cy="692150"/>
          </a:xfrm>
          <a:custGeom>
            <a:avLst/>
            <a:gdLst>
              <a:gd name="connisteX0" fmla="*/ 37323 w 38452"/>
              <a:gd name="connsiteY0" fmla="*/ 0 h 692150"/>
              <a:gd name="connisteX1" fmla="*/ 37323 w 38452"/>
              <a:gd name="connsiteY1" fmla="*/ 85090 h 692150"/>
              <a:gd name="connisteX2" fmla="*/ 37323 w 38452"/>
              <a:gd name="connsiteY2" fmla="*/ 170180 h 692150"/>
              <a:gd name="connisteX3" fmla="*/ 37323 w 38452"/>
              <a:gd name="connsiteY3" fmla="*/ 243205 h 692150"/>
              <a:gd name="connisteX4" fmla="*/ 37323 w 38452"/>
              <a:gd name="connsiteY4" fmla="*/ 315595 h 692150"/>
              <a:gd name="connisteX5" fmla="*/ 25258 w 38452"/>
              <a:gd name="connsiteY5" fmla="*/ 388620 h 692150"/>
              <a:gd name="connisteX6" fmla="*/ 25258 w 38452"/>
              <a:gd name="connsiteY6" fmla="*/ 473710 h 692150"/>
              <a:gd name="connisteX7" fmla="*/ 13193 w 38452"/>
              <a:gd name="connsiteY7" fmla="*/ 546735 h 692150"/>
              <a:gd name="connisteX8" fmla="*/ 1128 w 38452"/>
              <a:gd name="connsiteY8" fmla="*/ 619125 h 692150"/>
              <a:gd name="connisteX9" fmla="*/ 1128 w 38452"/>
              <a:gd name="connsiteY9" fmla="*/ 692150 h 69215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Lst>
            <a:rect l="l" t="t" r="r" b="b"/>
            <a:pathLst>
              <a:path w="38453" h="692150">
                <a:moveTo>
                  <a:pt x="37324" y="0"/>
                </a:moveTo>
                <a:cubicBezTo>
                  <a:pt x="37324" y="15240"/>
                  <a:pt x="37324" y="50800"/>
                  <a:pt x="37324" y="85090"/>
                </a:cubicBezTo>
                <a:cubicBezTo>
                  <a:pt x="37324" y="119380"/>
                  <a:pt x="37324" y="138430"/>
                  <a:pt x="37324" y="170180"/>
                </a:cubicBezTo>
                <a:cubicBezTo>
                  <a:pt x="37324" y="201930"/>
                  <a:pt x="37324" y="213995"/>
                  <a:pt x="37324" y="243205"/>
                </a:cubicBezTo>
                <a:cubicBezTo>
                  <a:pt x="37324" y="272415"/>
                  <a:pt x="39864" y="286385"/>
                  <a:pt x="37324" y="315595"/>
                </a:cubicBezTo>
                <a:cubicBezTo>
                  <a:pt x="34784" y="344805"/>
                  <a:pt x="27799" y="356870"/>
                  <a:pt x="25259" y="388620"/>
                </a:cubicBezTo>
                <a:cubicBezTo>
                  <a:pt x="22719" y="420370"/>
                  <a:pt x="27799" y="441960"/>
                  <a:pt x="25259" y="473710"/>
                </a:cubicBezTo>
                <a:cubicBezTo>
                  <a:pt x="22719" y="505460"/>
                  <a:pt x="18274" y="517525"/>
                  <a:pt x="13194" y="546735"/>
                </a:cubicBezTo>
                <a:cubicBezTo>
                  <a:pt x="8114" y="575945"/>
                  <a:pt x="3669" y="589915"/>
                  <a:pt x="1129" y="619125"/>
                </a:cubicBezTo>
                <a:cubicBezTo>
                  <a:pt x="-1411" y="648335"/>
                  <a:pt x="1129" y="678815"/>
                  <a:pt x="1129" y="69215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627379" y="431165"/>
            <a:ext cx="4314675" cy="523220"/>
          </a:xfrm>
          <a:prstGeom prst="rect">
            <a:avLst/>
          </a:prstGeom>
        </p:spPr>
        <p:txBody>
          <a:bodyPr wrap="square">
            <a:spAutoFit/>
          </a:bodyPr>
          <a:lstStyle/>
          <a:p>
            <a:pPr>
              <a:defRPr/>
            </a:pPr>
            <a:r>
              <a:rPr lang="en-US" altLang="zh-CN" sz="2800" b="1" dirty="0">
                <a:solidFill>
                  <a:srgbClr val="0070C0"/>
                </a:solidFill>
                <a:latin typeface="微软雅黑" panose="020B0503020204020204" pitchFamily="34" charset="-122"/>
                <a:ea typeface="微软雅黑" panose="020B0503020204020204" pitchFamily="34" charset="-122"/>
                <a:sym typeface="Arial" panose="020B0604020202020204" pitchFamily="34" charset="0"/>
              </a:rPr>
              <a:t>4</a:t>
            </a:r>
            <a:r>
              <a:rPr lang="zh-CN" altLang="en-US" sz="2800" b="1" dirty="0">
                <a:solidFill>
                  <a:srgbClr val="0070C0"/>
                </a:solidFill>
                <a:latin typeface="微软雅黑" panose="020B0503020204020204" pitchFamily="34" charset="-122"/>
                <a:ea typeface="微软雅黑" panose="020B0503020204020204" pitchFamily="34" charset="-122"/>
                <a:sym typeface="Arial" panose="020B0604020202020204" pitchFamily="34" charset="0"/>
              </a:rPr>
              <a:t> </a:t>
            </a:r>
            <a:r>
              <a:rPr lang="zh-CN" altLang="en-US" sz="2800" b="1" dirty="0">
                <a:solidFill>
                  <a:srgbClr val="0070C0"/>
                </a:solidFill>
                <a:latin typeface="微软雅黑" panose="020B0503020204020204" pitchFamily="34" charset="-122"/>
                <a:ea typeface="微软雅黑" panose="020B0503020204020204" pitchFamily="34" charset="-122"/>
              </a:rPr>
              <a:t>作业、项目和成绩评定 </a:t>
            </a:r>
            <a:endParaRPr lang="zh-CN" altLang="en-US" sz="2800" b="1" dirty="0">
              <a:solidFill>
                <a:srgbClr val="0070C0"/>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808616" y="1180429"/>
            <a:ext cx="10574767" cy="5970289"/>
          </a:xfrm>
          <a:prstGeom prst="rect">
            <a:avLst/>
          </a:prstGeom>
          <a:noFill/>
        </p:spPr>
        <p:txBody>
          <a:bodyPr wrap="square" rtlCol="0" anchor="ctr">
            <a:spAutoFit/>
          </a:bodyPr>
          <a:lstStyle/>
          <a:p>
            <a:pPr>
              <a:lnSpc>
                <a:spcPct val="120000"/>
              </a:lnSpc>
            </a:pPr>
            <a:r>
              <a:rPr kumimoji="1"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rPr>
              <a:t>4.3</a:t>
            </a:r>
            <a:r>
              <a:rPr kumimoji="1"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rPr>
              <a:t> 成绩和要求</a:t>
            </a:r>
            <a:endParaRPr kumimoji="1"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20000"/>
              </a:lnSpc>
            </a:pPr>
            <a:r>
              <a:rPr kumimoji="1" lang="zh-CN" altLang="en-US" sz="2400" dirty="0">
                <a:solidFill>
                  <a:schemeClr val="tx1">
                    <a:lumMod val="75000"/>
                    <a:lumOff val="25000"/>
                  </a:schemeClr>
                </a:solidFill>
                <a:latin typeface="微软雅黑" panose="020B0503020204020204" pitchFamily="34" charset="-122"/>
                <a:ea typeface="微软雅黑" panose="020B0503020204020204" pitchFamily="34" charset="-122"/>
              </a:rPr>
              <a:t>     要求：</a:t>
            </a:r>
            <a:endParaRPr kumimoji="1" lang="en-US" altLang="zh-CN" sz="2400"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20000"/>
              </a:lnSpc>
            </a:pPr>
            <a:r>
              <a:rPr kumimoji="1" lang="zh-CN" altLang="en-US" sz="2400" dirty="0">
                <a:solidFill>
                  <a:schemeClr val="tx1">
                    <a:lumMod val="75000"/>
                    <a:lumOff val="25000"/>
                  </a:schemeClr>
                </a:solidFill>
                <a:latin typeface="微软雅黑" panose="020B0503020204020204" pitchFamily="34" charset="-122"/>
                <a:ea typeface="微软雅黑" panose="020B0503020204020204" pitchFamily="34" charset="-122"/>
              </a:rPr>
              <a:t>         </a:t>
            </a:r>
            <a:r>
              <a:rPr kumimoji="1" lang="en-US" altLang="zh-CN" sz="2400" dirty="0">
                <a:solidFill>
                  <a:schemeClr val="tx1">
                    <a:lumMod val="75000"/>
                    <a:lumOff val="25000"/>
                  </a:schemeClr>
                </a:solidFill>
                <a:latin typeface="微软雅黑" panose="020B0503020204020204" pitchFamily="34" charset="-122"/>
                <a:ea typeface="微软雅黑" panose="020B0503020204020204" pitchFamily="34" charset="-122"/>
              </a:rPr>
              <a:t>1</a:t>
            </a:r>
            <a:r>
              <a:rPr kumimoji="1" lang="zh-CN" altLang="en-US" sz="2400" dirty="0">
                <a:solidFill>
                  <a:schemeClr val="tx1">
                    <a:lumMod val="75000"/>
                    <a:lumOff val="25000"/>
                  </a:schemeClr>
                </a:solidFill>
                <a:latin typeface="微软雅黑" panose="020B0503020204020204" pitchFamily="34" charset="-122"/>
                <a:ea typeface="微软雅黑" panose="020B0503020204020204" pitchFamily="34" charset="-122"/>
              </a:rPr>
              <a:t>、要求每个学生必须独立完成作业要求的内容（及格）</a:t>
            </a:r>
            <a:endParaRPr kumimoji="1" lang="en-US" altLang="zh-CN" sz="2400"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20000"/>
              </a:lnSpc>
            </a:pPr>
            <a:r>
              <a:rPr kumimoji="1" lang="zh-CN" altLang="en-US" sz="2400" dirty="0">
                <a:solidFill>
                  <a:schemeClr val="tx1">
                    <a:lumMod val="75000"/>
                    <a:lumOff val="25000"/>
                  </a:schemeClr>
                </a:solidFill>
                <a:latin typeface="微软雅黑" panose="020B0503020204020204" pitchFamily="34" charset="-122"/>
                <a:ea typeface="微软雅黑" panose="020B0503020204020204" pitchFamily="34" charset="-122"/>
              </a:rPr>
              <a:t>         </a:t>
            </a:r>
            <a:r>
              <a:rPr kumimoji="1" lang="en-US" altLang="zh-CN" sz="2400" dirty="0">
                <a:solidFill>
                  <a:schemeClr val="tx1">
                    <a:lumMod val="75000"/>
                    <a:lumOff val="25000"/>
                  </a:schemeClr>
                </a:solidFill>
                <a:latin typeface="微软雅黑" panose="020B0503020204020204" pitchFamily="34" charset="-122"/>
                <a:ea typeface="微软雅黑" panose="020B0503020204020204" pitchFamily="34" charset="-122"/>
              </a:rPr>
              <a:t>2</a:t>
            </a:r>
            <a:r>
              <a:rPr kumimoji="1" lang="zh-CN" altLang="en-US" sz="2400" dirty="0">
                <a:solidFill>
                  <a:schemeClr val="tx1">
                    <a:lumMod val="75000"/>
                    <a:lumOff val="25000"/>
                  </a:schemeClr>
                </a:solidFill>
                <a:latin typeface="微软雅黑" panose="020B0503020204020204" pitchFamily="34" charset="-122"/>
                <a:ea typeface="微软雅黑" panose="020B0503020204020204" pitchFamily="34" charset="-122"/>
              </a:rPr>
              <a:t>、要求每个团队至少正确完成一个项目（良好）</a:t>
            </a:r>
            <a:endParaRPr kumimoji="1" lang="en-US" altLang="zh-CN" sz="2400"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20000"/>
              </a:lnSpc>
            </a:pPr>
            <a:r>
              <a:rPr kumimoji="1" lang="zh-CN" altLang="en-US" sz="2400" dirty="0">
                <a:solidFill>
                  <a:schemeClr val="tx1">
                    <a:lumMod val="75000"/>
                    <a:lumOff val="25000"/>
                  </a:schemeClr>
                </a:solidFill>
                <a:latin typeface="微软雅黑" panose="020B0503020204020204" pitchFamily="34" charset="-122"/>
                <a:ea typeface="微软雅黑" panose="020B0503020204020204" pitchFamily="34" charset="-122"/>
              </a:rPr>
              <a:t>         </a:t>
            </a:r>
            <a:r>
              <a:rPr kumimoji="1" lang="en-US" altLang="zh-CN" sz="2400" dirty="0">
                <a:solidFill>
                  <a:schemeClr val="tx1">
                    <a:lumMod val="75000"/>
                    <a:lumOff val="25000"/>
                  </a:schemeClr>
                </a:solidFill>
                <a:latin typeface="微软雅黑" panose="020B0503020204020204" pitchFamily="34" charset="-122"/>
                <a:ea typeface="微软雅黑" panose="020B0503020204020204" pitchFamily="34" charset="-122"/>
              </a:rPr>
              <a:t>3</a:t>
            </a:r>
            <a:r>
              <a:rPr kumimoji="1" lang="zh-CN" altLang="en-US" sz="2400" dirty="0">
                <a:solidFill>
                  <a:schemeClr val="tx1">
                    <a:lumMod val="75000"/>
                    <a:lumOff val="25000"/>
                  </a:schemeClr>
                </a:solidFill>
                <a:latin typeface="微软雅黑" panose="020B0503020204020204" pitchFamily="34" charset="-122"/>
                <a:ea typeface="微软雅黑" panose="020B0503020204020204" pitchFamily="34" charset="-122"/>
              </a:rPr>
              <a:t>、正确完成</a:t>
            </a:r>
            <a:r>
              <a:rPr kumimoji="1" lang="en-US" altLang="zh-CN" sz="2400" dirty="0">
                <a:solidFill>
                  <a:schemeClr val="tx1">
                    <a:lumMod val="75000"/>
                    <a:lumOff val="25000"/>
                  </a:schemeClr>
                </a:solidFill>
                <a:latin typeface="微软雅黑" panose="020B0503020204020204" pitchFamily="34" charset="-122"/>
                <a:ea typeface="微软雅黑" panose="020B0503020204020204" pitchFamily="34" charset="-122"/>
              </a:rPr>
              <a:t>2</a:t>
            </a:r>
            <a:r>
              <a:rPr kumimoji="1" lang="zh-CN" altLang="en-US" sz="2400" dirty="0">
                <a:solidFill>
                  <a:schemeClr val="tx1">
                    <a:lumMod val="75000"/>
                    <a:lumOff val="25000"/>
                  </a:schemeClr>
                </a:solidFill>
                <a:latin typeface="微软雅黑" panose="020B0503020204020204" pitchFamily="34" charset="-122"/>
                <a:ea typeface="微软雅黑" panose="020B0503020204020204" pitchFamily="34" charset="-122"/>
              </a:rPr>
              <a:t>个项目（优秀）</a:t>
            </a:r>
            <a:endParaRPr kumimoji="1" lang="en-US" altLang="zh-CN" sz="2400" dirty="0">
              <a:solidFill>
                <a:schemeClr val="tx1">
                  <a:lumMod val="75000"/>
                  <a:lumOff val="25000"/>
                </a:schemeClr>
              </a:solidFill>
              <a:latin typeface="微软雅黑" panose="020B0503020204020204" pitchFamily="34" charset="-122"/>
              <a:ea typeface="微软雅黑" panose="020B0503020204020204" pitchFamily="34" charset="-122"/>
            </a:endParaRPr>
          </a:p>
          <a:p>
            <a:r>
              <a:rPr kumimoji="1" lang="zh-CN" altLang="en-US" sz="2400" dirty="0">
                <a:solidFill>
                  <a:schemeClr val="tx1">
                    <a:lumMod val="75000"/>
                    <a:lumOff val="25000"/>
                  </a:schemeClr>
                </a:solidFill>
                <a:latin typeface="微软雅黑" panose="020B0503020204020204" pitchFamily="34" charset="-122"/>
                <a:ea typeface="微软雅黑" panose="020B0503020204020204" pitchFamily="34" charset="-122"/>
              </a:rPr>
              <a:t>    成绩组成：</a:t>
            </a:r>
            <a:endParaRPr kumimoji="1" lang="en-US" altLang="zh-CN" sz="2400"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dirty="0"/>
              <a:t>           </a:t>
            </a:r>
            <a:r>
              <a:rPr kumimoji="1" lang="zh-CN" altLang="zh-CN" sz="2400" dirty="0">
                <a:solidFill>
                  <a:schemeClr val="tx1">
                    <a:lumMod val="75000"/>
                    <a:lumOff val="25000"/>
                  </a:schemeClr>
                </a:solidFill>
                <a:latin typeface="微软雅黑" panose="020B0503020204020204" pitchFamily="34" charset="-122"/>
                <a:ea typeface="微软雅黑" panose="020B0503020204020204" pitchFamily="34" charset="-122"/>
              </a:rPr>
              <a:t>工作态度</a:t>
            </a:r>
            <a:r>
              <a:rPr kumimoji="1" lang="zh-CN" altLang="en-US" sz="2400" dirty="0">
                <a:solidFill>
                  <a:schemeClr val="tx1">
                    <a:lumMod val="75000"/>
                    <a:lumOff val="25000"/>
                  </a:schemeClr>
                </a:solidFill>
                <a:latin typeface="微软雅黑" panose="020B0503020204020204" pitchFamily="34" charset="-122"/>
                <a:ea typeface="微软雅黑" panose="020B0503020204020204" pitchFamily="34" charset="-122"/>
              </a:rPr>
              <a:t>：</a:t>
            </a:r>
            <a:r>
              <a:rPr kumimoji="1" lang="en-US" altLang="zh-CN" sz="2400" dirty="0">
                <a:solidFill>
                  <a:schemeClr val="tx1">
                    <a:lumMod val="75000"/>
                    <a:lumOff val="25000"/>
                  </a:schemeClr>
                </a:solidFill>
                <a:latin typeface="微软雅黑" panose="020B0503020204020204" pitchFamily="34" charset="-122"/>
                <a:ea typeface="微软雅黑" panose="020B0503020204020204" pitchFamily="34" charset="-122"/>
              </a:rPr>
              <a:t>10%</a:t>
            </a:r>
            <a:r>
              <a:rPr kumimoji="1" lang="zh-CN" altLang="en-US" sz="2400" dirty="0">
                <a:solidFill>
                  <a:schemeClr val="tx1">
                    <a:lumMod val="75000"/>
                    <a:lumOff val="25000"/>
                  </a:schemeClr>
                </a:solidFill>
                <a:latin typeface="微软雅黑" panose="020B0503020204020204" pitchFamily="34" charset="-122"/>
                <a:ea typeface="微软雅黑" panose="020B0503020204020204" pitchFamily="34" charset="-122"/>
              </a:rPr>
              <a:t>  </a:t>
            </a:r>
            <a:endParaRPr kumimoji="1" lang="en-US" altLang="zh-CN" sz="2400" dirty="0">
              <a:solidFill>
                <a:schemeClr val="tx1">
                  <a:lumMod val="75000"/>
                  <a:lumOff val="25000"/>
                </a:schemeClr>
              </a:solidFill>
              <a:latin typeface="微软雅黑" panose="020B0503020204020204" pitchFamily="34" charset="-122"/>
              <a:ea typeface="微软雅黑" panose="020B0503020204020204" pitchFamily="34" charset="-122"/>
            </a:endParaRPr>
          </a:p>
          <a:p>
            <a:r>
              <a:rPr kumimoji="1" lang="zh-CN" altLang="en-US" sz="2400" dirty="0">
                <a:solidFill>
                  <a:schemeClr val="tx1">
                    <a:lumMod val="75000"/>
                    <a:lumOff val="25000"/>
                  </a:schemeClr>
                </a:solidFill>
                <a:latin typeface="微软雅黑" panose="020B0503020204020204" pitchFamily="34" charset="-122"/>
                <a:ea typeface="微软雅黑" panose="020B0503020204020204" pitchFamily="34" charset="-122"/>
              </a:rPr>
              <a:t>        </a:t>
            </a:r>
            <a:r>
              <a:rPr kumimoji="1" lang="zh-CN" altLang="zh-CN" sz="2400" dirty="0">
                <a:solidFill>
                  <a:schemeClr val="tx1">
                    <a:lumMod val="75000"/>
                    <a:lumOff val="25000"/>
                  </a:schemeClr>
                </a:solidFill>
                <a:latin typeface="微软雅黑" panose="020B0503020204020204" pitchFamily="34" charset="-122"/>
                <a:ea typeface="微软雅黑" panose="020B0503020204020204" pitchFamily="34" charset="-122"/>
              </a:rPr>
              <a:t>作品质量</a:t>
            </a:r>
            <a:r>
              <a:rPr kumimoji="1" lang="zh-CN" altLang="en-US" sz="2400" dirty="0">
                <a:solidFill>
                  <a:schemeClr val="tx1">
                    <a:lumMod val="75000"/>
                    <a:lumOff val="25000"/>
                  </a:schemeClr>
                </a:solidFill>
                <a:latin typeface="微软雅黑" panose="020B0503020204020204" pitchFamily="34" charset="-122"/>
                <a:ea typeface="微软雅黑" panose="020B0503020204020204" pitchFamily="34" charset="-122"/>
              </a:rPr>
              <a:t>和掌握程度：</a:t>
            </a:r>
            <a:r>
              <a:rPr kumimoji="1" lang="en-US" altLang="zh-CN" sz="2400" dirty="0">
                <a:solidFill>
                  <a:schemeClr val="tx1">
                    <a:lumMod val="75000"/>
                    <a:lumOff val="25000"/>
                  </a:schemeClr>
                </a:solidFill>
                <a:latin typeface="微软雅黑" panose="020B0503020204020204" pitchFamily="34" charset="-122"/>
                <a:ea typeface="微软雅黑" panose="020B0503020204020204" pitchFamily="34" charset="-122"/>
              </a:rPr>
              <a:t>30%</a:t>
            </a:r>
            <a:r>
              <a:rPr kumimoji="1" lang="zh-CN" altLang="en-US" sz="2400" dirty="0">
                <a:solidFill>
                  <a:schemeClr val="tx1">
                    <a:lumMod val="75000"/>
                    <a:lumOff val="25000"/>
                  </a:schemeClr>
                </a:solidFill>
                <a:latin typeface="微软雅黑" panose="020B0503020204020204" pitchFamily="34" charset="-122"/>
                <a:ea typeface="微软雅黑" panose="020B0503020204020204" pitchFamily="34" charset="-122"/>
              </a:rPr>
              <a:t> </a:t>
            </a:r>
            <a:endParaRPr kumimoji="1" lang="en-US" altLang="zh-CN" sz="2400" dirty="0">
              <a:solidFill>
                <a:schemeClr val="tx1">
                  <a:lumMod val="75000"/>
                  <a:lumOff val="25000"/>
                </a:schemeClr>
              </a:solidFill>
              <a:latin typeface="微软雅黑" panose="020B0503020204020204" pitchFamily="34" charset="-122"/>
              <a:ea typeface="微软雅黑" panose="020B0503020204020204" pitchFamily="34" charset="-122"/>
            </a:endParaRPr>
          </a:p>
          <a:p>
            <a:r>
              <a:rPr kumimoji="1" lang="zh-CN" altLang="en-US" sz="2400" dirty="0">
                <a:solidFill>
                  <a:schemeClr val="tx1">
                    <a:lumMod val="75000"/>
                    <a:lumOff val="25000"/>
                  </a:schemeClr>
                </a:solidFill>
                <a:latin typeface="微软雅黑" panose="020B0503020204020204" pitchFamily="34" charset="-122"/>
                <a:ea typeface="微软雅黑" panose="020B0503020204020204" pitchFamily="34" charset="-122"/>
              </a:rPr>
              <a:t>        </a:t>
            </a:r>
            <a:r>
              <a:rPr kumimoji="1" lang="zh-CN" altLang="zh-CN" sz="2400" dirty="0">
                <a:solidFill>
                  <a:schemeClr val="tx1">
                    <a:lumMod val="75000"/>
                    <a:lumOff val="25000"/>
                  </a:schemeClr>
                </a:solidFill>
                <a:latin typeface="微软雅黑" panose="020B0503020204020204" pitchFamily="34" charset="-122"/>
                <a:ea typeface="微软雅黑" panose="020B0503020204020204" pitchFamily="34" charset="-122"/>
              </a:rPr>
              <a:t>实训报告质量</a:t>
            </a:r>
            <a:r>
              <a:rPr kumimoji="1" lang="zh-CN" altLang="en-US" sz="2400" dirty="0">
                <a:solidFill>
                  <a:schemeClr val="tx1">
                    <a:lumMod val="75000"/>
                    <a:lumOff val="25000"/>
                  </a:schemeClr>
                </a:solidFill>
                <a:latin typeface="微软雅黑" panose="020B0503020204020204" pitchFamily="34" charset="-122"/>
                <a:ea typeface="微软雅黑" panose="020B0503020204020204" pitchFamily="34" charset="-122"/>
              </a:rPr>
              <a:t>：</a:t>
            </a:r>
            <a:r>
              <a:rPr kumimoji="1" lang="en-US" altLang="zh-CN" sz="2400" dirty="0">
                <a:solidFill>
                  <a:schemeClr val="tx1">
                    <a:lumMod val="75000"/>
                    <a:lumOff val="25000"/>
                  </a:schemeClr>
                </a:solidFill>
                <a:latin typeface="微软雅黑" panose="020B0503020204020204" pitchFamily="34" charset="-122"/>
                <a:ea typeface="微软雅黑" panose="020B0503020204020204" pitchFamily="34" charset="-122"/>
              </a:rPr>
              <a:t>20%</a:t>
            </a:r>
            <a:r>
              <a:rPr kumimoji="1" lang="zh-CN" altLang="en-US" sz="2400" dirty="0">
                <a:solidFill>
                  <a:schemeClr val="tx1">
                    <a:lumMod val="75000"/>
                    <a:lumOff val="25000"/>
                  </a:schemeClr>
                </a:solidFill>
                <a:latin typeface="微软雅黑" panose="020B0503020204020204" pitchFamily="34" charset="-122"/>
                <a:ea typeface="微软雅黑" panose="020B0503020204020204" pitchFamily="34" charset="-122"/>
              </a:rPr>
              <a:t>  </a:t>
            </a:r>
            <a:endParaRPr kumimoji="1" lang="en-US" altLang="zh-CN" sz="2400" dirty="0">
              <a:solidFill>
                <a:schemeClr val="tx1">
                  <a:lumMod val="75000"/>
                  <a:lumOff val="25000"/>
                </a:schemeClr>
              </a:solidFill>
              <a:latin typeface="微软雅黑" panose="020B0503020204020204" pitchFamily="34" charset="-122"/>
              <a:ea typeface="微软雅黑" panose="020B0503020204020204" pitchFamily="34" charset="-122"/>
            </a:endParaRPr>
          </a:p>
          <a:p>
            <a:r>
              <a:rPr kumimoji="1" lang="zh-CN" altLang="en-US" sz="2400" dirty="0">
                <a:solidFill>
                  <a:schemeClr val="tx1">
                    <a:lumMod val="75000"/>
                    <a:lumOff val="25000"/>
                  </a:schemeClr>
                </a:solidFill>
                <a:latin typeface="微软雅黑" panose="020B0503020204020204" pitchFamily="34" charset="-122"/>
                <a:ea typeface="微软雅黑" panose="020B0503020204020204" pitchFamily="34" charset="-122"/>
              </a:rPr>
              <a:t>        </a:t>
            </a:r>
            <a:r>
              <a:rPr kumimoji="1" lang="zh-CN" altLang="zh-CN" sz="2400" dirty="0">
                <a:solidFill>
                  <a:schemeClr val="tx1">
                    <a:lumMod val="75000"/>
                    <a:lumOff val="25000"/>
                  </a:schemeClr>
                </a:solidFill>
                <a:latin typeface="微软雅黑" panose="020B0503020204020204" pitchFamily="34" charset="-122"/>
                <a:ea typeface="微软雅黑" panose="020B0503020204020204" pitchFamily="34" charset="-122"/>
              </a:rPr>
              <a:t>沟通</a:t>
            </a:r>
            <a:r>
              <a:rPr kumimoji="1" lang="zh-CN" altLang="en-US" sz="2400" dirty="0">
                <a:solidFill>
                  <a:schemeClr val="tx1">
                    <a:lumMod val="75000"/>
                    <a:lumOff val="25000"/>
                  </a:schemeClr>
                </a:solidFill>
                <a:latin typeface="微软雅黑" panose="020B0503020204020204" pitchFamily="34" charset="-122"/>
                <a:ea typeface="微软雅黑" panose="020B0503020204020204" pitchFamily="34" charset="-122"/>
              </a:rPr>
              <a:t>汇报</a:t>
            </a:r>
            <a:r>
              <a:rPr kumimoji="1" lang="zh-CN" altLang="zh-CN" sz="2400" dirty="0">
                <a:solidFill>
                  <a:schemeClr val="tx1">
                    <a:lumMod val="75000"/>
                    <a:lumOff val="25000"/>
                  </a:schemeClr>
                </a:solidFill>
                <a:latin typeface="微软雅黑" panose="020B0503020204020204" pitchFamily="34" charset="-122"/>
                <a:ea typeface="微软雅黑" panose="020B0503020204020204" pitchFamily="34" charset="-122"/>
              </a:rPr>
              <a:t>能力</a:t>
            </a:r>
            <a:r>
              <a:rPr kumimoji="1" lang="zh-CN" altLang="en-US" sz="2400" dirty="0">
                <a:solidFill>
                  <a:schemeClr val="tx1">
                    <a:lumMod val="75000"/>
                    <a:lumOff val="25000"/>
                  </a:schemeClr>
                </a:solidFill>
                <a:latin typeface="微软雅黑" panose="020B0503020204020204" pitchFamily="34" charset="-122"/>
                <a:ea typeface="微软雅黑" panose="020B0503020204020204" pitchFamily="34" charset="-122"/>
              </a:rPr>
              <a:t>：</a:t>
            </a:r>
            <a:r>
              <a:rPr kumimoji="1" lang="en-US" altLang="zh-CN" sz="2400" dirty="0">
                <a:solidFill>
                  <a:schemeClr val="tx1">
                    <a:lumMod val="75000"/>
                    <a:lumOff val="25000"/>
                  </a:schemeClr>
                </a:solidFill>
                <a:latin typeface="微软雅黑" panose="020B0503020204020204" pitchFamily="34" charset="-122"/>
                <a:ea typeface="微软雅黑" panose="020B0503020204020204" pitchFamily="34" charset="-122"/>
              </a:rPr>
              <a:t>10%</a:t>
            </a:r>
            <a:endParaRPr kumimoji="1" lang="en-US" altLang="zh-CN" sz="2400" dirty="0">
              <a:solidFill>
                <a:schemeClr val="tx1">
                  <a:lumMod val="75000"/>
                  <a:lumOff val="25000"/>
                </a:schemeClr>
              </a:solidFill>
              <a:latin typeface="微软雅黑" panose="020B0503020204020204" pitchFamily="34" charset="-122"/>
              <a:ea typeface="微软雅黑" panose="020B0503020204020204" pitchFamily="34" charset="-122"/>
            </a:endParaRPr>
          </a:p>
          <a:p>
            <a:r>
              <a:rPr kumimoji="1" lang="zh-CN" altLang="en-US" sz="2400" dirty="0">
                <a:solidFill>
                  <a:schemeClr val="tx1">
                    <a:lumMod val="75000"/>
                    <a:lumOff val="25000"/>
                  </a:schemeClr>
                </a:solidFill>
                <a:latin typeface="微软雅黑" panose="020B0503020204020204" pitchFamily="34" charset="-122"/>
                <a:ea typeface="微软雅黑" panose="020B0503020204020204" pitchFamily="34" charset="-122"/>
              </a:rPr>
              <a:t>        </a:t>
            </a:r>
            <a:r>
              <a:rPr kumimoji="1" lang="zh-CN" altLang="zh-CN" sz="2400" dirty="0">
                <a:solidFill>
                  <a:schemeClr val="tx1">
                    <a:lumMod val="75000"/>
                    <a:lumOff val="25000"/>
                  </a:schemeClr>
                </a:solidFill>
                <a:latin typeface="微软雅黑" panose="020B0503020204020204" pitchFamily="34" charset="-122"/>
                <a:ea typeface="微软雅黑" panose="020B0503020204020204" pitchFamily="34" charset="-122"/>
              </a:rPr>
              <a:t>独立分析与解决问题能力</a:t>
            </a:r>
            <a:r>
              <a:rPr kumimoji="1" lang="zh-CN" altLang="en-US" sz="2400" dirty="0">
                <a:solidFill>
                  <a:schemeClr val="tx1">
                    <a:lumMod val="75000"/>
                    <a:lumOff val="25000"/>
                  </a:schemeClr>
                </a:solidFill>
                <a:latin typeface="微软雅黑" panose="020B0503020204020204" pitchFamily="34" charset="-122"/>
                <a:ea typeface="微软雅黑" panose="020B0503020204020204" pitchFamily="34" charset="-122"/>
              </a:rPr>
              <a:t>：</a:t>
            </a:r>
            <a:r>
              <a:rPr kumimoji="1" lang="en-US" altLang="zh-CN" sz="2400" dirty="0">
                <a:solidFill>
                  <a:schemeClr val="tx1">
                    <a:lumMod val="75000"/>
                    <a:lumOff val="25000"/>
                  </a:schemeClr>
                </a:solidFill>
                <a:latin typeface="微软雅黑" panose="020B0503020204020204" pitchFamily="34" charset="-122"/>
                <a:ea typeface="微软雅黑" panose="020B0503020204020204" pitchFamily="34" charset="-122"/>
              </a:rPr>
              <a:t>20%</a:t>
            </a:r>
            <a:r>
              <a:rPr kumimoji="1" lang="zh-CN" altLang="zh-CN" sz="2400" dirty="0">
                <a:solidFill>
                  <a:schemeClr val="tx1">
                    <a:lumMod val="75000"/>
                    <a:lumOff val="25000"/>
                  </a:schemeClr>
                </a:solidFill>
                <a:latin typeface="微软雅黑" panose="020B0503020204020204" pitchFamily="34" charset="-122"/>
                <a:ea typeface="微软雅黑" panose="020B0503020204020204" pitchFamily="34" charset="-122"/>
              </a:rPr>
              <a:t> </a:t>
            </a:r>
            <a:endParaRPr kumimoji="1" lang="en-US" altLang="zh-CN" sz="2400" dirty="0">
              <a:solidFill>
                <a:schemeClr val="tx1">
                  <a:lumMod val="75000"/>
                  <a:lumOff val="25000"/>
                </a:schemeClr>
              </a:solidFill>
              <a:latin typeface="微软雅黑" panose="020B0503020204020204" pitchFamily="34" charset="-122"/>
              <a:ea typeface="微软雅黑" panose="020B0503020204020204" pitchFamily="34" charset="-122"/>
            </a:endParaRPr>
          </a:p>
          <a:p>
            <a:r>
              <a:rPr kumimoji="1" lang="zh-CN" altLang="en-US" sz="2400" dirty="0">
                <a:solidFill>
                  <a:schemeClr val="tx1">
                    <a:lumMod val="75000"/>
                    <a:lumOff val="25000"/>
                  </a:schemeClr>
                </a:solidFill>
                <a:latin typeface="微软雅黑" panose="020B0503020204020204" pitchFamily="34" charset="-122"/>
                <a:ea typeface="微软雅黑" panose="020B0503020204020204" pitchFamily="34" charset="-122"/>
              </a:rPr>
              <a:t>        </a:t>
            </a:r>
            <a:r>
              <a:rPr kumimoji="1" lang="zh-CN" altLang="zh-CN" sz="2400" dirty="0">
                <a:solidFill>
                  <a:schemeClr val="tx1">
                    <a:lumMod val="75000"/>
                    <a:lumOff val="25000"/>
                  </a:schemeClr>
                </a:solidFill>
                <a:latin typeface="微软雅黑" panose="020B0503020204020204" pitchFamily="34" charset="-122"/>
                <a:ea typeface="微软雅黑" panose="020B0503020204020204" pitchFamily="34" charset="-122"/>
              </a:rPr>
              <a:t>团队与合作</a:t>
            </a:r>
            <a:r>
              <a:rPr kumimoji="1" lang="zh-CN" altLang="en-US" sz="2400" dirty="0">
                <a:solidFill>
                  <a:schemeClr val="tx1">
                    <a:lumMod val="75000"/>
                    <a:lumOff val="25000"/>
                  </a:schemeClr>
                </a:solidFill>
                <a:latin typeface="微软雅黑" panose="020B0503020204020204" pitchFamily="34" charset="-122"/>
                <a:ea typeface="微软雅黑" panose="020B0503020204020204" pitchFamily="34" charset="-122"/>
              </a:rPr>
              <a:t>：</a:t>
            </a:r>
            <a:r>
              <a:rPr kumimoji="1" lang="en-US" altLang="zh-CN" sz="2400" dirty="0">
                <a:solidFill>
                  <a:schemeClr val="tx1">
                    <a:lumMod val="75000"/>
                    <a:lumOff val="25000"/>
                  </a:schemeClr>
                </a:solidFill>
                <a:latin typeface="微软雅黑" panose="020B0503020204020204" pitchFamily="34" charset="-122"/>
                <a:ea typeface="微软雅黑" panose="020B0503020204020204" pitchFamily="34" charset="-122"/>
              </a:rPr>
              <a:t>10%</a:t>
            </a:r>
            <a:r>
              <a:rPr kumimoji="1" lang="zh-CN" altLang="zh-CN" sz="2400" dirty="0">
                <a:solidFill>
                  <a:schemeClr val="tx1">
                    <a:lumMod val="75000"/>
                    <a:lumOff val="25000"/>
                  </a:schemeClr>
                </a:solidFill>
                <a:latin typeface="微软雅黑" panose="020B0503020204020204" pitchFamily="34" charset="-122"/>
                <a:ea typeface="微软雅黑" panose="020B0503020204020204" pitchFamily="34" charset="-122"/>
              </a:rPr>
              <a:t> </a:t>
            </a:r>
            <a:endParaRPr kumimoji="1" lang="en-US" altLang="zh-CN" sz="2400"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200000"/>
              </a:lnSpc>
            </a:pPr>
            <a:r>
              <a:rPr kumimoji="1" lang="zh-CN" altLang="en-US" sz="2400" dirty="0">
                <a:solidFill>
                  <a:schemeClr val="tx1">
                    <a:lumMod val="75000"/>
                    <a:lumOff val="25000"/>
                  </a:schemeClr>
                </a:solidFill>
                <a:latin typeface="微软雅黑" panose="020B0503020204020204" pitchFamily="34" charset="-122"/>
                <a:ea typeface="微软雅黑" panose="020B0503020204020204" pitchFamily="34" charset="-122"/>
              </a:rPr>
              <a:t>    </a:t>
            </a:r>
            <a:endParaRPr kumimoji="1"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20000"/>
              </a:lnSpc>
            </a:pPr>
            <a:endParaRPr kumimoji="1" lang="zh-CN" altLang="en-US"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627086" y="954250"/>
            <a:ext cx="7802222"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627379" y="431165"/>
            <a:ext cx="4194175" cy="523220"/>
          </a:xfrm>
          <a:prstGeom prst="rect">
            <a:avLst/>
          </a:prstGeom>
        </p:spPr>
        <p:txBody>
          <a:bodyPr wrap="square">
            <a:spAutoFit/>
          </a:bodyPr>
          <a:lstStyle/>
          <a:p>
            <a:r>
              <a:rPr lang="zh-CN" altLang="en-US" sz="2800" b="1" dirty="0">
                <a:solidFill>
                  <a:srgbClr val="0070C0"/>
                </a:solidFill>
                <a:latin typeface="微软雅黑" panose="020B0503020204020204" pitchFamily="34" charset="-122"/>
                <a:ea typeface="微软雅黑" panose="020B0503020204020204" pitchFamily="34" charset="-122"/>
                <a:sym typeface="Arial" panose="020B0604020202020204" pitchFamily="34" charset="0"/>
              </a:rPr>
              <a:t>附录一：</a:t>
            </a:r>
            <a:r>
              <a:rPr lang="en-US" altLang="zh-CN" sz="2800" b="1" dirty="0">
                <a:solidFill>
                  <a:srgbClr val="0070C0"/>
                </a:solidFill>
                <a:latin typeface="微软雅黑" panose="020B0503020204020204" pitchFamily="34" charset="-122"/>
                <a:ea typeface="微软雅黑" panose="020B0503020204020204" pitchFamily="34" charset="-122"/>
                <a:sym typeface="Arial" panose="020B0604020202020204" pitchFamily="34" charset="0"/>
              </a:rPr>
              <a:t>CUDA</a:t>
            </a:r>
            <a:r>
              <a:rPr lang="zh-CN" altLang="en-US" sz="2800" b="1" dirty="0">
                <a:solidFill>
                  <a:srgbClr val="0070C0"/>
                </a:solidFill>
                <a:latin typeface="微软雅黑" panose="020B0503020204020204" pitchFamily="34" charset="-122"/>
                <a:ea typeface="微软雅黑" panose="020B0503020204020204" pitchFamily="34" charset="-122"/>
                <a:sym typeface="Arial" panose="020B0604020202020204" pitchFamily="34" charset="0"/>
              </a:rPr>
              <a:t> </a:t>
            </a:r>
            <a:r>
              <a:rPr lang="en-GB" altLang="zh-CN" sz="2800" b="1" dirty="0">
                <a:solidFill>
                  <a:srgbClr val="0070C0"/>
                </a:solidFill>
                <a:latin typeface="微软雅黑" panose="020B0503020204020204" pitchFamily="34" charset="-122"/>
                <a:ea typeface="微软雅黑" panose="020B0503020204020204" pitchFamily="34" charset="-122"/>
              </a:rPr>
              <a:t>SDK</a:t>
            </a:r>
            <a:endParaRPr lang="en-GB" altLang="zh-CN" sz="2800" b="1" dirty="0">
              <a:solidFill>
                <a:srgbClr val="0070C0"/>
              </a:solidFill>
              <a:latin typeface="微软雅黑" panose="020B0503020204020204" pitchFamily="34" charset="-122"/>
              <a:ea typeface="微软雅黑" panose="020B0503020204020204" pitchFamily="34" charset="-122"/>
            </a:endParaRPr>
          </a:p>
        </p:txBody>
      </p:sp>
      <p:sp>
        <p:nvSpPr>
          <p:cNvPr id="56" name="任意多边形 55"/>
          <p:cNvSpPr/>
          <p:nvPr/>
        </p:nvSpPr>
        <p:spPr>
          <a:xfrm>
            <a:off x="4782820" y="149860"/>
            <a:ext cx="38735" cy="692150"/>
          </a:xfrm>
          <a:custGeom>
            <a:avLst/>
            <a:gdLst>
              <a:gd name="connisteX0" fmla="*/ 37323 w 38452"/>
              <a:gd name="connsiteY0" fmla="*/ 0 h 692150"/>
              <a:gd name="connisteX1" fmla="*/ 37323 w 38452"/>
              <a:gd name="connsiteY1" fmla="*/ 85090 h 692150"/>
              <a:gd name="connisteX2" fmla="*/ 37323 w 38452"/>
              <a:gd name="connsiteY2" fmla="*/ 170180 h 692150"/>
              <a:gd name="connisteX3" fmla="*/ 37323 w 38452"/>
              <a:gd name="connsiteY3" fmla="*/ 243205 h 692150"/>
              <a:gd name="connisteX4" fmla="*/ 37323 w 38452"/>
              <a:gd name="connsiteY4" fmla="*/ 315595 h 692150"/>
              <a:gd name="connisteX5" fmla="*/ 25258 w 38452"/>
              <a:gd name="connsiteY5" fmla="*/ 388620 h 692150"/>
              <a:gd name="connisteX6" fmla="*/ 25258 w 38452"/>
              <a:gd name="connsiteY6" fmla="*/ 473710 h 692150"/>
              <a:gd name="connisteX7" fmla="*/ 13193 w 38452"/>
              <a:gd name="connsiteY7" fmla="*/ 546735 h 692150"/>
              <a:gd name="connisteX8" fmla="*/ 1128 w 38452"/>
              <a:gd name="connsiteY8" fmla="*/ 619125 h 692150"/>
              <a:gd name="connisteX9" fmla="*/ 1128 w 38452"/>
              <a:gd name="connsiteY9" fmla="*/ 692150 h 69215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Lst>
            <a:rect l="l" t="t" r="r" b="b"/>
            <a:pathLst>
              <a:path w="38453" h="692150">
                <a:moveTo>
                  <a:pt x="37324" y="0"/>
                </a:moveTo>
                <a:cubicBezTo>
                  <a:pt x="37324" y="15240"/>
                  <a:pt x="37324" y="50800"/>
                  <a:pt x="37324" y="85090"/>
                </a:cubicBezTo>
                <a:cubicBezTo>
                  <a:pt x="37324" y="119380"/>
                  <a:pt x="37324" y="138430"/>
                  <a:pt x="37324" y="170180"/>
                </a:cubicBezTo>
                <a:cubicBezTo>
                  <a:pt x="37324" y="201930"/>
                  <a:pt x="37324" y="213995"/>
                  <a:pt x="37324" y="243205"/>
                </a:cubicBezTo>
                <a:cubicBezTo>
                  <a:pt x="37324" y="272415"/>
                  <a:pt x="39864" y="286385"/>
                  <a:pt x="37324" y="315595"/>
                </a:cubicBezTo>
                <a:cubicBezTo>
                  <a:pt x="34784" y="344805"/>
                  <a:pt x="27799" y="356870"/>
                  <a:pt x="25259" y="388620"/>
                </a:cubicBezTo>
                <a:cubicBezTo>
                  <a:pt x="22719" y="420370"/>
                  <a:pt x="27799" y="441960"/>
                  <a:pt x="25259" y="473710"/>
                </a:cubicBezTo>
                <a:cubicBezTo>
                  <a:pt x="22719" y="505460"/>
                  <a:pt x="18274" y="517525"/>
                  <a:pt x="13194" y="546735"/>
                </a:cubicBezTo>
                <a:cubicBezTo>
                  <a:pt x="8114" y="575945"/>
                  <a:pt x="3669" y="589915"/>
                  <a:pt x="1129" y="619125"/>
                </a:cubicBezTo>
                <a:cubicBezTo>
                  <a:pt x="-1411" y="648335"/>
                  <a:pt x="1129" y="678815"/>
                  <a:pt x="1129" y="69215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627086" y="1183376"/>
            <a:ext cx="10722232" cy="5472460"/>
          </a:xfrm>
          <a:prstGeom prst="rect">
            <a:avLst/>
          </a:prstGeom>
          <a:noFill/>
        </p:spPr>
        <p:txBody>
          <a:bodyPr wrap="square" rtlCol="0" anchor="ctr">
            <a:spAutoFit/>
          </a:bodyPr>
          <a:lstStyle/>
          <a:p>
            <a:pPr>
              <a:lnSpc>
                <a:spcPct val="150000"/>
              </a:lnSpc>
            </a:pPr>
            <a:r>
              <a:rPr lang="zh-CN" altLang="en-US" sz="2000" dirty="0">
                <a:latin typeface="微软雅黑" panose="020B0503020204020204" pitchFamily="34" charset="-122"/>
                <a:ea typeface="微软雅黑" panose="020B0503020204020204" pitchFamily="34" charset="-122"/>
              </a:rPr>
              <a:t>      </a:t>
            </a:r>
            <a:r>
              <a:rPr lang="en-GB" altLang="zh-CN" sz="2000" dirty="0">
                <a:latin typeface="微软雅黑" panose="020B0503020204020204" pitchFamily="34" charset="-122"/>
                <a:ea typeface="微软雅黑" panose="020B0503020204020204" pitchFamily="34" charset="-122"/>
              </a:rPr>
              <a:t>CUDA</a:t>
            </a:r>
            <a:r>
              <a:rPr lang="zh-CN" altLang="en-US" sz="2000" dirty="0">
                <a:latin typeface="微软雅黑" panose="020B0503020204020204" pitchFamily="34" charset="-122"/>
                <a:ea typeface="微软雅黑" panose="020B0503020204020204" pitchFamily="34" charset="-122"/>
              </a:rPr>
              <a:t>自带的</a:t>
            </a:r>
            <a:r>
              <a:rPr lang="en-GB" altLang="zh-CN" sz="2000" dirty="0">
                <a:latin typeface="微软雅黑" panose="020B0503020204020204" pitchFamily="34" charset="-122"/>
                <a:ea typeface="微软雅黑" panose="020B0503020204020204" pitchFamily="34" charset="-122"/>
              </a:rPr>
              <a:t>SDK</a:t>
            </a:r>
            <a:r>
              <a:rPr lang="zh-CN" altLang="en-US" sz="2000" dirty="0">
                <a:latin typeface="微软雅黑" panose="020B0503020204020204" pitchFamily="34" charset="-122"/>
                <a:ea typeface="微软雅黑" panose="020B0503020204020204" pitchFamily="34" charset="-122"/>
              </a:rPr>
              <a:t>中已经有很多现成的程序，可以给初学者以及想进一步学习的研究人员们更好的启示：</a:t>
            </a:r>
            <a:endParaRPr lang="zh-CN" altLang="en-US" sz="2000" dirty="0">
              <a:latin typeface="微软雅黑" panose="020B0503020204020204" pitchFamily="34" charset="-122"/>
              <a:ea typeface="微软雅黑" panose="020B0503020204020204" pitchFamily="34" charset="-122"/>
            </a:endParaRPr>
          </a:p>
          <a:p>
            <a:pPr>
              <a:lnSpc>
                <a:spcPct val="150000"/>
              </a:lnSpc>
            </a:pPr>
            <a:r>
              <a:rPr lang="en-US" altLang="zh-CN" sz="2000" dirty="0">
                <a:latin typeface="微软雅黑" panose="020B0503020204020204" pitchFamily="34" charset="-122"/>
                <a:ea typeface="微软雅黑" panose="020B0503020204020204" pitchFamily="34" charset="-122"/>
              </a:rPr>
              <a:t>	1</a:t>
            </a:r>
            <a:r>
              <a:rPr lang="zh-CN" altLang="en-US" sz="2000" dirty="0">
                <a:latin typeface="微软雅黑" panose="020B0503020204020204" pitchFamily="34" charset="-122"/>
                <a:ea typeface="微软雅黑" panose="020B0503020204020204" pitchFamily="34" charset="-122"/>
              </a:rPr>
              <a:t>、</a:t>
            </a:r>
            <a:r>
              <a:rPr lang="en-GB" altLang="zh-CN" sz="2000" dirty="0">
                <a:latin typeface="微软雅黑" panose="020B0503020204020204" pitchFamily="34" charset="-122"/>
                <a:ea typeface="微软雅黑" panose="020B0503020204020204" pitchFamily="34" charset="-122"/>
              </a:rPr>
              <a:t>Simple </a:t>
            </a:r>
            <a:r>
              <a:rPr lang="zh-CN" altLang="en-US" sz="2000" dirty="0">
                <a:latin typeface="微软雅黑" panose="020B0503020204020204" pitchFamily="34" charset="-122"/>
                <a:ea typeface="微软雅黑" panose="020B0503020204020204" pitchFamily="34" charset="-122"/>
              </a:rPr>
              <a:t>基本的</a:t>
            </a:r>
            <a:r>
              <a:rPr lang="en-GB" altLang="zh-CN" sz="2000" dirty="0">
                <a:latin typeface="微软雅黑" panose="020B0503020204020204" pitchFamily="34" charset="-122"/>
                <a:ea typeface="微软雅黑" panose="020B0503020204020204" pitchFamily="34" charset="-122"/>
              </a:rPr>
              <a:t>CUDA</a:t>
            </a:r>
            <a:r>
              <a:rPr lang="zh-CN" altLang="en-US" sz="2000" dirty="0">
                <a:latin typeface="微软雅黑" panose="020B0503020204020204" pitchFamily="34" charset="-122"/>
                <a:ea typeface="微软雅黑" panose="020B0503020204020204" pitchFamily="34" charset="-122"/>
              </a:rPr>
              <a:t>函数调用均有，包含多</a:t>
            </a:r>
            <a:r>
              <a:rPr lang="en-GB" altLang="zh-CN" sz="2000" dirty="0">
                <a:latin typeface="微软雅黑" panose="020B0503020204020204" pitchFamily="34" charset="-122"/>
                <a:ea typeface="微软雅黑" panose="020B0503020204020204" pitchFamily="34" charset="-122"/>
              </a:rPr>
              <a:t>GPU</a:t>
            </a:r>
            <a:r>
              <a:rPr lang="zh-CN" altLang="en-US" sz="2000" dirty="0">
                <a:latin typeface="微软雅黑" panose="020B0503020204020204" pitchFamily="34" charset="-122"/>
                <a:ea typeface="微软雅黑" panose="020B0503020204020204" pitchFamily="34" charset="-122"/>
              </a:rPr>
              <a:t>的，</a:t>
            </a:r>
            <a:r>
              <a:rPr lang="en-GB" altLang="zh-CN" sz="2000" dirty="0">
                <a:latin typeface="微软雅黑" panose="020B0503020204020204" pitchFamily="34" charset="-122"/>
                <a:ea typeface="微软雅黑" panose="020B0503020204020204" pitchFamily="34" charset="-122"/>
              </a:rPr>
              <a:t>P2P</a:t>
            </a:r>
            <a:r>
              <a:rPr lang="zh-CN" altLang="en-US" sz="2000" dirty="0">
                <a:latin typeface="微软雅黑" panose="020B0503020204020204" pitchFamily="34" charset="-122"/>
                <a:ea typeface="微软雅黑" panose="020B0503020204020204" pitchFamily="34" charset="-122"/>
              </a:rPr>
              <a:t>的使用等。</a:t>
            </a:r>
            <a:endParaRPr lang="zh-CN" altLang="en-US" sz="2000" dirty="0">
              <a:latin typeface="微软雅黑" panose="020B0503020204020204" pitchFamily="34" charset="-122"/>
              <a:ea typeface="微软雅黑" panose="020B0503020204020204" pitchFamily="34" charset="-122"/>
            </a:endParaRPr>
          </a:p>
          <a:p>
            <a:pPr>
              <a:lnSpc>
                <a:spcPct val="150000"/>
              </a:lnSpc>
            </a:pPr>
            <a:r>
              <a:rPr lang="en-US" altLang="zh-CN" sz="2000" dirty="0">
                <a:latin typeface="微软雅黑" panose="020B0503020204020204" pitchFamily="34" charset="-122"/>
                <a:ea typeface="微软雅黑" panose="020B0503020204020204" pitchFamily="34" charset="-122"/>
              </a:rPr>
              <a:t>	2</a:t>
            </a:r>
            <a:r>
              <a:rPr lang="zh-CN" altLang="en-US" sz="2000" dirty="0">
                <a:latin typeface="微软雅黑" panose="020B0503020204020204" pitchFamily="34" charset="-122"/>
                <a:ea typeface="微软雅黑" panose="020B0503020204020204" pitchFamily="34" charset="-122"/>
              </a:rPr>
              <a:t>、</a:t>
            </a:r>
            <a:r>
              <a:rPr lang="en-GB" altLang="zh-CN" sz="2000" dirty="0">
                <a:latin typeface="微软雅黑" panose="020B0503020204020204" pitchFamily="34" charset="-122"/>
                <a:ea typeface="微软雅黑" panose="020B0503020204020204" pitchFamily="34" charset="-122"/>
              </a:rPr>
              <a:t>Utilities </a:t>
            </a:r>
            <a:r>
              <a:rPr lang="zh-CN" altLang="en-US" sz="2000" dirty="0">
                <a:latin typeface="微软雅黑" panose="020B0503020204020204" pitchFamily="34" charset="-122"/>
                <a:ea typeface="微软雅黑" panose="020B0503020204020204" pitchFamily="34" charset="-122"/>
              </a:rPr>
              <a:t>设备的基本信息查询都在这里面。</a:t>
            </a:r>
            <a:endParaRPr lang="zh-CN" altLang="en-US" sz="2000" dirty="0">
              <a:latin typeface="微软雅黑" panose="020B0503020204020204" pitchFamily="34" charset="-122"/>
              <a:ea typeface="微软雅黑" panose="020B0503020204020204" pitchFamily="34" charset="-122"/>
            </a:endParaRPr>
          </a:p>
          <a:p>
            <a:pPr>
              <a:lnSpc>
                <a:spcPct val="150000"/>
              </a:lnSpc>
            </a:pPr>
            <a:r>
              <a:rPr lang="en-US" altLang="zh-CN" sz="2000" dirty="0">
                <a:latin typeface="微软雅黑" panose="020B0503020204020204" pitchFamily="34" charset="-122"/>
                <a:ea typeface="微软雅黑" panose="020B0503020204020204" pitchFamily="34" charset="-122"/>
              </a:rPr>
              <a:t>	3</a:t>
            </a:r>
            <a:r>
              <a:rPr lang="zh-CN" altLang="en-US" sz="2000" dirty="0">
                <a:latin typeface="微软雅黑" panose="020B0503020204020204" pitchFamily="34" charset="-122"/>
                <a:ea typeface="微软雅黑" panose="020B0503020204020204" pitchFamily="34" charset="-122"/>
              </a:rPr>
              <a:t>、</a:t>
            </a:r>
            <a:r>
              <a:rPr lang="en-GB" altLang="zh-CN" sz="2000" dirty="0">
                <a:latin typeface="微软雅黑" panose="020B0503020204020204" pitchFamily="34" charset="-122"/>
                <a:ea typeface="微软雅黑" panose="020B0503020204020204" pitchFamily="34" charset="-122"/>
              </a:rPr>
              <a:t>Graphics </a:t>
            </a:r>
            <a:r>
              <a:rPr lang="zh-CN" altLang="en-US" sz="2000" dirty="0">
                <a:latin typeface="微软雅黑" panose="020B0503020204020204" pitchFamily="34" charset="-122"/>
                <a:ea typeface="微软雅黑" panose="020B0503020204020204" pitchFamily="34" charset="-122"/>
              </a:rPr>
              <a:t>和</a:t>
            </a:r>
            <a:r>
              <a:rPr lang="en-US" altLang="zh-CN" sz="2000" dirty="0">
                <a:latin typeface="微软雅黑" panose="020B0503020204020204" pitchFamily="34" charset="-122"/>
                <a:ea typeface="微软雅黑" panose="020B0503020204020204" pitchFamily="34" charset="-122"/>
              </a:rPr>
              <a:t>3 </a:t>
            </a:r>
            <a:r>
              <a:rPr lang="en-GB" altLang="zh-CN" sz="2000" dirty="0">
                <a:latin typeface="微软雅黑" panose="020B0503020204020204" pitchFamily="34" charset="-122"/>
                <a:ea typeface="微软雅黑" panose="020B0503020204020204" pitchFamily="34" charset="-122"/>
              </a:rPr>
              <a:t>Imaging </a:t>
            </a:r>
            <a:r>
              <a:rPr lang="zh-CN" altLang="en-US" sz="2000" dirty="0">
                <a:latin typeface="微软雅黑" panose="020B0503020204020204" pitchFamily="34" charset="-122"/>
                <a:ea typeface="微软雅黑" panose="020B0503020204020204" pitchFamily="34" charset="-122"/>
              </a:rPr>
              <a:t>纹理相关的操作，图形图像等。</a:t>
            </a:r>
            <a:endParaRPr lang="zh-CN" altLang="en-US" sz="2000" dirty="0">
              <a:latin typeface="微软雅黑" panose="020B0503020204020204" pitchFamily="34" charset="-122"/>
              <a:ea typeface="微软雅黑" panose="020B0503020204020204" pitchFamily="34" charset="-122"/>
            </a:endParaRPr>
          </a:p>
          <a:p>
            <a:pPr>
              <a:lnSpc>
                <a:spcPct val="150000"/>
              </a:lnSpc>
            </a:pPr>
            <a:r>
              <a:rPr lang="en-US" altLang="zh-CN" sz="2000" dirty="0">
                <a:latin typeface="微软雅黑" panose="020B0503020204020204" pitchFamily="34" charset="-122"/>
                <a:ea typeface="微软雅黑" panose="020B0503020204020204" pitchFamily="34" charset="-122"/>
              </a:rPr>
              <a:t>	4</a:t>
            </a:r>
            <a:r>
              <a:rPr lang="zh-CN" altLang="en-US" sz="2000" dirty="0">
                <a:latin typeface="微软雅黑" panose="020B0503020204020204" pitchFamily="34" charset="-122"/>
                <a:ea typeface="微软雅黑" panose="020B0503020204020204" pitchFamily="34" charset="-122"/>
              </a:rPr>
              <a:t>、</a:t>
            </a:r>
            <a:r>
              <a:rPr lang="en-GB" altLang="zh-CN" sz="2000" dirty="0">
                <a:latin typeface="微软雅黑" panose="020B0503020204020204" pitchFamily="34" charset="-122"/>
                <a:ea typeface="微软雅黑" panose="020B0503020204020204" pitchFamily="34" charset="-122"/>
              </a:rPr>
              <a:t>Finance </a:t>
            </a:r>
            <a:r>
              <a:rPr lang="zh-CN" altLang="en-US" sz="2000" dirty="0">
                <a:latin typeface="微软雅黑" panose="020B0503020204020204" pitchFamily="34" charset="-122"/>
                <a:ea typeface="微软雅黑" panose="020B0503020204020204" pitchFamily="34" charset="-122"/>
              </a:rPr>
              <a:t>金融相关的案例。</a:t>
            </a:r>
            <a:endParaRPr lang="zh-CN" altLang="en-US" sz="2000" dirty="0">
              <a:latin typeface="微软雅黑" panose="020B0503020204020204" pitchFamily="34" charset="-122"/>
              <a:ea typeface="微软雅黑" panose="020B0503020204020204" pitchFamily="34" charset="-122"/>
            </a:endParaRPr>
          </a:p>
          <a:p>
            <a:pPr>
              <a:lnSpc>
                <a:spcPct val="150000"/>
              </a:lnSpc>
            </a:pPr>
            <a:r>
              <a:rPr lang="en-US" altLang="zh-CN" sz="2000" dirty="0">
                <a:latin typeface="微软雅黑" panose="020B0503020204020204" pitchFamily="34" charset="-122"/>
                <a:ea typeface="微软雅黑" panose="020B0503020204020204" pitchFamily="34" charset="-122"/>
              </a:rPr>
              <a:t>	5</a:t>
            </a:r>
            <a:r>
              <a:rPr lang="zh-CN" altLang="en-US" sz="2000" dirty="0">
                <a:latin typeface="微软雅黑" panose="020B0503020204020204" pitchFamily="34" charset="-122"/>
                <a:ea typeface="微软雅黑" panose="020B0503020204020204" pitchFamily="34" charset="-122"/>
              </a:rPr>
              <a:t>、</a:t>
            </a:r>
            <a:r>
              <a:rPr lang="en-GB" altLang="zh-CN" sz="2000" dirty="0">
                <a:latin typeface="微软雅黑" panose="020B0503020204020204" pitchFamily="34" charset="-122"/>
                <a:ea typeface="微软雅黑" panose="020B0503020204020204" pitchFamily="34" charset="-122"/>
              </a:rPr>
              <a:t>Simulations </a:t>
            </a:r>
            <a:r>
              <a:rPr lang="zh-CN" altLang="en-US" sz="2000" dirty="0">
                <a:latin typeface="微软雅黑" panose="020B0503020204020204" pitchFamily="34" charset="-122"/>
                <a:ea typeface="微软雅黑" panose="020B0503020204020204" pitchFamily="34" charset="-122"/>
              </a:rPr>
              <a:t>流体、颗粒等相关研究的模拟。</a:t>
            </a:r>
            <a:endParaRPr lang="zh-CN" altLang="en-US" sz="2000" dirty="0">
              <a:latin typeface="微软雅黑" panose="020B0503020204020204" pitchFamily="34" charset="-122"/>
              <a:ea typeface="微软雅黑" panose="020B0503020204020204" pitchFamily="34" charset="-122"/>
            </a:endParaRPr>
          </a:p>
          <a:p>
            <a:pPr>
              <a:lnSpc>
                <a:spcPct val="150000"/>
              </a:lnSpc>
            </a:pPr>
            <a:r>
              <a:rPr lang="en-US" altLang="zh-CN" sz="2000" dirty="0">
                <a:latin typeface="微软雅黑" panose="020B0503020204020204" pitchFamily="34" charset="-122"/>
                <a:ea typeface="微软雅黑" panose="020B0503020204020204" pitchFamily="34" charset="-122"/>
              </a:rPr>
              <a:t>	6</a:t>
            </a:r>
            <a:r>
              <a:rPr lang="zh-CN" altLang="en-US" sz="2000" dirty="0">
                <a:latin typeface="微软雅黑" panose="020B0503020204020204" pitchFamily="34" charset="-122"/>
                <a:ea typeface="微软雅黑" panose="020B0503020204020204" pitchFamily="34" charset="-122"/>
              </a:rPr>
              <a:t>、</a:t>
            </a:r>
            <a:r>
              <a:rPr lang="en-GB" altLang="zh-CN" sz="2000" dirty="0">
                <a:latin typeface="微软雅黑" panose="020B0503020204020204" pitchFamily="34" charset="-122"/>
                <a:ea typeface="微软雅黑" panose="020B0503020204020204" pitchFamily="34" charset="-122"/>
              </a:rPr>
              <a:t>Advanced </a:t>
            </a:r>
            <a:r>
              <a:rPr lang="zh-CN" altLang="en-US" sz="2000" dirty="0">
                <a:latin typeface="微软雅黑" panose="020B0503020204020204" pitchFamily="34" charset="-122"/>
                <a:ea typeface="微软雅黑" panose="020B0503020204020204" pitchFamily="34" charset="-122"/>
              </a:rPr>
              <a:t>数值线性代数、数值逼近、排序等等。</a:t>
            </a:r>
            <a:endParaRPr lang="zh-CN" altLang="en-US" sz="2000" dirty="0">
              <a:latin typeface="微软雅黑" panose="020B0503020204020204" pitchFamily="34" charset="-122"/>
              <a:ea typeface="微软雅黑" panose="020B0503020204020204" pitchFamily="34" charset="-122"/>
            </a:endParaRPr>
          </a:p>
          <a:p>
            <a:pPr>
              <a:lnSpc>
                <a:spcPct val="150000"/>
              </a:lnSpc>
            </a:pPr>
            <a:r>
              <a:rPr lang="en-US" altLang="zh-CN" sz="2000" dirty="0">
                <a:latin typeface="微软雅黑" panose="020B0503020204020204" pitchFamily="34" charset="-122"/>
                <a:ea typeface="微软雅黑" panose="020B0503020204020204" pitchFamily="34" charset="-122"/>
              </a:rPr>
              <a:t>	7</a:t>
            </a:r>
            <a:r>
              <a:rPr lang="zh-CN" altLang="en-US" sz="2000" dirty="0">
                <a:latin typeface="微软雅黑" panose="020B0503020204020204" pitchFamily="34" charset="-122"/>
                <a:ea typeface="微软雅黑" panose="020B0503020204020204" pitchFamily="34" charset="-122"/>
              </a:rPr>
              <a:t>、</a:t>
            </a:r>
            <a:r>
              <a:rPr lang="en-GB" altLang="zh-CN" sz="2000" dirty="0" err="1">
                <a:latin typeface="微软雅黑" panose="020B0503020204020204" pitchFamily="34" charset="-122"/>
                <a:ea typeface="微软雅黑" panose="020B0503020204020204" pitchFamily="34" charset="-122"/>
              </a:rPr>
              <a:t>CUDALibraries</a:t>
            </a:r>
            <a:r>
              <a:rPr lang="en-GB" altLang="zh-CN" sz="2000" dirty="0">
                <a:latin typeface="微软雅黑" panose="020B0503020204020204" pitchFamily="34" charset="-122"/>
                <a:ea typeface="微软雅黑" panose="020B0503020204020204" pitchFamily="34" charset="-122"/>
              </a:rPr>
              <a:t> CUDA</a:t>
            </a:r>
            <a:r>
              <a:rPr lang="zh-CN" altLang="en-US" sz="2000" dirty="0">
                <a:latin typeface="微软雅黑" panose="020B0503020204020204" pitchFamily="34" charset="-122"/>
                <a:ea typeface="微软雅黑" panose="020B0503020204020204" pitchFamily="34" charset="-122"/>
              </a:rPr>
              <a:t>的一些库函数的应用。</a:t>
            </a:r>
            <a:endParaRPr lang="zh-CN" altLang="en-US" sz="2000" dirty="0">
              <a:latin typeface="微软雅黑" panose="020B0503020204020204" pitchFamily="34" charset="-122"/>
              <a:ea typeface="微软雅黑" panose="020B0503020204020204" pitchFamily="34" charset="-122"/>
            </a:endParaRPr>
          </a:p>
          <a:p>
            <a:pPr>
              <a:lnSpc>
                <a:spcPct val="150000"/>
              </a:lnSpc>
            </a:pPr>
            <a:r>
              <a:rPr lang="zh-CN" altLang="en-US" sz="2000" dirty="0">
                <a:latin typeface="微软雅黑" panose="020B0503020204020204" pitchFamily="34" charset="-122"/>
                <a:ea typeface="微软雅黑" panose="020B0503020204020204" pitchFamily="34" charset="-122"/>
              </a:rPr>
              <a:t>      同时，里面还涵盖了当前使用</a:t>
            </a:r>
            <a:r>
              <a:rPr lang="en-GB" altLang="zh-CN" sz="2000" dirty="0">
                <a:latin typeface="微软雅黑" panose="020B0503020204020204" pitchFamily="34" charset="-122"/>
                <a:ea typeface="微软雅黑" panose="020B0503020204020204" pitchFamily="34" charset="-122"/>
              </a:rPr>
              <a:t>CUDA</a:t>
            </a:r>
            <a:r>
              <a:rPr lang="zh-CN" altLang="en-US" sz="2000" dirty="0">
                <a:latin typeface="微软雅黑" panose="020B0503020204020204" pitchFamily="34" charset="-122"/>
                <a:ea typeface="微软雅黑" panose="020B0503020204020204" pitchFamily="34" charset="-122"/>
              </a:rPr>
              <a:t>版本的一切说明文档，在</a:t>
            </a:r>
            <a:r>
              <a:rPr lang="en-GB" altLang="zh-CN" sz="2000" dirty="0">
                <a:latin typeface="微软雅黑" panose="020B0503020204020204" pitchFamily="34" charset="-122"/>
                <a:ea typeface="微软雅黑" panose="020B0503020204020204" pitchFamily="34" charset="-122"/>
              </a:rPr>
              <a:t>doc</a:t>
            </a:r>
            <a:r>
              <a:rPr lang="zh-CN" altLang="en-US" sz="2000" dirty="0">
                <a:latin typeface="微软雅黑" panose="020B0503020204020204" pitchFamily="34" charset="-122"/>
                <a:ea typeface="微软雅黑" panose="020B0503020204020204" pitchFamily="34" charset="-122"/>
              </a:rPr>
              <a:t>文件夹下，这其中包括函数的</a:t>
            </a:r>
            <a:r>
              <a:rPr lang="en-GB" altLang="zh-CN" sz="2000" dirty="0">
                <a:latin typeface="微软雅黑" panose="020B0503020204020204" pitchFamily="34" charset="-122"/>
                <a:ea typeface="微软雅黑" panose="020B0503020204020204" pitchFamily="34" charset="-122"/>
              </a:rPr>
              <a:t>reference</a:t>
            </a:r>
            <a:r>
              <a:rPr lang="zh-CN" altLang="en-GB" sz="2000" dirty="0">
                <a:latin typeface="微软雅黑" panose="020B0503020204020204" pitchFamily="34" charset="-122"/>
                <a:ea typeface="微软雅黑" panose="020B0503020204020204" pitchFamily="34" charset="-122"/>
              </a:rPr>
              <a:t>，</a:t>
            </a:r>
            <a:r>
              <a:rPr lang="en-GB" altLang="zh-CN" sz="2000" dirty="0">
                <a:latin typeface="微软雅黑" panose="020B0503020204020204" pitchFamily="34" charset="-122"/>
                <a:ea typeface="微软雅黑" panose="020B0503020204020204" pitchFamily="34" charset="-122"/>
              </a:rPr>
              <a:t>Linux</a:t>
            </a:r>
            <a:r>
              <a:rPr lang="zh-CN" altLang="en-US" sz="2000" dirty="0">
                <a:latin typeface="微软雅黑" panose="020B0503020204020204" pitchFamily="34" charset="-122"/>
                <a:ea typeface="微软雅黑" panose="020B0503020204020204" pitchFamily="34" charset="-122"/>
              </a:rPr>
              <a:t>下</a:t>
            </a:r>
            <a:r>
              <a:rPr lang="en-GB" altLang="zh-CN" sz="2000" dirty="0">
                <a:latin typeface="微软雅黑" panose="020B0503020204020204" pitchFamily="34" charset="-122"/>
                <a:ea typeface="微软雅黑" panose="020B0503020204020204" pitchFamily="34" charset="-122"/>
              </a:rPr>
              <a:t>C</a:t>
            </a:r>
            <a:r>
              <a:rPr lang="zh-CN" altLang="en-US" sz="2000" dirty="0">
                <a:latin typeface="微软雅黑" panose="020B0503020204020204" pitchFamily="34" charset="-122"/>
                <a:ea typeface="微软雅黑" panose="020B0503020204020204" pitchFamily="34" charset="-122"/>
              </a:rPr>
              <a:t>的</a:t>
            </a:r>
            <a:r>
              <a:rPr lang="en-GB" altLang="zh-CN" sz="2000" dirty="0">
                <a:latin typeface="微软雅黑" panose="020B0503020204020204" pitchFamily="34" charset="-122"/>
                <a:ea typeface="微软雅黑" panose="020B0503020204020204" pitchFamily="34" charset="-122"/>
              </a:rPr>
              <a:t>CUDA</a:t>
            </a:r>
            <a:r>
              <a:rPr lang="zh-CN" altLang="en-US" sz="2000" dirty="0">
                <a:latin typeface="微软雅黑" panose="020B0503020204020204" pitchFamily="34" charset="-122"/>
                <a:ea typeface="微软雅黑" panose="020B0503020204020204" pitchFamily="34" charset="-122"/>
              </a:rPr>
              <a:t>编程，</a:t>
            </a:r>
            <a:r>
              <a:rPr lang="en-GB" altLang="zh-CN" sz="2000" dirty="0">
                <a:latin typeface="微软雅黑" panose="020B0503020204020204" pitchFamily="34" charset="-122"/>
                <a:ea typeface="微软雅黑" panose="020B0503020204020204" pitchFamily="34" charset="-122"/>
              </a:rPr>
              <a:t>SDK</a:t>
            </a:r>
            <a:r>
              <a:rPr lang="zh-CN" altLang="en-US" sz="2000" dirty="0">
                <a:latin typeface="微软雅黑" panose="020B0503020204020204" pitchFamily="34" charset="-122"/>
                <a:ea typeface="微软雅黑" panose="020B0503020204020204" pitchFamily="34" charset="-122"/>
              </a:rPr>
              <a:t>的每个案例的说明文档等。</a:t>
            </a:r>
            <a:endParaRPr lang="zh-CN" altLang="en-US" sz="2000" dirty="0">
              <a:latin typeface="微软雅黑" panose="020B0503020204020204" pitchFamily="34" charset="-122"/>
              <a:ea typeface="微软雅黑" panose="020B0503020204020204" pitchFamily="34" charset="-122"/>
            </a:endParaRPr>
          </a:p>
          <a:p>
            <a:pPr>
              <a:lnSpc>
                <a:spcPct val="120000"/>
              </a:lnSpc>
            </a:pPr>
            <a:endParaRPr kumimoji="1" lang="zh-CN" altLang="en-US" dirty="0">
              <a:solidFill>
                <a:schemeClr val="tx1">
                  <a:lumMod val="75000"/>
                  <a:lumOff val="25000"/>
                </a:schemeClr>
              </a:solidFill>
            </a:endParaRPr>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627086" y="954250"/>
            <a:ext cx="7802222"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627380" y="431165"/>
            <a:ext cx="5300084" cy="954107"/>
          </a:xfrm>
          <a:prstGeom prst="rect">
            <a:avLst/>
          </a:prstGeom>
        </p:spPr>
        <p:txBody>
          <a:bodyPr wrap="square">
            <a:spAutoFit/>
          </a:bodyPr>
          <a:lstStyle/>
          <a:p>
            <a:r>
              <a:rPr lang="zh-CN" altLang="en-GB" sz="2800" b="1" dirty="0">
                <a:solidFill>
                  <a:srgbClr val="0070C0"/>
                </a:solidFill>
                <a:latin typeface="微软雅黑" panose="020B0503020204020204" pitchFamily="34" charset="-122"/>
                <a:ea typeface="微软雅黑" panose="020B0503020204020204" pitchFamily="34" charset="-122"/>
              </a:rPr>
              <a:t>附录</a:t>
            </a:r>
            <a:r>
              <a:rPr lang="zh-CN" altLang="en-US" sz="2800" b="1" dirty="0">
                <a:solidFill>
                  <a:srgbClr val="0070C0"/>
                </a:solidFill>
                <a:latin typeface="微软雅黑" panose="020B0503020204020204" pitchFamily="34" charset="-122"/>
                <a:ea typeface="微软雅黑" panose="020B0503020204020204" pitchFamily="34" charset="-122"/>
              </a:rPr>
              <a:t>二：</a:t>
            </a:r>
            <a:r>
              <a:rPr lang="en-GB" altLang="zh-CN" sz="2800" b="1" dirty="0">
                <a:solidFill>
                  <a:srgbClr val="0070C0"/>
                </a:solidFill>
                <a:latin typeface="微软雅黑" panose="020B0503020204020204" pitchFamily="34" charset="-122"/>
                <a:ea typeface="微软雅黑" panose="020B0503020204020204" pitchFamily="34" charset="-122"/>
              </a:rPr>
              <a:t>CUDA Libraries</a:t>
            </a:r>
            <a:endParaRPr lang="en-GB" altLang="zh-CN" sz="2800" b="1" dirty="0">
              <a:solidFill>
                <a:srgbClr val="0070C0"/>
              </a:solidFill>
              <a:latin typeface="微软雅黑" panose="020B0503020204020204" pitchFamily="34" charset="-122"/>
              <a:ea typeface="微软雅黑" panose="020B0503020204020204" pitchFamily="34" charset="-122"/>
            </a:endParaRPr>
          </a:p>
          <a:p>
            <a:endParaRPr lang="zh-CN" altLang="en-US" sz="2800" b="1" dirty="0">
              <a:solidFill>
                <a:srgbClr val="0070C0"/>
              </a:solidFill>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56" name="任意多边形 55"/>
          <p:cNvSpPr/>
          <p:nvPr/>
        </p:nvSpPr>
        <p:spPr>
          <a:xfrm>
            <a:off x="4782820" y="149860"/>
            <a:ext cx="38735" cy="692150"/>
          </a:xfrm>
          <a:custGeom>
            <a:avLst/>
            <a:gdLst>
              <a:gd name="connisteX0" fmla="*/ 37323 w 38452"/>
              <a:gd name="connsiteY0" fmla="*/ 0 h 692150"/>
              <a:gd name="connisteX1" fmla="*/ 37323 w 38452"/>
              <a:gd name="connsiteY1" fmla="*/ 85090 h 692150"/>
              <a:gd name="connisteX2" fmla="*/ 37323 w 38452"/>
              <a:gd name="connsiteY2" fmla="*/ 170180 h 692150"/>
              <a:gd name="connisteX3" fmla="*/ 37323 w 38452"/>
              <a:gd name="connsiteY3" fmla="*/ 243205 h 692150"/>
              <a:gd name="connisteX4" fmla="*/ 37323 w 38452"/>
              <a:gd name="connsiteY4" fmla="*/ 315595 h 692150"/>
              <a:gd name="connisteX5" fmla="*/ 25258 w 38452"/>
              <a:gd name="connsiteY5" fmla="*/ 388620 h 692150"/>
              <a:gd name="connisteX6" fmla="*/ 25258 w 38452"/>
              <a:gd name="connsiteY6" fmla="*/ 473710 h 692150"/>
              <a:gd name="connisteX7" fmla="*/ 13193 w 38452"/>
              <a:gd name="connsiteY7" fmla="*/ 546735 h 692150"/>
              <a:gd name="connisteX8" fmla="*/ 1128 w 38452"/>
              <a:gd name="connsiteY8" fmla="*/ 619125 h 692150"/>
              <a:gd name="connisteX9" fmla="*/ 1128 w 38452"/>
              <a:gd name="connsiteY9" fmla="*/ 692150 h 69215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Lst>
            <a:rect l="l" t="t" r="r" b="b"/>
            <a:pathLst>
              <a:path w="38453" h="692150">
                <a:moveTo>
                  <a:pt x="37324" y="0"/>
                </a:moveTo>
                <a:cubicBezTo>
                  <a:pt x="37324" y="15240"/>
                  <a:pt x="37324" y="50800"/>
                  <a:pt x="37324" y="85090"/>
                </a:cubicBezTo>
                <a:cubicBezTo>
                  <a:pt x="37324" y="119380"/>
                  <a:pt x="37324" y="138430"/>
                  <a:pt x="37324" y="170180"/>
                </a:cubicBezTo>
                <a:cubicBezTo>
                  <a:pt x="37324" y="201930"/>
                  <a:pt x="37324" y="213995"/>
                  <a:pt x="37324" y="243205"/>
                </a:cubicBezTo>
                <a:cubicBezTo>
                  <a:pt x="37324" y="272415"/>
                  <a:pt x="39864" y="286385"/>
                  <a:pt x="37324" y="315595"/>
                </a:cubicBezTo>
                <a:cubicBezTo>
                  <a:pt x="34784" y="344805"/>
                  <a:pt x="27799" y="356870"/>
                  <a:pt x="25259" y="388620"/>
                </a:cubicBezTo>
                <a:cubicBezTo>
                  <a:pt x="22719" y="420370"/>
                  <a:pt x="27799" y="441960"/>
                  <a:pt x="25259" y="473710"/>
                </a:cubicBezTo>
                <a:cubicBezTo>
                  <a:pt x="22719" y="505460"/>
                  <a:pt x="18274" y="517525"/>
                  <a:pt x="13194" y="546735"/>
                </a:cubicBezTo>
                <a:cubicBezTo>
                  <a:pt x="8114" y="575945"/>
                  <a:pt x="3669" y="589915"/>
                  <a:pt x="1129" y="619125"/>
                </a:cubicBezTo>
                <a:cubicBezTo>
                  <a:pt x="-1411" y="648335"/>
                  <a:pt x="1129" y="678815"/>
                  <a:pt x="1129" y="69215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p:nvSpPr>
        <p:spPr>
          <a:xfrm>
            <a:off x="627086" y="1286566"/>
            <a:ext cx="10431775" cy="5287794"/>
          </a:xfrm>
          <a:prstGeom prst="rect">
            <a:avLst/>
          </a:prstGeom>
          <a:noFill/>
        </p:spPr>
        <p:txBody>
          <a:bodyPr wrap="square" rtlCol="0" anchor="ctr">
            <a:spAutoFit/>
          </a:bodyPr>
          <a:lstStyle/>
          <a:p>
            <a:pPr>
              <a:lnSpc>
                <a:spcPct val="150000"/>
              </a:lnSpc>
            </a:pPr>
            <a:r>
              <a:rPr lang="en-GB" altLang="zh-CN" sz="2000" dirty="0">
                <a:solidFill>
                  <a:srgbClr val="C00000"/>
                </a:solidFill>
                <a:latin typeface="微软雅黑" panose="020B0503020204020204" pitchFamily="34" charset="-122"/>
                <a:ea typeface="微软雅黑" panose="020B0503020204020204" pitchFamily="34" charset="-122"/>
              </a:rPr>
              <a:t>CUBLAS(free)</a:t>
            </a:r>
            <a:r>
              <a:rPr lang="zh-CN" altLang="en-US" sz="2000" dirty="0">
                <a:latin typeface="微软雅黑" panose="020B0503020204020204" pitchFamily="34" charset="-122"/>
                <a:ea typeface="微软雅黑" panose="020B0503020204020204" pitchFamily="34" charset="-122"/>
              </a:rPr>
              <a:t>：数值线性代数库，数值线性代数相关的函数均有，一般的线性代数方程组的求根，稀疏矩阵求根等。</a:t>
            </a:r>
            <a:endParaRPr lang="en-US" altLang="zh-CN" sz="2000" dirty="0">
              <a:latin typeface="微软雅黑" panose="020B0503020204020204" pitchFamily="34" charset="-122"/>
              <a:ea typeface="微软雅黑" panose="020B0503020204020204" pitchFamily="34" charset="-122"/>
            </a:endParaRPr>
          </a:p>
          <a:p>
            <a:pPr>
              <a:lnSpc>
                <a:spcPct val="150000"/>
              </a:lnSpc>
            </a:pPr>
            <a:endParaRPr lang="en-GB" altLang="zh-CN" sz="2000" dirty="0">
              <a:latin typeface="微软雅黑" panose="020B0503020204020204" pitchFamily="34" charset="-122"/>
              <a:ea typeface="微软雅黑" panose="020B0503020204020204" pitchFamily="34" charset="-122"/>
            </a:endParaRPr>
          </a:p>
          <a:p>
            <a:pPr>
              <a:lnSpc>
                <a:spcPct val="150000"/>
              </a:lnSpc>
            </a:pPr>
            <a:r>
              <a:rPr lang="en-GB" altLang="zh-CN" sz="2000" dirty="0">
                <a:solidFill>
                  <a:srgbClr val="C00000"/>
                </a:solidFill>
                <a:latin typeface="微软雅黑" panose="020B0503020204020204" pitchFamily="34" charset="-122"/>
                <a:ea typeface="微软雅黑" panose="020B0503020204020204" pitchFamily="34" charset="-122"/>
              </a:rPr>
              <a:t>CUFFT(free)</a:t>
            </a:r>
            <a:r>
              <a:rPr lang="zh-CN" altLang="en-US" sz="2000" dirty="0">
                <a:latin typeface="微软雅黑" panose="020B0503020204020204" pitchFamily="34" charset="-122"/>
                <a:ea typeface="微软雅黑" panose="020B0503020204020204" pitchFamily="34" charset="-122"/>
              </a:rPr>
              <a:t>：快速傅里叶变化的应用，通常用于图像、信号等处理方面。</a:t>
            </a:r>
            <a:endParaRPr lang="zh-CN" altLang="en-US" sz="2000" dirty="0">
              <a:latin typeface="微软雅黑" panose="020B0503020204020204" pitchFamily="34" charset="-122"/>
              <a:ea typeface="微软雅黑" panose="020B0503020204020204" pitchFamily="34" charset="-122"/>
            </a:endParaRPr>
          </a:p>
          <a:p>
            <a:pPr>
              <a:lnSpc>
                <a:spcPct val="150000"/>
              </a:lnSpc>
            </a:pPr>
            <a:endParaRPr lang="en-GB" altLang="zh-CN" sz="2000" dirty="0">
              <a:latin typeface="微软雅黑" panose="020B0503020204020204" pitchFamily="34" charset="-122"/>
              <a:ea typeface="微软雅黑" panose="020B0503020204020204" pitchFamily="34" charset="-122"/>
            </a:endParaRPr>
          </a:p>
          <a:p>
            <a:pPr>
              <a:lnSpc>
                <a:spcPct val="150000"/>
              </a:lnSpc>
            </a:pPr>
            <a:r>
              <a:rPr lang="en-GB" altLang="zh-CN" sz="2000" dirty="0">
                <a:solidFill>
                  <a:srgbClr val="C00000"/>
                </a:solidFill>
                <a:latin typeface="微软雅黑" panose="020B0503020204020204" pitchFamily="34" charset="-122"/>
                <a:ea typeface="微软雅黑" panose="020B0503020204020204" pitchFamily="34" charset="-122"/>
              </a:rPr>
              <a:t>CUDDP</a:t>
            </a:r>
            <a:r>
              <a:rPr lang="zh-CN" altLang="en-US" sz="2000" dirty="0">
                <a:latin typeface="微软雅黑" panose="020B0503020204020204" pitchFamily="34" charset="-122"/>
                <a:ea typeface="微软雅黑" panose="020B0503020204020204" pitchFamily="34" charset="-122"/>
              </a:rPr>
              <a:t>：一些初等数据并行：归约、扫描、排序等。</a:t>
            </a:r>
            <a:endParaRPr lang="zh-CN" altLang="en-US" sz="2000" dirty="0">
              <a:latin typeface="微软雅黑" panose="020B0503020204020204" pitchFamily="34" charset="-122"/>
              <a:ea typeface="微软雅黑" panose="020B0503020204020204" pitchFamily="34" charset="-122"/>
            </a:endParaRPr>
          </a:p>
          <a:p>
            <a:pPr>
              <a:lnSpc>
                <a:spcPct val="150000"/>
              </a:lnSpc>
            </a:pPr>
            <a:endParaRPr lang="en-GB" altLang="zh-CN" sz="2000" dirty="0">
              <a:latin typeface="微软雅黑" panose="020B0503020204020204" pitchFamily="34" charset="-122"/>
              <a:ea typeface="微软雅黑" panose="020B0503020204020204" pitchFamily="34" charset="-122"/>
            </a:endParaRPr>
          </a:p>
          <a:p>
            <a:pPr>
              <a:lnSpc>
                <a:spcPct val="150000"/>
              </a:lnSpc>
            </a:pPr>
            <a:r>
              <a:rPr lang="en-GB" altLang="zh-CN" sz="2000" dirty="0">
                <a:solidFill>
                  <a:srgbClr val="C00000"/>
                </a:solidFill>
                <a:latin typeface="微软雅黑" panose="020B0503020204020204" pitchFamily="34" charset="-122"/>
                <a:ea typeface="微软雅黑" panose="020B0503020204020204" pitchFamily="34" charset="-122"/>
              </a:rPr>
              <a:t>CURAND</a:t>
            </a:r>
            <a:r>
              <a:rPr lang="zh-CN" altLang="en-US" sz="2000" dirty="0">
                <a:latin typeface="微软雅黑" panose="020B0503020204020204" pitchFamily="34" charset="-122"/>
                <a:ea typeface="微软雅黑" panose="020B0503020204020204" pitchFamily="34" charset="-122"/>
              </a:rPr>
              <a:t>：产生高质量的随机数。</a:t>
            </a:r>
            <a:endParaRPr lang="zh-CN" altLang="en-US" sz="2000" dirty="0">
              <a:latin typeface="微软雅黑" panose="020B0503020204020204" pitchFamily="34" charset="-122"/>
              <a:ea typeface="微软雅黑" panose="020B0503020204020204" pitchFamily="34" charset="-122"/>
            </a:endParaRPr>
          </a:p>
          <a:p>
            <a:pPr>
              <a:lnSpc>
                <a:spcPct val="150000"/>
              </a:lnSpc>
            </a:pPr>
            <a:endParaRPr lang="en-GB" altLang="zh-CN" sz="2000" dirty="0">
              <a:latin typeface="微软雅黑" panose="020B0503020204020204" pitchFamily="34" charset="-122"/>
              <a:ea typeface="微软雅黑" panose="020B0503020204020204" pitchFamily="34" charset="-122"/>
            </a:endParaRPr>
          </a:p>
          <a:p>
            <a:pPr>
              <a:lnSpc>
                <a:spcPct val="150000"/>
              </a:lnSpc>
            </a:pPr>
            <a:r>
              <a:rPr lang="en-GB" altLang="zh-CN" sz="2000" dirty="0">
                <a:solidFill>
                  <a:srgbClr val="C00000"/>
                </a:solidFill>
                <a:latin typeface="微软雅黑" panose="020B0503020204020204" pitchFamily="34" charset="-122"/>
                <a:ea typeface="微软雅黑" panose="020B0503020204020204" pitchFamily="34" charset="-122"/>
              </a:rPr>
              <a:t>CUSPARSE(free)</a:t>
            </a:r>
            <a:r>
              <a:rPr lang="zh-CN" altLang="en-US" sz="2000" dirty="0">
                <a:latin typeface="微软雅黑" panose="020B0503020204020204" pitchFamily="34" charset="-122"/>
                <a:ea typeface="微软雅黑" panose="020B0503020204020204" pitchFamily="34" charset="-122"/>
              </a:rPr>
              <a:t>：关于稀疏矩阵的一些子函数。</a:t>
            </a:r>
            <a:endParaRPr lang="zh-CN" altLang="en-US" sz="2000" dirty="0">
              <a:latin typeface="微软雅黑" panose="020B0503020204020204" pitchFamily="34" charset="-122"/>
              <a:ea typeface="微软雅黑" panose="020B0503020204020204" pitchFamily="34" charset="-122"/>
            </a:endParaRPr>
          </a:p>
          <a:p>
            <a:endParaRPr lang="zh-CN" altLang="en-US" dirty="0"/>
          </a:p>
          <a:p>
            <a:pPr>
              <a:lnSpc>
                <a:spcPct val="120000"/>
              </a:lnSpc>
            </a:pPr>
            <a:endParaRPr kumimoji="1" lang="zh-CN" altLang="en-US" dirty="0">
              <a:solidFill>
                <a:schemeClr val="tx1">
                  <a:lumMod val="75000"/>
                  <a:lumOff val="25000"/>
                </a:schemeClr>
              </a:solidFill>
            </a:endParaRPr>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627086" y="954250"/>
            <a:ext cx="7802222"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627379" y="431165"/>
            <a:ext cx="6778140" cy="523220"/>
          </a:xfrm>
          <a:prstGeom prst="rect">
            <a:avLst/>
          </a:prstGeom>
        </p:spPr>
        <p:txBody>
          <a:bodyPr wrap="square">
            <a:spAutoFit/>
          </a:bodyPr>
          <a:lstStyle/>
          <a:p>
            <a:r>
              <a:rPr lang="zh-CN" altLang="en-GB" sz="2800" b="1" dirty="0">
                <a:solidFill>
                  <a:srgbClr val="0070C0"/>
                </a:solidFill>
                <a:latin typeface="微软雅黑" panose="020B0503020204020204" pitchFamily="34" charset="-122"/>
                <a:ea typeface="微软雅黑" panose="020B0503020204020204" pitchFamily="34" charset="-122"/>
              </a:rPr>
              <a:t>附录</a:t>
            </a:r>
            <a:r>
              <a:rPr lang="zh-CN" altLang="en-US" sz="2800" b="1" dirty="0">
                <a:solidFill>
                  <a:srgbClr val="0070C0"/>
                </a:solidFill>
                <a:latin typeface="微软雅黑" panose="020B0503020204020204" pitchFamily="34" charset="-122"/>
                <a:ea typeface="微软雅黑" panose="020B0503020204020204" pitchFamily="34" charset="-122"/>
              </a:rPr>
              <a:t>三：</a:t>
            </a:r>
            <a:r>
              <a:rPr lang="en-GB" altLang="zh-CN" sz="2800" b="1" dirty="0">
                <a:solidFill>
                  <a:srgbClr val="0070C0"/>
                </a:solidFill>
                <a:latin typeface="微软雅黑" panose="020B0503020204020204" pitchFamily="34" charset="-122"/>
                <a:ea typeface="微软雅黑" panose="020B0503020204020204" pitchFamily="34" charset="-122"/>
              </a:rPr>
              <a:t>CUDA</a:t>
            </a:r>
            <a:r>
              <a:rPr lang="zh-CN" altLang="en-US" sz="2800" b="1" dirty="0">
                <a:solidFill>
                  <a:srgbClr val="0070C0"/>
                </a:solidFill>
                <a:latin typeface="微软雅黑" panose="020B0503020204020204" pitchFamily="34" charset="-122"/>
                <a:ea typeface="微软雅黑" panose="020B0503020204020204" pitchFamily="34" charset="-122"/>
              </a:rPr>
              <a:t>相关的一些工具</a:t>
            </a:r>
            <a:endParaRPr lang="zh-CN" altLang="en-US" sz="2800" b="1" dirty="0">
              <a:solidFill>
                <a:srgbClr val="0070C0"/>
              </a:solidFill>
              <a:latin typeface="微软雅黑" panose="020B0503020204020204" pitchFamily="34" charset="-122"/>
              <a:ea typeface="微软雅黑" panose="020B0503020204020204" pitchFamily="34" charset="-122"/>
            </a:endParaRPr>
          </a:p>
        </p:txBody>
      </p:sp>
      <p:sp>
        <p:nvSpPr>
          <p:cNvPr id="56" name="任意多边形 55"/>
          <p:cNvSpPr/>
          <p:nvPr/>
        </p:nvSpPr>
        <p:spPr>
          <a:xfrm>
            <a:off x="4782820" y="149860"/>
            <a:ext cx="38735" cy="692150"/>
          </a:xfrm>
          <a:custGeom>
            <a:avLst/>
            <a:gdLst>
              <a:gd name="connisteX0" fmla="*/ 37323 w 38452"/>
              <a:gd name="connsiteY0" fmla="*/ 0 h 692150"/>
              <a:gd name="connisteX1" fmla="*/ 37323 w 38452"/>
              <a:gd name="connsiteY1" fmla="*/ 85090 h 692150"/>
              <a:gd name="connisteX2" fmla="*/ 37323 w 38452"/>
              <a:gd name="connsiteY2" fmla="*/ 170180 h 692150"/>
              <a:gd name="connisteX3" fmla="*/ 37323 w 38452"/>
              <a:gd name="connsiteY3" fmla="*/ 243205 h 692150"/>
              <a:gd name="connisteX4" fmla="*/ 37323 w 38452"/>
              <a:gd name="connsiteY4" fmla="*/ 315595 h 692150"/>
              <a:gd name="connisteX5" fmla="*/ 25258 w 38452"/>
              <a:gd name="connsiteY5" fmla="*/ 388620 h 692150"/>
              <a:gd name="connisteX6" fmla="*/ 25258 w 38452"/>
              <a:gd name="connsiteY6" fmla="*/ 473710 h 692150"/>
              <a:gd name="connisteX7" fmla="*/ 13193 w 38452"/>
              <a:gd name="connsiteY7" fmla="*/ 546735 h 692150"/>
              <a:gd name="connisteX8" fmla="*/ 1128 w 38452"/>
              <a:gd name="connsiteY8" fmla="*/ 619125 h 692150"/>
              <a:gd name="connisteX9" fmla="*/ 1128 w 38452"/>
              <a:gd name="connsiteY9" fmla="*/ 692150 h 69215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Lst>
            <a:rect l="l" t="t" r="r" b="b"/>
            <a:pathLst>
              <a:path w="38453" h="692150">
                <a:moveTo>
                  <a:pt x="37324" y="0"/>
                </a:moveTo>
                <a:cubicBezTo>
                  <a:pt x="37324" y="15240"/>
                  <a:pt x="37324" y="50800"/>
                  <a:pt x="37324" y="85090"/>
                </a:cubicBezTo>
                <a:cubicBezTo>
                  <a:pt x="37324" y="119380"/>
                  <a:pt x="37324" y="138430"/>
                  <a:pt x="37324" y="170180"/>
                </a:cubicBezTo>
                <a:cubicBezTo>
                  <a:pt x="37324" y="201930"/>
                  <a:pt x="37324" y="213995"/>
                  <a:pt x="37324" y="243205"/>
                </a:cubicBezTo>
                <a:cubicBezTo>
                  <a:pt x="37324" y="272415"/>
                  <a:pt x="39864" y="286385"/>
                  <a:pt x="37324" y="315595"/>
                </a:cubicBezTo>
                <a:cubicBezTo>
                  <a:pt x="34784" y="344805"/>
                  <a:pt x="27799" y="356870"/>
                  <a:pt x="25259" y="388620"/>
                </a:cubicBezTo>
                <a:cubicBezTo>
                  <a:pt x="22719" y="420370"/>
                  <a:pt x="27799" y="441960"/>
                  <a:pt x="25259" y="473710"/>
                </a:cubicBezTo>
                <a:cubicBezTo>
                  <a:pt x="22719" y="505460"/>
                  <a:pt x="18274" y="517525"/>
                  <a:pt x="13194" y="546735"/>
                </a:cubicBezTo>
                <a:cubicBezTo>
                  <a:pt x="8114" y="575945"/>
                  <a:pt x="3669" y="589915"/>
                  <a:pt x="1129" y="619125"/>
                </a:cubicBezTo>
                <a:cubicBezTo>
                  <a:pt x="-1411" y="648335"/>
                  <a:pt x="1129" y="678815"/>
                  <a:pt x="1129" y="69215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p:nvSpPr>
        <p:spPr>
          <a:xfrm>
            <a:off x="627086" y="1216183"/>
            <a:ext cx="10883635" cy="5287794"/>
          </a:xfrm>
          <a:prstGeom prst="rect">
            <a:avLst/>
          </a:prstGeom>
          <a:noFill/>
        </p:spPr>
        <p:txBody>
          <a:bodyPr wrap="square" rtlCol="0" anchor="ctr">
            <a:spAutoFit/>
          </a:bodyPr>
          <a:lstStyle/>
          <a:p>
            <a:pPr>
              <a:lnSpc>
                <a:spcPct val="150000"/>
              </a:lnSpc>
            </a:pPr>
            <a:r>
              <a:rPr lang="en-US" altLang="zh-CN" sz="2000" dirty="0">
                <a:latin typeface="微软雅黑" panose="020B0503020204020204" pitchFamily="34" charset="-122"/>
                <a:ea typeface="微软雅黑" panose="020B0503020204020204" pitchFamily="34" charset="-122"/>
              </a:rPr>
              <a:t>1</a:t>
            </a:r>
            <a:r>
              <a:rPr lang="zh-CN" altLang="en-US" sz="2000" dirty="0">
                <a:latin typeface="微软雅黑" panose="020B0503020204020204" pitchFamily="34" charset="-122"/>
                <a:ea typeface="微软雅黑" panose="020B0503020204020204" pitchFamily="34" charset="-122"/>
              </a:rPr>
              <a:t>）</a:t>
            </a:r>
            <a:r>
              <a:rPr lang="en-GB" altLang="zh-CN" sz="2000" dirty="0" err="1">
                <a:solidFill>
                  <a:srgbClr val="C00000"/>
                </a:solidFill>
                <a:latin typeface="微软雅黑" panose="020B0503020204020204" pitchFamily="34" charset="-122"/>
                <a:ea typeface="微软雅黑" panose="020B0503020204020204" pitchFamily="34" charset="-122"/>
              </a:rPr>
              <a:t>nvcc</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CUDA</a:t>
            </a:r>
            <a:r>
              <a:rPr lang="zh-CN" altLang="en-US" sz="2000" dirty="0">
                <a:latin typeface="微软雅黑" panose="020B0503020204020204" pitchFamily="34" charset="-122"/>
                <a:ea typeface="微软雅黑" panose="020B0503020204020204" pitchFamily="34" charset="-122"/>
              </a:rPr>
              <a:t>编译器）</a:t>
            </a:r>
            <a:endParaRPr lang="en-GB" altLang="zh-CN" sz="2000" dirty="0">
              <a:latin typeface="微软雅黑" panose="020B0503020204020204" pitchFamily="34" charset="-122"/>
              <a:ea typeface="微软雅黑" panose="020B0503020204020204" pitchFamily="34" charset="-122"/>
            </a:endParaRPr>
          </a:p>
          <a:p>
            <a:pPr>
              <a:lnSpc>
                <a:spcPct val="150000"/>
              </a:lnSpc>
            </a:pPr>
            <a:r>
              <a:rPr lang="zh-CN" altLang="en-US" sz="2000" dirty="0">
                <a:latin typeface="微软雅黑" panose="020B0503020204020204" pitchFamily="34" charset="-122"/>
                <a:ea typeface="微软雅黑" panose="020B0503020204020204" pitchFamily="34" charset="-122"/>
              </a:rPr>
              <a:t>      </a:t>
            </a:r>
            <a:r>
              <a:rPr lang="en-GB" altLang="zh-CN" sz="2000" dirty="0">
                <a:latin typeface="微软雅黑" panose="020B0503020204020204" pitchFamily="34" charset="-122"/>
                <a:ea typeface="微软雅黑" panose="020B0503020204020204" pitchFamily="34" charset="-122"/>
              </a:rPr>
              <a:t>CUDA</a:t>
            </a:r>
            <a:r>
              <a:rPr lang="zh-CN" altLang="en-US" sz="2000" dirty="0">
                <a:latin typeface="微软雅黑" panose="020B0503020204020204" pitchFamily="34" charset="-122"/>
                <a:ea typeface="微软雅黑" panose="020B0503020204020204" pitchFamily="34" charset="-122"/>
              </a:rPr>
              <a:t>在</a:t>
            </a:r>
            <a:r>
              <a:rPr lang="en-GB" altLang="zh-CN" sz="2000" dirty="0">
                <a:latin typeface="微软雅黑" panose="020B0503020204020204" pitchFamily="34" charset="-122"/>
                <a:ea typeface="微软雅黑" panose="020B0503020204020204" pitchFamily="34" charset="-122"/>
              </a:rPr>
              <a:t>Linux</a:t>
            </a:r>
            <a:r>
              <a:rPr lang="zh-CN" altLang="en-US" sz="2000" dirty="0">
                <a:latin typeface="微软雅黑" panose="020B0503020204020204" pitchFamily="34" charset="-122"/>
                <a:ea typeface="微软雅黑" panose="020B0503020204020204" pitchFamily="34" charset="-122"/>
              </a:rPr>
              <a:t>进行编译，严格意义上讲不算是编译器，将代码分为</a:t>
            </a:r>
            <a:r>
              <a:rPr lang="en-GB" altLang="zh-CN" sz="2000" dirty="0">
                <a:latin typeface="微软雅黑" panose="020B0503020204020204" pitchFamily="34" charset="-122"/>
                <a:ea typeface="微软雅黑" panose="020B0503020204020204" pitchFamily="34" charset="-122"/>
              </a:rPr>
              <a:t>CPU</a:t>
            </a:r>
            <a:r>
              <a:rPr lang="zh-CN" altLang="en-US" sz="2000" dirty="0">
                <a:latin typeface="微软雅黑" panose="020B0503020204020204" pitchFamily="34" charset="-122"/>
                <a:ea typeface="微软雅黑" panose="020B0503020204020204" pitchFamily="34" charset="-122"/>
              </a:rPr>
              <a:t>段和</a:t>
            </a:r>
            <a:r>
              <a:rPr lang="en-GB" altLang="zh-CN" sz="2000" dirty="0">
                <a:latin typeface="微软雅黑" panose="020B0503020204020204" pitchFamily="34" charset="-122"/>
                <a:ea typeface="微软雅黑" panose="020B0503020204020204" pitchFamily="34" charset="-122"/>
              </a:rPr>
              <a:t>GPU</a:t>
            </a:r>
            <a:r>
              <a:rPr lang="zh-CN" altLang="en-US" sz="2000" dirty="0">
                <a:latin typeface="微软雅黑" panose="020B0503020204020204" pitchFamily="34" charset="-122"/>
                <a:ea typeface="微软雅黑" panose="020B0503020204020204" pitchFamily="34" charset="-122"/>
              </a:rPr>
              <a:t>段分别交给相应的编译器进行编译。</a:t>
            </a:r>
            <a:endParaRPr lang="zh-CN" altLang="en-US" sz="2000" dirty="0">
              <a:latin typeface="微软雅黑" panose="020B0503020204020204" pitchFamily="34" charset="-122"/>
              <a:ea typeface="微软雅黑" panose="020B0503020204020204" pitchFamily="34" charset="-122"/>
            </a:endParaRPr>
          </a:p>
          <a:p>
            <a:pPr>
              <a:lnSpc>
                <a:spcPct val="150000"/>
              </a:lnSpc>
            </a:pPr>
            <a:r>
              <a:rPr lang="en-US" altLang="zh-CN" sz="2000" dirty="0">
                <a:latin typeface="微软雅黑" panose="020B0503020204020204" pitchFamily="34" charset="-122"/>
                <a:ea typeface="微软雅黑" panose="020B0503020204020204" pitchFamily="34" charset="-122"/>
              </a:rPr>
              <a:t>2</a:t>
            </a:r>
            <a:r>
              <a:rPr lang="zh-CN" altLang="en-US" sz="2000" dirty="0">
                <a:latin typeface="微软雅黑" panose="020B0503020204020204" pitchFamily="34" charset="-122"/>
                <a:ea typeface="微软雅黑" panose="020B0503020204020204" pitchFamily="34" charset="-122"/>
              </a:rPr>
              <a:t>）</a:t>
            </a:r>
            <a:r>
              <a:rPr lang="en-GB" altLang="zh-CN" sz="2000" dirty="0" err="1">
                <a:solidFill>
                  <a:srgbClr val="C00000"/>
                </a:solidFill>
                <a:latin typeface="微软雅黑" panose="020B0503020204020204" pitchFamily="34" charset="-122"/>
                <a:ea typeface="微软雅黑" panose="020B0503020204020204" pitchFamily="34" charset="-122"/>
              </a:rPr>
              <a:t>cuda-gdb</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CUDA</a:t>
            </a:r>
            <a:r>
              <a:rPr lang="zh-CN" altLang="en-US" sz="2000" dirty="0">
                <a:latin typeface="微软雅黑" panose="020B0503020204020204" pitchFamily="34" charset="-122"/>
                <a:ea typeface="微软雅黑" panose="020B0503020204020204" pitchFamily="34" charset="-122"/>
              </a:rPr>
              <a:t>调试器）</a:t>
            </a:r>
            <a:endParaRPr lang="en-GB" altLang="zh-CN" sz="2000" dirty="0">
              <a:latin typeface="微软雅黑" panose="020B0503020204020204" pitchFamily="34" charset="-122"/>
              <a:ea typeface="微软雅黑" panose="020B0503020204020204" pitchFamily="34" charset="-122"/>
            </a:endParaRPr>
          </a:p>
          <a:p>
            <a:pPr>
              <a:lnSpc>
                <a:spcPct val="150000"/>
              </a:lnSpc>
            </a:pPr>
            <a:r>
              <a:rPr lang="zh-CN" altLang="en-US" sz="2000" dirty="0">
                <a:latin typeface="微软雅黑" panose="020B0503020204020204" pitchFamily="34" charset="-122"/>
                <a:ea typeface="微软雅黑" panose="020B0503020204020204" pitchFamily="34" charset="-122"/>
              </a:rPr>
              <a:t>      </a:t>
            </a:r>
            <a:r>
              <a:rPr lang="en-GB" altLang="zh-CN" sz="2000" dirty="0">
                <a:latin typeface="微软雅黑" panose="020B0503020204020204" pitchFamily="34" charset="-122"/>
                <a:ea typeface="微软雅黑" panose="020B0503020204020204" pitchFamily="34" charset="-122"/>
              </a:rPr>
              <a:t>CUDA</a:t>
            </a:r>
            <a:r>
              <a:rPr lang="zh-CN" altLang="en-US" sz="2000" dirty="0">
                <a:latin typeface="微软雅黑" panose="020B0503020204020204" pitchFamily="34" charset="-122"/>
                <a:ea typeface="微软雅黑" panose="020B0503020204020204" pitchFamily="34" charset="-122"/>
              </a:rPr>
              <a:t>调试工具，根植于</a:t>
            </a:r>
            <a:r>
              <a:rPr lang="en-GB" altLang="zh-CN" sz="2000" dirty="0">
                <a:latin typeface="微软雅黑" panose="020B0503020204020204" pitchFamily="34" charset="-122"/>
                <a:ea typeface="微软雅黑" panose="020B0503020204020204" pitchFamily="34" charset="-122"/>
              </a:rPr>
              <a:t>Linux</a:t>
            </a:r>
            <a:r>
              <a:rPr lang="zh-CN" altLang="en-US" sz="2000" dirty="0">
                <a:latin typeface="微软雅黑" panose="020B0503020204020204" pitchFamily="34" charset="-122"/>
                <a:ea typeface="微软雅黑" panose="020B0503020204020204" pitchFamily="34" charset="-122"/>
              </a:rPr>
              <a:t>下的</a:t>
            </a:r>
            <a:r>
              <a:rPr lang="en-GB" altLang="zh-CN" sz="2000" dirty="0">
                <a:latin typeface="微软雅黑" panose="020B0503020204020204" pitchFamily="34" charset="-122"/>
                <a:ea typeface="微软雅黑" panose="020B0503020204020204" pitchFamily="34" charset="-122"/>
              </a:rPr>
              <a:t>GDB</a:t>
            </a:r>
            <a:r>
              <a:rPr lang="zh-CN" altLang="en-US" sz="2000" dirty="0">
                <a:latin typeface="微软雅黑" panose="020B0503020204020204" pitchFamily="34" charset="-122"/>
                <a:ea typeface="微软雅黑" panose="020B0503020204020204" pitchFamily="34" charset="-122"/>
              </a:rPr>
              <a:t>工具。</a:t>
            </a:r>
            <a:endParaRPr lang="zh-CN" altLang="en-US" sz="2000" dirty="0">
              <a:latin typeface="微软雅黑" panose="020B0503020204020204" pitchFamily="34" charset="-122"/>
              <a:ea typeface="微软雅黑" panose="020B0503020204020204" pitchFamily="34" charset="-122"/>
            </a:endParaRPr>
          </a:p>
          <a:p>
            <a:pPr>
              <a:lnSpc>
                <a:spcPct val="150000"/>
              </a:lnSpc>
            </a:pPr>
            <a:r>
              <a:rPr lang="en-US" altLang="zh-CN" sz="2000" dirty="0">
                <a:latin typeface="微软雅黑" panose="020B0503020204020204" pitchFamily="34" charset="-122"/>
                <a:ea typeface="微软雅黑" panose="020B0503020204020204" pitchFamily="34" charset="-122"/>
              </a:rPr>
              <a:t>3</a:t>
            </a:r>
            <a:r>
              <a:rPr lang="zh-CN" altLang="en-US" sz="2000" dirty="0">
                <a:latin typeface="微软雅黑" panose="020B0503020204020204" pitchFamily="34" charset="-122"/>
                <a:ea typeface="微软雅黑" panose="020B0503020204020204" pitchFamily="34" charset="-122"/>
              </a:rPr>
              <a:t>）</a:t>
            </a:r>
            <a:r>
              <a:rPr lang="en-GB" altLang="zh-CN" sz="2000" dirty="0" err="1">
                <a:latin typeface="微软雅黑" panose="020B0503020204020204" pitchFamily="34" charset="-122"/>
                <a:ea typeface="微软雅黑" panose="020B0503020204020204" pitchFamily="34" charset="-122"/>
              </a:rPr>
              <a:t>proler</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CUDA</a:t>
            </a:r>
            <a:r>
              <a:rPr lang="zh-CN" altLang="en-US" sz="2000" dirty="0">
                <a:latin typeface="微软雅黑" panose="020B0503020204020204" pitchFamily="34" charset="-122"/>
                <a:ea typeface="微软雅黑" panose="020B0503020204020204" pitchFamily="34" charset="-122"/>
              </a:rPr>
              <a:t>分析器）</a:t>
            </a:r>
            <a:endParaRPr lang="en-GB" altLang="zh-CN" sz="2000" dirty="0">
              <a:latin typeface="微软雅黑" panose="020B0503020204020204" pitchFamily="34" charset="-122"/>
              <a:ea typeface="微软雅黑" panose="020B0503020204020204" pitchFamily="34" charset="-122"/>
            </a:endParaRPr>
          </a:p>
          <a:p>
            <a:pPr>
              <a:lnSpc>
                <a:spcPct val="150000"/>
              </a:lnSpc>
            </a:pPr>
            <a:r>
              <a:rPr lang="zh-CN" altLang="en-US" sz="2000" dirty="0">
                <a:latin typeface="微软雅黑" panose="020B0503020204020204" pitchFamily="34" charset="-122"/>
                <a:ea typeface="微软雅黑" panose="020B0503020204020204" pitchFamily="34" charset="-122"/>
              </a:rPr>
              <a:t>      可视化程序分析器，每块</a:t>
            </a:r>
            <a:r>
              <a:rPr lang="en-GB" altLang="zh-CN" sz="2000" dirty="0">
                <a:latin typeface="微软雅黑" panose="020B0503020204020204" pitchFamily="34" charset="-122"/>
                <a:ea typeface="微软雅黑" panose="020B0503020204020204" pitchFamily="34" charset="-122"/>
              </a:rPr>
              <a:t>GPU</a:t>
            </a:r>
            <a:r>
              <a:rPr lang="zh-CN" altLang="en-US" sz="2000" dirty="0">
                <a:latin typeface="微软雅黑" panose="020B0503020204020204" pitchFamily="34" charset="-122"/>
                <a:ea typeface="微软雅黑" panose="020B0503020204020204" pitchFamily="34" charset="-122"/>
              </a:rPr>
              <a:t>的运行时间，每个</a:t>
            </a:r>
            <a:r>
              <a:rPr lang="en-GB" altLang="zh-CN" sz="2000" dirty="0">
                <a:latin typeface="微软雅黑" panose="020B0503020204020204" pitchFamily="34" charset="-122"/>
                <a:ea typeface="微软雅黑" panose="020B0503020204020204" pitchFamily="34" charset="-122"/>
              </a:rPr>
              <a:t>APP</a:t>
            </a:r>
            <a:r>
              <a:rPr lang="zh-CN" altLang="en-GB"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每个函数的执行细节等都可以列出</a:t>
            </a:r>
            <a:r>
              <a:rPr lang="en-GB" altLang="zh-CN" sz="2000" dirty="0">
                <a:latin typeface="微软雅黑" panose="020B0503020204020204" pitchFamily="34" charset="-122"/>
                <a:ea typeface="微软雅黑" panose="020B0503020204020204" pitchFamily="34" charset="-122"/>
              </a:rPr>
              <a:t>Linux</a:t>
            </a:r>
            <a:r>
              <a:rPr lang="zh-CN" altLang="en-US" sz="2000" dirty="0">
                <a:latin typeface="微软雅黑" panose="020B0503020204020204" pitchFamily="34" charset="-122"/>
                <a:ea typeface="微软雅黑" panose="020B0503020204020204" pitchFamily="34" charset="-122"/>
              </a:rPr>
              <a:t>下使用命令</a:t>
            </a:r>
            <a:r>
              <a:rPr lang="en-GB" altLang="zh-CN" sz="2000" dirty="0" err="1">
                <a:solidFill>
                  <a:srgbClr val="C00000"/>
                </a:solidFill>
                <a:latin typeface="微软雅黑" panose="020B0503020204020204" pitchFamily="34" charset="-122"/>
                <a:ea typeface="微软雅黑" panose="020B0503020204020204" pitchFamily="34" charset="-122"/>
              </a:rPr>
              <a:t>nvprof</a:t>
            </a:r>
            <a:r>
              <a:rPr lang="zh-CN" altLang="en-US" sz="2000" dirty="0">
                <a:latin typeface="微软雅黑" panose="020B0503020204020204" pitchFamily="34" charset="-122"/>
                <a:ea typeface="微软雅黑" panose="020B0503020204020204" pitchFamily="34" charset="-122"/>
              </a:rPr>
              <a:t>，</a:t>
            </a:r>
            <a:r>
              <a:rPr lang="en-GB" altLang="zh-CN" sz="2000" dirty="0">
                <a:latin typeface="微软雅黑" panose="020B0503020204020204" pitchFamily="34" charset="-122"/>
                <a:ea typeface="微软雅黑" panose="020B0503020204020204" pitchFamily="34" charset="-122"/>
              </a:rPr>
              <a:t>Windows</a:t>
            </a:r>
            <a:r>
              <a:rPr lang="zh-CN" altLang="en-US" sz="2000" dirty="0">
                <a:latin typeface="微软雅黑" panose="020B0503020204020204" pitchFamily="34" charset="-122"/>
                <a:ea typeface="微软雅黑" panose="020B0503020204020204" pitchFamily="34" charset="-122"/>
              </a:rPr>
              <a:t>下为</a:t>
            </a:r>
            <a:r>
              <a:rPr lang="en-GB" altLang="zh-CN" sz="2000" dirty="0">
                <a:solidFill>
                  <a:srgbClr val="C00000"/>
                </a:solidFill>
                <a:latin typeface="微软雅黑" panose="020B0503020204020204" pitchFamily="34" charset="-122"/>
                <a:ea typeface="微软雅黑" panose="020B0503020204020204" pitchFamily="34" charset="-122"/>
              </a:rPr>
              <a:t>NVIDIA Visual Profiler</a:t>
            </a:r>
            <a:endParaRPr lang="en-GB" altLang="zh-CN" sz="2000" dirty="0">
              <a:solidFill>
                <a:srgbClr val="C00000"/>
              </a:solidFill>
              <a:latin typeface="微软雅黑" panose="020B0503020204020204" pitchFamily="34" charset="-122"/>
              <a:ea typeface="微软雅黑" panose="020B0503020204020204" pitchFamily="34" charset="-122"/>
            </a:endParaRPr>
          </a:p>
          <a:p>
            <a:pPr>
              <a:lnSpc>
                <a:spcPct val="150000"/>
              </a:lnSpc>
            </a:pPr>
            <a:r>
              <a:rPr lang="en-US" altLang="zh-CN" sz="2000" dirty="0">
                <a:latin typeface="微软雅黑" panose="020B0503020204020204" pitchFamily="34" charset="-122"/>
                <a:ea typeface="微软雅黑" panose="020B0503020204020204" pitchFamily="34" charset="-122"/>
              </a:rPr>
              <a:t>4</a:t>
            </a:r>
            <a:r>
              <a:rPr lang="zh-CN" altLang="en-US" sz="2000" dirty="0">
                <a:latin typeface="微软雅黑" panose="020B0503020204020204" pitchFamily="34" charset="-122"/>
                <a:ea typeface="微软雅黑" panose="020B0503020204020204" pitchFamily="34" charset="-122"/>
              </a:rPr>
              <a:t>）</a:t>
            </a:r>
            <a:r>
              <a:rPr lang="en-GB" altLang="zh-CN" sz="2000" dirty="0" err="1">
                <a:latin typeface="微软雅黑" panose="020B0503020204020204" pitchFamily="34" charset="-122"/>
                <a:ea typeface="微软雅黑" panose="020B0503020204020204" pitchFamily="34" charset="-122"/>
              </a:rPr>
              <a:t>Allinea</a:t>
            </a:r>
            <a:r>
              <a:rPr lang="en-GB" altLang="zh-CN" sz="2000" dirty="0">
                <a:latin typeface="微软雅黑" panose="020B0503020204020204" pitchFamily="34" charset="-122"/>
                <a:ea typeface="微软雅黑" panose="020B0503020204020204" pitchFamily="34" charset="-122"/>
              </a:rPr>
              <a:t> DDT debugger (</a:t>
            </a:r>
            <a:r>
              <a:rPr lang="zh-CN" altLang="en-US" sz="2000" dirty="0">
                <a:latin typeface="微软雅黑" panose="020B0503020204020204" pitchFamily="34" charset="-122"/>
                <a:ea typeface="微软雅黑" panose="020B0503020204020204" pitchFamily="34" charset="-122"/>
              </a:rPr>
              <a:t>付费</a:t>
            </a:r>
            <a:r>
              <a:rPr lang="en-US" altLang="zh-CN" sz="2000" dirty="0">
                <a:latin typeface="微软雅黑" panose="020B0503020204020204" pitchFamily="34" charset="-122"/>
                <a:ea typeface="微软雅黑" panose="020B0503020204020204" pitchFamily="34" charset="-122"/>
              </a:rPr>
              <a:t>)</a:t>
            </a:r>
            <a:endParaRPr lang="en-US" altLang="zh-CN" sz="2000" dirty="0">
              <a:latin typeface="微软雅黑" panose="020B0503020204020204" pitchFamily="34" charset="-122"/>
              <a:ea typeface="微软雅黑" panose="020B0503020204020204" pitchFamily="34" charset="-122"/>
            </a:endParaRPr>
          </a:p>
          <a:p>
            <a:pPr>
              <a:lnSpc>
                <a:spcPct val="150000"/>
              </a:lnSpc>
            </a:pPr>
            <a:r>
              <a:rPr lang="zh-CN" altLang="en-US" sz="2000" dirty="0">
                <a:latin typeface="微软雅黑" panose="020B0503020204020204" pitchFamily="34" charset="-122"/>
                <a:ea typeface="微软雅黑" panose="020B0503020204020204" pitchFamily="34" charset="-122"/>
              </a:rPr>
              <a:t>      一种高性能软件的调试工具。</a:t>
            </a:r>
            <a:endParaRPr lang="zh-CN" altLang="en-US" sz="2000" dirty="0">
              <a:latin typeface="微软雅黑" panose="020B0503020204020204" pitchFamily="34" charset="-122"/>
              <a:ea typeface="微软雅黑" panose="020B0503020204020204" pitchFamily="34" charset="-122"/>
            </a:endParaRPr>
          </a:p>
          <a:p>
            <a:endParaRPr lang="zh-CN" altLang="en-US" dirty="0"/>
          </a:p>
          <a:p>
            <a:pPr>
              <a:lnSpc>
                <a:spcPct val="120000"/>
              </a:lnSpc>
            </a:pPr>
            <a:endParaRPr kumimoji="1" lang="zh-CN" altLang="en-US" dirty="0">
              <a:solidFill>
                <a:schemeClr val="tx1">
                  <a:lumMod val="75000"/>
                  <a:lumOff val="25000"/>
                </a:schemeClr>
              </a:solidFill>
            </a:endParaRPr>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627086" y="954250"/>
            <a:ext cx="7802222"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627380" y="431165"/>
            <a:ext cx="3145790" cy="521970"/>
          </a:xfrm>
          <a:prstGeom prst="rect">
            <a:avLst/>
          </a:prstGeom>
        </p:spPr>
        <p:txBody>
          <a:bodyPr wrap="square">
            <a:spAutoFit/>
          </a:bodyPr>
          <a:lstStyle/>
          <a:p>
            <a:r>
              <a:rPr lang="zh-CN" altLang="en-US" sz="2800" b="1" dirty="0">
                <a:solidFill>
                  <a:srgbClr val="0070C0"/>
                </a:solidFill>
                <a:latin typeface="微软雅黑" panose="020B0503020204020204" pitchFamily="34" charset="-122"/>
                <a:ea typeface="微软雅黑" panose="020B0503020204020204" pitchFamily="34" charset="-122"/>
                <a:cs typeface="+mn-ea"/>
                <a:sym typeface="Arial" panose="020B0604020202020204" pitchFamily="34" charset="0"/>
              </a:rPr>
              <a:t>参考资料</a:t>
            </a:r>
            <a:endParaRPr lang="zh-CN" altLang="en-US" sz="2800" b="1" dirty="0">
              <a:solidFill>
                <a:srgbClr val="0070C0"/>
              </a:solidFill>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56" name="任意多边形 55"/>
          <p:cNvSpPr/>
          <p:nvPr/>
        </p:nvSpPr>
        <p:spPr>
          <a:xfrm>
            <a:off x="4782820" y="149860"/>
            <a:ext cx="38735" cy="692150"/>
          </a:xfrm>
          <a:custGeom>
            <a:avLst/>
            <a:gdLst>
              <a:gd name="connisteX0" fmla="*/ 37323 w 38452"/>
              <a:gd name="connsiteY0" fmla="*/ 0 h 692150"/>
              <a:gd name="connisteX1" fmla="*/ 37323 w 38452"/>
              <a:gd name="connsiteY1" fmla="*/ 85090 h 692150"/>
              <a:gd name="connisteX2" fmla="*/ 37323 w 38452"/>
              <a:gd name="connsiteY2" fmla="*/ 170180 h 692150"/>
              <a:gd name="connisteX3" fmla="*/ 37323 w 38452"/>
              <a:gd name="connsiteY3" fmla="*/ 243205 h 692150"/>
              <a:gd name="connisteX4" fmla="*/ 37323 w 38452"/>
              <a:gd name="connsiteY4" fmla="*/ 315595 h 692150"/>
              <a:gd name="connisteX5" fmla="*/ 25258 w 38452"/>
              <a:gd name="connsiteY5" fmla="*/ 388620 h 692150"/>
              <a:gd name="connisteX6" fmla="*/ 25258 w 38452"/>
              <a:gd name="connsiteY6" fmla="*/ 473710 h 692150"/>
              <a:gd name="connisteX7" fmla="*/ 13193 w 38452"/>
              <a:gd name="connsiteY7" fmla="*/ 546735 h 692150"/>
              <a:gd name="connisteX8" fmla="*/ 1128 w 38452"/>
              <a:gd name="connsiteY8" fmla="*/ 619125 h 692150"/>
              <a:gd name="connisteX9" fmla="*/ 1128 w 38452"/>
              <a:gd name="connsiteY9" fmla="*/ 692150 h 69215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Lst>
            <a:rect l="l" t="t" r="r" b="b"/>
            <a:pathLst>
              <a:path w="38453" h="692150">
                <a:moveTo>
                  <a:pt x="37324" y="0"/>
                </a:moveTo>
                <a:cubicBezTo>
                  <a:pt x="37324" y="15240"/>
                  <a:pt x="37324" y="50800"/>
                  <a:pt x="37324" y="85090"/>
                </a:cubicBezTo>
                <a:cubicBezTo>
                  <a:pt x="37324" y="119380"/>
                  <a:pt x="37324" y="138430"/>
                  <a:pt x="37324" y="170180"/>
                </a:cubicBezTo>
                <a:cubicBezTo>
                  <a:pt x="37324" y="201930"/>
                  <a:pt x="37324" y="213995"/>
                  <a:pt x="37324" y="243205"/>
                </a:cubicBezTo>
                <a:cubicBezTo>
                  <a:pt x="37324" y="272415"/>
                  <a:pt x="39864" y="286385"/>
                  <a:pt x="37324" y="315595"/>
                </a:cubicBezTo>
                <a:cubicBezTo>
                  <a:pt x="34784" y="344805"/>
                  <a:pt x="27799" y="356870"/>
                  <a:pt x="25259" y="388620"/>
                </a:cubicBezTo>
                <a:cubicBezTo>
                  <a:pt x="22719" y="420370"/>
                  <a:pt x="27799" y="441960"/>
                  <a:pt x="25259" y="473710"/>
                </a:cubicBezTo>
                <a:cubicBezTo>
                  <a:pt x="22719" y="505460"/>
                  <a:pt x="18274" y="517525"/>
                  <a:pt x="13194" y="546735"/>
                </a:cubicBezTo>
                <a:cubicBezTo>
                  <a:pt x="8114" y="575945"/>
                  <a:pt x="3669" y="589915"/>
                  <a:pt x="1129" y="619125"/>
                </a:cubicBezTo>
                <a:cubicBezTo>
                  <a:pt x="-1411" y="648335"/>
                  <a:pt x="1129" y="678815"/>
                  <a:pt x="1129" y="69215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p:nvSpPr>
        <p:spPr>
          <a:xfrm>
            <a:off x="390639" y="1223652"/>
            <a:ext cx="11410721" cy="2748638"/>
          </a:xfrm>
          <a:prstGeom prst="rect">
            <a:avLst/>
          </a:prstGeom>
          <a:noFill/>
        </p:spPr>
        <p:txBody>
          <a:bodyPr wrap="square" rtlCol="0" anchor="ctr">
            <a:spAutoFit/>
          </a:bodyPr>
          <a:lstStyle/>
          <a:p>
            <a:pPr>
              <a:lnSpc>
                <a:spcPct val="150000"/>
              </a:lnSpc>
            </a:pPr>
            <a:r>
              <a:rPr lang="en-US" altLang="zh-CN" dirty="0"/>
              <a:t>[1] </a:t>
            </a:r>
            <a:r>
              <a:rPr lang="zh-CN" altLang="en-US" dirty="0"/>
              <a:t>张舒</a:t>
            </a:r>
            <a:r>
              <a:rPr lang="en-US" altLang="zh-CN" dirty="0"/>
              <a:t>, </a:t>
            </a:r>
            <a:r>
              <a:rPr lang="zh-CN" altLang="en-US" dirty="0"/>
              <a:t>褚艳丽</a:t>
            </a:r>
            <a:r>
              <a:rPr lang="en-US" altLang="zh-CN" dirty="0"/>
              <a:t>, </a:t>
            </a:r>
            <a:r>
              <a:rPr lang="zh-CN" altLang="en-US" dirty="0"/>
              <a:t>赵开勇</a:t>
            </a:r>
            <a:r>
              <a:rPr lang="en-US" altLang="zh-CN" dirty="0"/>
              <a:t>, </a:t>
            </a:r>
            <a:r>
              <a:rPr lang="zh-CN" altLang="en-US" dirty="0"/>
              <a:t>张钰勃</a:t>
            </a:r>
            <a:r>
              <a:rPr lang="en-US" altLang="zh-CN" dirty="0"/>
              <a:t>. </a:t>
            </a:r>
            <a:r>
              <a:rPr lang="en-GB" altLang="zh-CN" dirty="0"/>
              <a:t>GPU</a:t>
            </a:r>
            <a:r>
              <a:rPr lang="zh-CN" altLang="en-US" dirty="0"/>
              <a:t>高性能运算之</a:t>
            </a:r>
            <a:r>
              <a:rPr lang="en-GB" altLang="zh-CN" dirty="0"/>
              <a:t>CUDA. </a:t>
            </a:r>
            <a:r>
              <a:rPr lang="zh-CN" altLang="en-US" dirty="0"/>
              <a:t>中国水利水电出版社</a:t>
            </a:r>
            <a:r>
              <a:rPr lang="en-US" altLang="zh-CN" dirty="0"/>
              <a:t>,2009.(</a:t>
            </a:r>
            <a:r>
              <a:rPr lang="zh-CN" altLang="en-US" dirty="0"/>
              <a:t>内容全面，但逻辑不清</a:t>
            </a:r>
            <a:r>
              <a:rPr lang="en-US" altLang="zh-CN" dirty="0"/>
              <a:t>)</a:t>
            </a:r>
            <a:endParaRPr lang="en-US" altLang="zh-CN" dirty="0"/>
          </a:p>
          <a:p>
            <a:pPr>
              <a:lnSpc>
                <a:spcPct val="150000"/>
              </a:lnSpc>
            </a:pPr>
            <a:r>
              <a:rPr lang="en-GB" altLang="zh-CN" dirty="0"/>
              <a:t>[2] </a:t>
            </a:r>
            <a:r>
              <a:rPr lang="en-GB" altLang="zh-CN" dirty="0" err="1"/>
              <a:t>Kandrot</a:t>
            </a:r>
            <a:r>
              <a:rPr lang="en-GB" altLang="zh-CN" dirty="0"/>
              <a:t>, Edward, and J. Sanders. CUDA by Example. Addison-</a:t>
            </a:r>
            <a:r>
              <a:rPr lang="en-GB" altLang="zh-CN" dirty="0" err="1"/>
              <a:t>WesleyLongman</a:t>
            </a:r>
            <a:r>
              <a:rPr lang="en-GB" altLang="zh-CN" dirty="0"/>
              <a:t>, Amsterdam, 2010.(</a:t>
            </a:r>
            <a:r>
              <a:rPr lang="zh-CN" altLang="en-GB" dirty="0"/>
              <a:t>入门</a:t>
            </a:r>
            <a:r>
              <a:rPr lang="zh-CN" altLang="en-US" dirty="0"/>
              <a:t>级</a:t>
            </a:r>
            <a:r>
              <a:rPr lang="en-US" altLang="zh-CN" dirty="0"/>
              <a:t>)</a:t>
            </a:r>
            <a:endParaRPr lang="en-US" altLang="zh-CN" dirty="0"/>
          </a:p>
          <a:p>
            <a:pPr>
              <a:lnSpc>
                <a:spcPct val="150000"/>
              </a:lnSpc>
            </a:pPr>
            <a:r>
              <a:rPr lang="en-US" altLang="zh-CN" dirty="0"/>
              <a:t>[3] Shane Cook(</a:t>
            </a:r>
            <a:r>
              <a:rPr lang="zh-CN" altLang="en-US" dirty="0"/>
              <a:t>美</a:t>
            </a:r>
            <a:r>
              <a:rPr lang="en-US" altLang="zh-CN" dirty="0"/>
              <a:t>). CUDA</a:t>
            </a:r>
            <a:r>
              <a:rPr lang="zh-CN" altLang="en-US" dirty="0"/>
              <a:t>并行程序设计</a:t>
            </a:r>
            <a:r>
              <a:rPr lang="en-US" altLang="zh-CN" dirty="0"/>
              <a:t>GPU</a:t>
            </a:r>
            <a:r>
              <a:rPr lang="zh-CN" altLang="en-US" dirty="0"/>
              <a:t>编程指南</a:t>
            </a:r>
            <a:r>
              <a:rPr lang="en-US" altLang="zh-CN" dirty="0"/>
              <a:t>. </a:t>
            </a:r>
            <a:r>
              <a:rPr lang="zh-CN" altLang="en-US" dirty="0"/>
              <a:t>机械工业出版社</a:t>
            </a:r>
            <a:r>
              <a:rPr lang="en-US" altLang="zh-CN" dirty="0"/>
              <a:t>, 2016.3(</a:t>
            </a:r>
            <a:r>
              <a:rPr lang="zh-CN" altLang="en-US" dirty="0"/>
              <a:t>内容全面，但逻辑清晰</a:t>
            </a:r>
            <a:r>
              <a:rPr lang="en-US" altLang="zh-CN" dirty="0"/>
              <a:t>)</a:t>
            </a:r>
            <a:endParaRPr lang="en-US" altLang="zh-CN" dirty="0"/>
          </a:p>
          <a:p>
            <a:pPr>
              <a:lnSpc>
                <a:spcPct val="150000"/>
              </a:lnSpc>
            </a:pPr>
            <a:r>
              <a:rPr lang="en-GB" altLang="zh-CN" dirty="0"/>
              <a:t>[</a:t>
            </a:r>
            <a:r>
              <a:rPr lang="en-US" altLang="zh-CN" dirty="0"/>
              <a:t>4</a:t>
            </a:r>
            <a:r>
              <a:rPr lang="en-GB" altLang="zh-CN" dirty="0"/>
              <a:t>] Rob Farber. </a:t>
            </a:r>
            <a:r>
              <a:rPr lang="zh-CN" altLang="en-US" dirty="0"/>
              <a:t>高性能</a:t>
            </a:r>
            <a:r>
              <a:rPr lang="en-GB" altLang="zh-CN" dirty="0"/>
              <a:t>CUDA</a:t>
            </a:r>
            <a:r>
              <a:rPr lang="zh-CN" altLang="en-US" dirty="0"/>
              <a:t>应用设计与开发</a:t>
            </a:r>
            <a:r>
              <a:rPr lang="en-US" altLang="zh-CN" dirty="0"/>
              <a:t>. </a:t>
            </a:r>
            <a:r>
              <a:rPr lang="zh-CN" altLang="en-US" dirty="0"/>
              <a:t>机械工业出版社</a:t>
            </a:r>
            <a:r>
              <a:rPr lang="en-US" altLang="zh-CN" dirty="0"/>
              <a:t>, 2013. </a:t>
            </a:r>
            <a:endParaRPr lang="en-US" altLang="zh-CN" dirty="0"/>
          </a:p>
          <a:p>
            <a:pPr>
              <a:lnSpc>
                <a:spcPct val="150000"/>
              </a:lnSpc>
            </a:pPr>
            <a:r>
              <a:rPr lang="en-GB" altLang="zh-CN" dirty="0"/>
              <a:t>[</a:t>
            </a:r>
            <a:r>
              <a:rPr lang="en-US" altLang="zh-CN" dirty="0"/>
              <a:t>5</a:t>
            </a:r>
            <a:r>
              <a:rPr lang="en-GB" altLang="zh-CN" dirty="0"/>
              <a:t>] SDK</a:t>
            </a:r>
            <a:r>
              <a:rPr lang="zh-CN" altLang="en-US" dirty="0"/>
              <a:t>中参考文献</a:t>
            </a:r>
            <a:endParaRPr lang="zh-CN" altLang="en-US" dirty="0"/>
          </a:p>
          <a:p>
            <a:endParaRPr lang="zh-CN" altLang="en-US" dirty="0"/>
          </a:p>
          <a:p>
            <a:pPr>
              <a:lnSpc>
                <a:spcPct val="120000"/>
              </a:lnSpc>
            </a:pPr>
            <a:endParaRPr kumimoji="1" lang="zh-CN" altLang="en-US" dirty="0">
              <a:solidFill>
                <a:schemeClr val="tx1">
                  <a:lumMod val="75000"/>
                  <a:lumOff val="25000"/>
                </a:schemeClr>
              </a:solidFill>
            </a:endParaRPr>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627086" y="954250"/>
            <a:ext cx="7802222"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627380" y="431165"/>
            <a:ext cx="3145790" cy="521970"/>
          </a:xfrm>
          <a:prstGeom prst="rect">
            <a:avLst/>
          </a:prstGeom>
        </p:spPr>
        <p:txBody>
          <a:bodyPr wrap="square">
            <a:spAutoFit/>
          </a:bodyPr>
          <a:lstStyle/>
          <a:p>
            <a:pPr algn="l"/>
            <a:r>
              <a:rPr lang="zh-CN" altLang="en-US"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1 </a:t>
            </a:r>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GPU</a:t>
            </a:r>
            <a:r>
              <a:rPr lang="zh-CN" altLang="en-US"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简介</a:t>
            </a:r>
            <a:endParaRPr lang="zh-CN" altLang="en-US" sz="2800" b="1" dirty="0">
              <a:solidFill>
                <a:srgbClr val="0070C0"/>
              </a:solidFill>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56" name="任意多边形 55"/>
          <p:cNvSpPr/>
          <p:nvPr/>
        </p:nvSpPr>
        <p:spPr>
          <a:xfrm>
            <a:off x="4782820" y="149860"/>
            <a:ext cx="38735" cy="692150"/>
          </a:xfrm>
          <a:custGeom>
            <a:avLst/>
            <a:gdLst>
              <a:gd name="connisteX0" fmla="*/ 37323 w 38452"/>
              <a:gd name="connsiteY0" fmla="*/ 0 h 692150"/>
              <a:gd name="connisteX1" fmla="*/ 37323 w 38452"/>
              <a:gd name="connsiteY1" fmla="*/ 85090 h 692150"/>
              <a:gd name="connisteX2" fmla="*/ 37323 w 38452"/>
              <a:gd name="connsiteY2" fmla="*/ 170180 h 692150"/>
              <a:gd name="connisteX3" fmla="*/ 37323 w 38452"/>
              <a:gd name="connsiteY3" fmla="*/ 243205 h 692150"/>
              <a:gd name="connisteX4" fmla="*/ 37323 w 38452"/>
              <a:gd name="connsiteY4" fmla="*/ 315595 h 692150"/>
              <a:gd name="connisteX5" fmla="*/ 25258 w 38452"/>
              <a:gd name="connsiteY5" fmla="*/ 388620 h 692150"/>
              <a:gd name="connisteX6" fmla="*/ 25258 w 38452"/>
              <a:gd name="connsiteY6" fmla="*/ 473710 h 692150"/>
              <a:gd name="connisteX7" fmla="*/ 13193 w 38452"/>
              <a:gd name="connsiteY7" fmla="*/ 546735 h 692150"/>
              <a:gd name="connisteX8" fmla="*/ 1128 w 38452"/>
              <a:gd name="connsiteY8" fmla="*/ 619125 h 692150"/>
              <a:gd name="connisteX9" fmla="*/ 1128 w 38452"/>
              <a:gd name="connsiteY9" fmla="*/ 692150 h 69215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Lst>
            <a:rect l="l" t="t" r="r" b="b"/>
            <a:pathLst>
              <a:path w="38453" h="692150">
                <a:moveTo>
                  <a:pt x="37324" y="0"/>
                </a:moveTo>
                <a:cubicBezTo>
                  <a:pt x="37324" y="15240"/>
                  <a:pt x="37324" y="50800"/>
                  <a:pt x="37324" y="85090"/>
                </a:cubicBezTo>
                <a:cubicBezTo>
                  <a:pt x="37324" y="119380"/>
                  <a:pt x="37324" y="138430"/>
                  <a:pt x="37324" y="170180"/>
                </a:cubicBezTo>
                <a:cubicBezTo>
                  <a:pt x="37324" y="201930"/>
                  <a:pt x="37324" y="213995"/>
                  <a:pt x="37324" y="243205"/>
                </a:cubicBezTo>
                <a:cubicBezTo>
                  <a:pt x="37324" y="272415"/>
                  <a:pt x="39864" y="286385"/>
                  <a:pt x="37324" y="315595"/>
                </a:cubicBezTo>
                <a:cubicBezTo>
                  <a:pt x="34784" y="344805"/>
                  <a:pt x="27799" y="356870"/>
                  <a:pt x="25259" y="388620"/>
                </a:cubicBezTo>
                <a:cubicBezTo>
                  <a:pt x="22719" y="420370"/>
                  <a:pt x="27799" y="441960"/>
                  <a:pt x="25259" y="473710"/>
                </a:cubicBezTo>
                <a:cubicBezTo>
                  <a:pt x="22719" y="505460"/>
                  <a:pt x="18274" y="517525"/>
                  <a:pt x="13194" y="546735"/>
                </a:cubicBezTo>
                <a:cubicBezTo>
                  <a:pt x="8114" y="575945"/>
                  <a:pt x="3669" y="589915"/>
                  <a:pt x="1129" y="619125"/>
                </a:cubicBezTo>
                <a:cubicBezTo>
                  <a:pt x="-1411" y="648335"/>
                  <a:pt x="1129" y="678815"/>
                  <a:pt x="1129" y="69215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441063" y="1619245"/>
            <a:ext cx="11553163" cy="4087466"/>
          </a:xfrm>
          <a:prstGeom prst="rect">
            <a:avLst/>
          </a:prstGeom>
          <a:noFill/>
        </p:spPr>
        <p:txBody>
          <a:bodyPr wrap="none" rtlCol="0" anchor="ctr">
            <a:spAutoFit/>
          </a:bodyPr>
          <a:lstStyle/>
          <a:p>
            <a:pPr>
              <a:lnSpc>
                <a:spcPct val="150000"/>
              </a:lnSpc>
            </a:pPr>
            <a:r>
              <a:rPr lang="zh-CN" altLang="en-US" sz="2000" dirty="0">
                <a:latin typeface="微软雅黑" panose="020B0503020204020204" pitchFamily="34" charset="-122"/>
                <a:ea typeface="微软雅黑" panose="020B0503020204020204" pitchFamily="34" charset="-122"/>
              </a:rPr>
              <a:t>    </a:t>
            </a:r>
            <a:r>
              <a:rPr lang="zh-CN" altLang="zh-CN" sz="2000" dirty="0">
                <a:latin typeface="微软雅黑" panose="020B0503020204020204" pitchFamily="34" charset="-122"/>
                <a:ea typeface="微软雅黑" panose="020B0503020204020204" pitchFamily="34" charset="-122"/>
              </a:rPr>
              <a:t>因此相对于</a:t>
            </a:r>
            <a:r>
              <a:rPr lang="en-US" altLang="zh-CN" sz="2000" dirty="0">
                <a:latin typeface="微软雅黑" panose="020B0503020204020204" pitchFamily="34" charset="-122"/>
                <a:ea typeface="微软雅黑" panose="020B0503020204020204" pitchFamily="34" charset="-122"/>
              </a:rPr>
              <a:t>CPU</a:t>
            </a:r>
            <a:r>
              <a:rPr lang="zh-CN" altLang="zh-CN" sz="2000" dirty="0">
                <a:latin typeface="微软雅黑" panose="020B0503020204020204" pitchFamily="34" charset="-122"/>
                <a:ea typeface="微软雅黑" panose="020B0503020204020204" pitchFamily="34" charset="-122"/>
              </a:rPr>
              <a:t>，</a:t>
            </a:r>
            <a:r>
              <a:rPr lang="en-US" altLang="zh-CN" sz="2000" b="1" dirty="0">
                <a:solidFill>
                  <a:srgbClr val="C00000"/>
                </a:solidFill>
                <a:latin typeface="微软雅黑" panose="020B0503020204020204" pitchFamily="34" charset="-122"/>
                <a:ea typeface="微软雅黑" panose="020B0503020204020204" pitchFamily="34" charset="-122"/>
              </a:rPr>
              <a:t>GPU</a:t>
            </a:r>
            <a:r>
              <a:rPr lang="zh-CN" altLang="zh-CN" sz="2000" b="1" dirty="0">
                <a:solidFill>
                  <a:srgbClr val="C00000"/>
                </a:solidFill>
                <a:latin typeface="微软雅黑" panose="020B0503020204020204" pitchFamily="34" charset="-122"/>
                <a:ea typeface="微软雅黑" panose="020B0503020204020204" pitchFamily="34" charset="-122"/>
              </a:rPr>
              <a:t>更适合处理高度并行化的任务</a:t>
            </a:r>
            <a:r>
              <a:rPr lang="zh-CN"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如上图</a:t>
            </a:r>
            <a:r>
              <a:rPr lang="zh-CN" altLang="zh-CN" sz="2000" dirty="0">
                <a:latin typeface="微软雅黑" panose="020B0503020204020204" pitchFamily="34" charset="-122"/>
                <a:ea typeface="微软雅黑" panose="020B0503020204020204" pitchFamily="34" charset="-122"/>
              </a:rPr>
              <a:t>在</a:t>
            </a:r>
            <a:r>
              <a:rPr lang="en-US" altLang="zh-CN" sz="2000" dirty="0">
                <a:latin typeface="微软雅黑" panose="020B0503020204020204" pitchFamily="34" charset="-122"/>
                <a:ea typeface="微软雅黑" panose="020B0503020204020204" pitchFamily="34" charset="-122"/>
              </a:rPr>
              <a:t>CPU</a:t>
            </a:r>
            <a:r>
              <a:rPr lang="zh-CN" altLang="zh-CN" sz="2000" dirty="0">
                <a:latin typeface="微软雅黑" panose="020B0503020204020204" pitchFamily="34" charset="-122"/>
                <a:ea typeface="微软雅黑" panose="020B0503020204020204" pitchFamily="34" charset="-122"/>
              </a:rPr>
              <a:t>芯片中，运算单元</a:t>
            </a:r>
            <a:r>
              <a:rPr lang="en-US" altLang="zh-CN" sz="2000" dirty="0">
                <a:latin typeface="微软雅黑" panose="020B0503020204020204" pitchFamily="34" charset="-122"/>
                <a:ea typeface="微软雅黑" panose="020B0503020204020204" pitchFamily="34" charset="-122"/>
              </a:rPr>
              <a:t>(ALU)</a:t>
            </a:r>
            <a:endParaRPr lang="en-US" altLang="zh-CN" sz="2000" dirty="0">
              <a:latin typeface="微软雅黑" panose="020B0503020204020204" pitchFamily="34" charset="-122"/>
              <a:ea typeface="微软雅黑" panose="020B0503020204020204" pitchFamily="34" charset="-122"/>
            </a:endParaRPr>
          </a:p>
          <a:p>
            <a:pPr>
              <a:lnSpc>
                <a:spcPct val="150000"/>
              </a:lnSpc>
            </a:pPr>
            <a:r>
              <a:rPr lang="zh-CN" altLang="zh-CN" sz="2000" dirty="0">
                <a:latin typeface="微软雅黑" panose="020B0503020204020204" pitchFamily="34" charset="-122"/>
                <a:ea typeface="微软雅黑" panose="020B0503020204020204" pitchFamily="34" charset="-122"/>
              </a:rPr>
              <a:t>所占的比例较小，</a:t>
            </a:r>
            <a:r>
              <a:rPr lang="en-US" altLang="zh-CN" sz="2000" dirty="0">
                <a:latin typeface="微软雅黑" panose="020B0503020204020204" pitchFamily="34" charset="-122"/>
                <a:ea typeface="微软雅黑" panose="020B0503020204020204" pitchFamily="34" charset="-122"/>
              </a:rPr>
              <a:t>CPU</a:t>
            </a:r>
            <a:r>
              <a:rPr lang="zh-CN" altLang="zh-CN" sz="2000" dirty="0">
                <a:latin typeface="微软雅黑" panose="020B0503020204020204" pitchFamily="34" charset="-122"/>
                <a:ea typeface="微软雅黑" panose="020B0503020204020204" pitchFamily="34" charset="-122"/>
              </a:rPr>
              <a:t>中更多的硅片被用来制作控制单元和缓存，以完成复杂的逻辑；</a:t>
            </a:r>
            <a:endParaRPr lang="en-US" altLang="zh-CN" sz="2000" dirty="0">
              <a:latin typeface="微软雅黑" panose="020B0503020204020204" pitchFamily="34" charset="-122"/>
              <a:ea typeface="微软雅黑" panose="020B0503020204020204" pitchFamily="34" charset="-122"/>
            </a:endParaRPr>
          </a:p>
          <a:p>
            <a:pPr>
              <a:lnSpc>
                <a:spcPct val="150000"/>
              </a:lnSpc>
            </a:pPr>
            <a:r>
              <a:rPr lang="zh-CN" altLang="en-US" sz="2000" dirty="0">
                <a:latin typeface="微软雅黑" panose="020B0503020204020204" pitchFamily="34" charset="-122"/>
                <a:ea typeface="微软雅黑" panose="020B0503020204020204" pitchFamily="34" charset="-122"/>
              </a:rPr>
              <a:t>    </a:t>
            </a:r>
            <a:r>
              <a:rPr lang="zh-CN" altLang="zh-CN" sz="2000" dirty="0">
                <a:latin typeface="微软雅黑" panose="020B0503020204020204" pitchFamily="34" charset="-122"/>
                <a:ea typeface="微软雅黑" panose="020B0503020204020204" pitchFamily="34" charset="-122"/>
              </a:rPr>
              <a:t>而</a:t>
            </a:r>
            <a:r>
              <a:rPr lang="en-US" altLang="zh-CN" sz="2000" dirty="0">
                <a:latin typeface="微软雅黑" panose="020B0503020204020204" pitchFamily="34" charset="-122"/>
                <a:ea typeface="微软雅黑" panose="020B0503020204020204" pitchFamily="34" charset="-122"/>
              </a:rPr>
              <a:t>GPU</a:t>
            </a:r>
            <a:r>
              <a:rPr lang="zh-CN" altLang="zh-CN" sz="2000" dirty="0">
                <a:latin typeface="微软雅黑" panose="020B0503020204020204" pitchFamily="34" charset="-122"/>
                <a:ea typeface="微软雅黑" panose="020B0503020204020204" pitchFamily="34" charset="-122"/>
              </a:rPr>
              <a:t>的运算单元使用的硅片面积比例要大于</a:t>
            </a:r>
            <a:r>
              <a:rPr lang="en-US" altLang="zh-CN" sz="2000" dirty="0">
                <a:latin typeface="微软雅黑" panose="020B0503020204020204" pitchFamily="34" charset="-122"/>
                <a:ea typeface="微软雅黑" panose="020B0503020204020204" pitchFamily="34" charset="-122"/>
              </a:rPr>
              <a:t>CPU</a:t>
            </a:r>
            <a:r>
              <a:rPr lang="zh-CN" altLang="zh-CN" sz="2000" dirty="0">
                <a:latin typeface="微软雅黑" panose="020B0503020204020204" pitchFamily="34" charset="-122"/>
                <a:ea typeface="微软雅黑" panose="020B0503020204020204" pitchFamily="34" charset="-122"/>
              </a:rPr>
              <a:t>，以完成高强度的计算。</a:t>
            </a:r>
            <a:endParaRPr lang="en-US" altLang="zh-CN" sz="2000" dirty="0">
              <a:latin typeface="微软雅黑" panose="020B0503020204020204" pitchFamily="34" charset="-122"/>
              <a:ea typeface="微软雅黑" panose="020B0503020204020204" pitchFamily="34" charset="-122"/>
            </a:endParaRPr>
          </a:p>
          <a:p>
            <a:pPr>
              <a:lnSpc>
                <a:spcPct val="150000"/>
              </a:lnSpc>
            </a:pPr>
            <a:r>
              <a:rPr lang="zh-CN" altLang="en-US" sz="2000" dirty="0">
                <a:latin typeface="微软雅黑" panose="020B0503020204020204" pitchFamily="34" charset="-122"/>
                <a:ea typeface="微软雅黑" panose="020B0503020204020204" pitchFamily="34" charset="-122"/>
              </a:rPr>
              <a:t>    </a:t>
            </a:r>
            <a:r>
              <a:rPr lang="zh-CN" altLang="zh-CN" sz="2000" b="1" dirty="0">
                <a:solidFill>
                  <a:srgbClr val="C00000"/>
                </a:solidFill>
                <a:latin typeface="微软雅黑" panose="020B0503020204020204" pitchFamily="34" charset="-122"/>
                <a:ea typeface="微软雅黑" panose="020B0503020204020204" pitchFamily="34" charset="-122"/>
              </a:rPr>
              <a:t>因此</a:t>
            </a:r>
            <a:r>
              <a:rPr lang="en-US" altLang="zh-CN" sz="2000" b="1" dirty="0">
                <a:solidFill>
                  <a:srgbClr val="C00000"/>
                </a:solidFill>
                <a:latin typeface="微软雅黑" panose="020B0503020204020204" pitchFamily="34" charset="-122"/>
                <a:ea typeface="微软雅黑" panose="020B0503020204020204" pitchFamily="34" charset="-122"/>
              </a:rPr>
              <a:t>CPU</a:t>
            </a:r>
            <a:r>
              <a:rPr lang="zh-CN" altLang="zh-CN" sz="2000" b="1" dirty="0">
                <a:solidFill>
                  <a:srgbClr val="C00000"/>
                </a:solidFill>
                <a:latin typeface="微软雅黑" panose="020B0503020204020204" pitchFamily="34" charset="-122"/>
                <a:ea typeface="微软雅黑" panose="020B0503020204020204" pitchFamily="34" charset="-122"/>
              </a:rPr>
              <a:t>的侧重点在于逻辑控制，而</a:t>
            </a:r>
            <a:r>
              <a:rPr lang="en-US" altLang="zh-CN" sz="2000" b="1" dirty="0">
                <a:solidFill>
                  <a:srgbClr val="C00000"/>
                </a:solidFill>
                <a:latin typeface="微软雅黑" panose="020B0503020204020204" pitchFamily="34" charset="-122"/>
                <a:ea typeface="微软雅黑" panose="020B0503020204020204" pitchFamily="34" charset="-122"/>
              </a:rPr>
              <a:t>GPU</a:t>
            </a:r>
            <a:r>
              <a:rPr lang="zh-CN" altLang="zh-CN" sz="2000" b="1" dirty="0">
                <a:solidFill>
                  <a:srgbClr val="C00000"/>
                </a:solidFill>
                <a:latin typeface="微软雅黑" panose="020B0503020204020204" pitchFamily="34" charset="-122"/>
                <a:ea typeface="微软雅黑" panose="020B0503020204020204" pitchFamily="34" charset="-122"/>
              </a:rPr>
              <a:t>的侧重点在于</a:t>
            </a:r>
            <a:r>
              <a:rPr lang="zh-CN" altLang="en-US" sz="2000" b="1" dirty="0">
                <a:solidFill>
                  <a:srgbClr val="C00000"/>
                </a:solidFill>
                <a:latin typeface="微软雅黑" panose="020B0503020204020204" pitchFamily="34" charset="-122"/>
                <a:ea typeface="微软雅黑" panose="020B0503020204020204" pitchFamily="34" charset="-122"/>
              </a:rPr>
              <a:t>简单</a:t>
            </a:r>
            <a:r>
              <a:rPr lang="zh-CN" altLang="zh-CN" sz="2000" b="1" dirty="0">
                <a:solidFill>
                  <a:srgbClr val="C00000"/>
                </a:solidFill>
                <a:latin typeface="微软雅黑" panose="020B0503020204020204" pitchFamily="34" charset="-122"/>
                <a:ea typeface="微软雅黑" panose="020B0503020204020204" pitchFamily="34" charset="-122"/>
              </a:rPr>
              <a:t>计算</a:t>
            </a:r>
            <a:r>
              <a:rPr lang="zh-CN" altLang="zh-CN" sz="2000" dirty="0">
                <a:latin typeface="微软雅黑" panose="020B0503020204020204" pitchFamily="34" charset="-122"/>
                <a:ea typeface="微软雅黑" panose="020B0503020204020204" pitchFamily="34" charset="-122"/>
              </a:rPr>
              <a:t>。</a:t>
            </a:r>
            <a:endParaRPr lang="en-US" altLang="zh-CN" sz="2000" dirty="0">
              <a:latin typeface="微软雅黑" panose="020B0503020204020204" pitchFamily="34" charset="-122"/>
              <a:ea typeface="微软雅黑" panose="020B0503020204020204" pitchFamily="34" charset="-122"/>
            </a:endParaRPr>
          </a:p>
          <a:p>
            <a:pPr>
              <a:lnSpc>
                <a:spcPct val="150000"/>
              </a:lnSpc>
            </a:pPr>
            <a:endParaRPr lang="zh-CN" altLang="zh-CN" sz="2000" dirty="0">
              <a:latin typeface="微软雅黑" panose="020B0503020204020204" pitchFamily="34" charset="-122"/>
              <a:ea typeface="微软雅黑" panose="020B0503020204020204" pitchFamily="34" charset="-122"/>
            </a:endParaRPr>
          </a:p>
          <a:p>
            <a:pPr>
              <a:lnSpc>
                <a:spcPct val="150000"/>
              </a:lnSpc>
            </a:pPr>
            <a:r>
              <a:rPr lang="zh-CN" altLang="en-US" sz="2000" dirty="0">
                <a:latin typeface="微软雅黑" panose="020B0503020204020204" pitchFamily="34" charset="-122"/>
                <a:ea typeface="微软雅黑" panose="020B0503020204020204" pitchFamily="34" charset="-122"/>
              </a:rPr>
              <a:t>        </a:t>
            </a:r>
            <a:r>
              <a:rPr lang="zh-CN" altLang="zh-CN" sz="2000" dirty="0">
                <a:latin typeface="微软雅黑" panose="020B0503020204020204" pitchFamily="34" charset="-122"/>
                <a:ea typeface="微软雅黑" panose="020B0503020204020204" pitchFamily="34" charset="-122"/>
              </a:rPr>
              <a:t>深度学习，尤其是卷积神经网络中，有很多可以高度并行化的向量运算与矩阵运算。因此使用</a:t>
            </a:r>
            <a:endParaRPr lang="en-US" altLang="zh-CN" sz="2000" dirty="0">
              <a:latin typeface="微软雅黑" panose="020B0503020204020204" pitchFamily="34" charset="-122"/>
              <a:ea typeface="微软雅黑" panose="020B0503020204020204" pitchFamily="34" charset="-122"/>
            </a:endParaRPr>
          </a:p>
          <a:p>
            <a:pPr>
              <a:lnSpc>
                <a:spcPct val="150000"/>
              </a:lnSpc>
            </a:pPr>
            <a:r>
              <a:rPr lang="en-US" altLang="zh-CN" sz="2000" dirty="0">
                <a:latin typeface="微软雅黑" panose="020B0503020204020204" pitchFamily="34" charset="-122"/>
                <a:ea typeface="微软雅黑" panose="020B0503020204020204" pitchFamily="34" charset="-122"/>
              </a:rPr>
              <a:t>GPU</a:t>
            </a:r>
            <a:r>
              <a:rPr lang="zh-CN" altLang="zh-CN" sz="2000" dirty="0">
                <a:latin typeface="微软雅黑" panose="020B0503020204020204" pitchFamily="34" charset="-122"/>
                <a:ea typeface="微软雅黑" panose="020B0503020204020204" pitchFamily="34" charset="-122"/>
              </a:rPr>
              <a:t>进行深度学习运算，远比</a:t>
            </a:r>
            <a:r>
              <a:rPr lang="en-US" altLang="zh-CN" sz="2000" dirty="0">
                <a:latin typeface="微软雅黑" panose="020B0503020204020204" pitchFamily="34" charset="-122"/>
                <a:ea typeface="微软雅黑" panose="020B0503020204020204" pitchFamily="34" charset="-122"/>
              </a:rPr>
              <a:t>CPU</a:t>
            </a:r>
            <a:r>
              <a:rPr lang="zh-CN" altLang="zh-CN" sz="2000" dirty="0">
                <a:latin typeface="微软雅黑" panose="020B0503020204020204" pitchFamily="34" charset="-122"/>
                <a:ea typeface="微软雅黑" panose="020B0503020204020204" pitchFamily="34" charset="-122"/>
              </a:rPr>
              <a:t>快速。由于</a:t>
            </a:r>
            <a:r>
              <a:rPr lang="en-US" altLang="zh-CN" sz="2000" dirty="0">
                <a:latin typeface="微软雅黑" panose="020B0503020204020204" pitchFamily="34" charset="-122"/>
                <a:ea typeface="微软雅黑" panose="020B0503020204020204" pitchFamily="34" charset="-122"/>
              </a:rPr>
              <a:t>GPU</a:t>
            </a:r>
            <a:r>
              <a:rPr lang="zh-CN" altLang="zh-CN" sz="2000" dirty="0">
                <a:latin typeface="微软雅黑" panose="020B0503020204020204" pitchFamily="34" charset="-122"/>
                <a:ea typeface="微软雅黑" panose="020B0503020204020204" pitchFamily="34" charset="-122"/>
              </a:rPr>
              <a:t>的核心数量太多，即使</a:t>
            </a:r>
            <a:r>
              <a:rPr lang="en-US" altLang="zh-CN" sz="2000" dirty="0">
                <a:latin typeface="微软雅黑" panose="020B0503020204020204" pitchFamily="34" charset="-122"/>
                <a:ea typeface="微软雅黑" panose="020B0503020204020204" pitchFamily="34" charset="-122"/>
              </a:rPr>
              <a:t>GPU</a:t>
            </a:r>
            <a:r>
              <a:rPr lang="zh-CN" altLang="zh-CN" sz="2000" dirty="0">
                <a:latin typeface="微软雅黑" panose="020B0503020204020204" pitchFamily="34" charset="-122"/>
                <a:ea typeface="微软雅黑" panose="020B0503020204020204" pitchFamily="34" charset="-122"/>
              </a:rPr>
              <a:t>的内存（也称作显存）</a:t>
            </a:r>
            <a:endParaRPr lang="en-US" altLang="zh-CN" sz="2000" dirty="0">
              <a:latin typeface="微软雅黑" panose="020B0503020204020204" pitchFamily="34" charset="-122"/>
              <a:ea typeface="微软雅黑" panose="020B0503020204020204" pitchFamily="34" charset="-122"/>
            </a:endParaRPr>
          </a:p>
          <a:p>
            <a:pPr>
              <a:lnSpc>
                <a:spcPct val="150000"/>
              </a:lnSpc>
            </a:pPr>
            <a:r>
              <a:rPr lang="zh-CN" altLang="zh-CN" sz="2000" dirty="0">
                <a:latin typeface="微软雅黑" panose="020B0503020204020204" pitchFamily="34" charset="-122"/>
                <a:ea typeface="微软雅黑" panose="020B0503020204020204" pitchFamily="34" charset="-122"/>
              </a:rPr>
              <a:t>优于</a:t>
            </a:r>
            <a:r>
              <a:rPr lang="en-US" altLang="zh-CN" sz="2000" dirty="0">
                <a:latin typeface="微软雅黑" panose="020B0503020204020204" pitchFamily="34" charset="-122"/>
                <a:ea typeface="微软雅黑" panose="020B0503020204020204" pitchFamily="34" charset="-122"/>
              </a:rPr>
              <a:t>CPU</a:t>
            </a:r>
            <a:r>
              <a:rPr lang="zh-CN" altLang="zh-CN" sz="2000" dirty="0">
                <a:latin typeface="微软雅黑" panose="020B0503020204020204" pitchFamily="34" charset="-122"/>
                <a:ea typeface="微软雅黑" panose="020B0503020204020204" pitchFamily="34" charset="-122"/>
              </a:rPr>
              <a:t>的内存，其内存仍然是瓶颈。因此，</a:t>
            </a:r>
            <a:r>
              <a:rPr lang="en-US" altLang="zh-CN" sz="2000" b="1" dirty="0">
                <a:solidFill>
                  <a:srgbClr val="C00000"/>
                </a:solidFill>
                <a:latin typeface="微软雅黑" panose="020B0503020204020204" pitchFamily="34" charset="-122"/>
                <a:ea typeface="微软雅黑" panose="020B0503020204020204" pitchFamily="34" charset="-122"/>
              </a:rPr>
              <a:t>GPU</a:t>
            </a:r>
            <a:r>
              <a:rPr lang="zh-CN" altLang="zh-CN" sz="2000" b="1" dirty="0">
                <a:solidFill>
                  <a:srgbClr val="C00000"/>
                </a:solidFill>
                <a:latin typeface="微软雅黑" panose="020B0503020204020204" pitchFamily="34" charset="-122"/>
                <a:ea typeface="微软雅黑" panose="020B0503020204020204" pitchFamily="34" charset="-122"/>
              </a:rPr>
              <a:t>希望程序是计算密集型，而不是内存密集型</a:t>
            </a:r>
            <a:r>
              <a:rPr lang="zh-CN" altLang="zh-CN" sz="2000" dirty="0">
                <a:latin typeface="微软雅黑" panose="020B0503020204020204" pitchFamily="34" charset="-122"/>
                <a:ea typeface="微软雅黑" panose="020B0503020204020204" pitchFamily="34" charset="-122"/>
              </a:rPr>
              <a:t>。</a:t>
            </a:r>
            <a:endParaRPr kumimoji="1" lang="zh-CN" altLang="en-US" sz="2000"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20000"/>
              </a:lnSpc>
            </a:pPr>
            <a:endParaRPr kumimoji="1" lang="zh-CN" altLang="en-US" dirty="0">
              <a:solidFill>
                <a:schemeClr val="tx1">
                  <a:lumMod val="75000"/>
                  <a:lumOff val="25000"/>
                </a:schemeClr>
              </a:solidFill>
            </a:endParaRPr>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627086" y="954250"/>
            <a:ext cx="7802222"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627380" y="431165"/>
            <a:ext cx="3145790" cy="521970"/>
          </a:xfrm>
          <a:prstGeom prst="rect">
            <a:avLst/>
          </a:prstGeom>
        </p:spPr>
        <p:txBody>
          <a:bodyPr wrap="square">
            <a:spAutoFit/>
          </a:bodyPr>
          <a:lstStyle/>
          <a:p>
            <a:pPr algn="l"/>
            <a:r>
              <a:rPr lang="zh-CN" altLang="en-US"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1 </a:t>
            </a:r>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GPU</a:t>
            </a:r>
            <a:r>
              <a:rPr lang="zh-CN" altLang="en-US"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简介</a:t>
            </a:r>
            <a:endParaRPr lang="zh-CN" altLang="en-US" sz="2800" b="1" dirty="0">
              <a:solidFill>
                <a:srgbClr val="0070C0"/>
              </a:solidFill>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56" name="任意多边形 55"/>
          <p:cNvSpPr/>
          <p:nvPr/>
        </p:nvSpPr>
        <p:spPr>
          <a:xfrm>
            <a:off x="4782820" y="149860"/>
            <a:ext cx="38735" cy="692150"/>
          </a:xfrm>
          <a:custGeom>
            <a:avLst/>
            <a:gdLst>
              <a:gd name="connisteX0" fmla="*/ 37323 w 38452"/>
              <a:gd name="connsiteY0" fmla="*/ 0 h 692150"/>
              <a:gd name="connisteX1" fmla="*/ 37323 w 38452"/>
              <a:gd name="connsiteY1" fmla="*/ 85090 h 692150"/>
              <a:gd name="connisteX2" fmla="*/ 37323 w 38452"/>
              <a:gd name="connsiteY2" fmla="*/ 170180 h 692150"/>
              <a:gd name="connisteX3" fmla="*/ 37323 w 38452"/>
              <a:gd name="connsiteY3" fmla="*/ 243205 h 692150"/>
              <a:gd name="connisteX4" fmla="*/ 37323 w 38452"/>
              <a:gd name="connsiteY4" fmla="*/ 315595 h 692150"/>
              <a:gd name="connisteX5" fmla="*/ 25258 w 38452"/>
              <a:gd name="connsiteY5" fmla="*/ 388620 h 692150"/>
              <a:gd name="connisteX6" fmla="*/ 25258 w 38452"/>
              <a:gd name="connsiteY6" fmla="*/ 473710 h 692150"/>
              <a:gd name="connisteX7" fmla="*/ 13193 w 38452"/>
              <a:gd name="connsiteY7" fmla="*/ 546735 h 692150"/>
              <a:gd name="connisteX8" fmla="*/ 1128 w 38452"/>
              <a:gd name="connsiteY8" fmla="*/ 619125 h 692150"/>
              <a:gd name="connisteX9" fmla="*/ 1128 w 38452"/>
              <a:gd name="connsiteY9" fmla="*/ 692150 h 69215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Lst>
            <a:rect l="l" t="t" r="r" b="b"/>
            <a:pathLst>
              <a:path w="38453" h="692150">
                <a:moveTo>
                  <a:pt x="37324" y="0"/>
                </a:moveTo>
                <a:cubicBezTo>
                  <a:pt x="37324" y="15240"/>
                  <a:pt x="37324" y="50800"/>
                  <a:pt x="37324" y="85090"/>
                </a:cubicBezTo>
                <a:cubicBezTo>
                  <a:pt x="37324" y="119380"/>
                  <a:pt x="37324" y="138430"/>
                  <a:pt x="37324" y="170180"/>
                </a:cubicBezTo>
                <a:cubicBezTo>
                  <a:pt x="37324" y="201930"/>
                  <a:pt x="37324" y="213995"/>
                  <a:pt x="37324" y="243205"/>
                </a:cubicBezTo>
                <a:cubicBezTo>
                  <a:pt x="37324" y="272415"/>
                  <a:pt x="39864" y="286385"/>
                  <a:pt x="37324" y="315595"/>
                </a:cubicBezTo>
                <a:cubicBezTo>
                  <a:pt x="34784" y="344805"/>
                  <a:pt x="27799" y="356870"/>
                  <a:pt x="25259" y="388620"/>
                </a:cubicBezTo>
                <a:cubicBezTo>
                  <a:pt x="22719" y="420370"/>
                  <a:pt x="27799" y="441960"/>
                  <a:pt x="25259" y="473710"/>
                </a:cubicBezTo>
                <a:cubicBezTo>
                  <a:pt x="22719" y="505460"/>
                  <a:pt x="18274" y="517525"/>
                  <a:pt x="13194" y="546735"/>
                </a:cubicBezTo>
                <a:cubicBezTo>
                  <a:pt x="8114" y="575945"/>
                  <a:pt x="3669" y="589915"/>
                  <a:pt x="1129" y="619125"/>
                </a:cubicBezTo>
                <a:cubicBezTo>
                  <a:pt x="-1411" y="648335"/>
                  <a:pt x="1129" y="678815"/>
                  <a:pt x="1129" y="69215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444649" y="1379640"/>
            <a:ext cx="4558100" cy="4893647"/>
          </a:xfrm>
          <a:prstGeom prst="rect">
            <a:avLst/>
          </a:prstGeom>
          <a:noFill/>
        </p:spPr>
        <p:txBody>
          <a:bodyPr wrap="square" rtlCol="0" anchor="ctr">
            <a:spAutoFit/>
          </a:bodyPr>
          <a:lstStyle/>
          <a:p>
            <a:endParaRPr lang="en-US" altLang="zh-CN" dirty="0"/>
          </a:p>
          <a:p>
            <a:r>
              <a:rPr lang="en-GB" altLang="zh-CN" sz="2000" dirty="0">
                <a:latin typeface="微软雅黑" panose="020B0503020204020204" pitchFamily="34" charset="-122"/>
                <a:ea typeface="微软雅黑" panose="020B0503020204020204" pitchFamily="34" charset="-122"/>
              </a:rPr>
              <a:t>SP</a:t>
            </a:r>
            <a:r>
              <a:rPr lang="zh-CN" altLang="en-US" sz="2000" dirty="0">
                <a:latin typeface="微软雅黑" panose="020B0503020204020204" pitchFamily="34" charset="-122"/>
                <a:ea typeface="微软雅黑" panose="020B0503020204020204" pitchFamily="34" charset="-122"/>
              </a:rPr>
              <a:t>：</a:t>
            </a:r>
            <a:r>
              <a:rPr lang="en-GB" altLang="zh-CN" sz="2000" dirty="0">
                <a:latin typeface="微软雅黑" panose="020B0503020204020204" pitchFamily="34" charset="-122"/>
                <a:ea typeface="微软雅黑" panose="020B0503020204020204" pitchFamily="34" charset="-122"/>
              </a:rPr>
              <a:t>Streaming Processor(</a:t>
            </a:r>
            <a:r>
              <a:rPr lang="zh-CN" altLang="en-US" sz="2000" dirty="0">
                <a:latin typeface="微软雅黑" panose="020B0503020204020204" pitchFamily="34" charset="-122"/>
                <a:ea typeface="微软雅黑" panose="020B0503020204020204" pitchFamily="34" charset="-122"/>
              </a:rPr>
              <a:t>流处理器</a:t>
            </a:r>
            <a:r>
              <a:rPr lang="en-US" altLang="zh-CN" sz="2000" dirty="0">
                <a:latin typeface="微软雅黑" panose="020B0503020204020204" pitchFamily="34" charset="-122"/>
                <a:ea typeface="微软雅黑" panose="020B0503020204020204" pitchFamily="34" charset="-122"/>
              </a:rPr>
              <a:t>)</a:t>
            </a:r>
            <a:endParaRPr lang="en-US" altLang="zh-CN" sz="2000" dirty="0">
              <a:latin typeface="微软雅黑" panose="020B0503020204020204" pitchFamily="34" charset="-122"/>
              <a:ea typeface="微软雅黑" panose="020B0503020204020204" pitchFamily="34" charset="-122"/>
            </a:endParaRPr>
          </a:p>
          <a:p>
            <a:r>
              <a:rPr lang="en-GB" altLang="zh-CN" sz="2000" dirty="0">
                <a:latin typeface="微软雅黑" panose="020B0503020204020204" pitchFamily="34" charset="-122"/>
                <a:ea typeface="微软雅黑" panose="020B0503020204020204" pitchFamily="34" charset="-122"/>
              </a:rPr>
              <a:t>CUDA</a:t>
            </a:r>
            <a:r>
              <a:rPr lang="zh-CN" altLang="en-US" sz="2000" dirty="0">
                <a:latin typeface="微软雅黑" panose="020B0503020204020204" pitchFamily="34" charset="-122"/>
                <a:ea typeface="微软雅黑" panose="020B0503020204020204" pitchFamily="34" charset="-122"/>
              </a:rPr>
              <a:t>单一线程的标量处理器</a:t>
            </a:r>
            <a:endParaRPr lang="zh-CN" altLang="en-US" sz="2000" dirty="0">
              <a:latin typeface="微软雅黑" panose="020B0503020204020204" pitchFamily="34" charset="-122"/>
              <a:ea typeface="微软雅黑" panose="020B0503020204020204" pitchFamily="34" charset="-122"/>
            </a:endParaRPr>
          </a:p>
          <a:p>
            <a:endParaRPr lang="en-GB" altLang="zh-CN" sz="2000" dirty="0">
              <a:latin typeface="微软雅黑" panose="020B0503020204020204" pitchFamily="34" charset="-122"/>
              <a:ea typeface="微软雅黑" panose="020B0503020204020204" pitchFamily="34" charset="-122"/>
            </a:endParaRPr>
          </a:p>
          <a:p>
            <a:r>
              <a:rPr lang="en-GB" altLang="zh-CN" sz="2000" dirty="0">
                <a:latin typeface="微软雅黑" panose="020B0503020204020204" pitchFamily="34" charset="-122"/>
                <a:ea typeface="微软雅黑" panose="020B0503020204020204" pitchFamily="34" charset="-122"/>
              </a:rPr>
              <a:t>SM</a:t>
            </a:r>
            <a:r>
              <a:rPr lang="zh-CN" altLang="en-US" sz="2000" dirty="0">
                <a:latin typeface="微软雅黑" panose="020B0503020204020204" pitchFamily="34" charset="-122"/>
                <a:ea typeface="微软雅黑" panose="020B0503020204020204" pitchFamily="34" charset="-122"/>
              </a:rPr>
              <a:t>：</a:t>
            </a:r>
            <a:r>
              <a:rPr lang="en-GB" altLang="zh-CN" sz="2000" dirty="0">
                <a:latin typeface="微软雅黑" panose="020B0503020204020204" pitchFamily="34" charset="-122"/>
                <a:ea typeface="微软雅黑" panose="020B0503020204020204" pitchFamily="34" charset="-122"/>
              </a:rPr>
              <a:t>Streaming Multiprocessor(</a:t>
            </a:r>
            <a:r>
              <a:rPr lang="zh-CN" altLang="en-US" sz="2000" dirty="0">
                <a:latin typeface="微软雅黑" panose="020B0503020204020204" pitchFamily="34" charset="-122"/>
                <a:ea typeface="微软雅黑" panose="020B0503020204020204" pitchFamily="34" charset="-122"/>
              </a:rPr>
              <a:t>流多处理器，</a:t>
            </a:r>
            <a:r>
              <a:rPr lang="en-US" altLang="zh-CN" sz="2000" dirty="0">
                <a:latin typeface="微软雅黑" panose="020B0503020204020204" pitchFamily="34" charset="-122"/>
                <a:ea typeface="微软雅黑" panose="020B0503020204020204" pitchFamily="34" charset="-122"/>
              </a:rPr>
              <a:t>8</a:t>
            </a:r>
            <a:r>
              <a:rPr lang="en-GB" altLang="zh-CN" sz="2000" dirty="0">
                <a:latin typeface="微软雅黑" panose="020B0503020204020204" pitchFamily="34" charset="-122"/>
                <a:ea typeface="微软雅黑" panose="020B0503020204020204" pitchFamily="34" charset="-122"/>
              </a:rPr>
              <a:t>SP(G80))</a:t>
            </a:r>
            <a:r>
              <a:rPr lang="zh-CN" altLang="en-US" sz="2000" dirty="0">
                <a:latin typeface="微软雅黑" panose="020B0503020204020204" pitchFamily="34" charset="-122"/>
                <a:ea typeface="微软雅黑" panose="020B0503020204020204" pitchFamily="34" charset="-122"/>
              </a:rPr>
              <a:t>，多线程处理器核，</a:t>
            </a:r>
            <a:r>
              <a:rPr lang="en-GB" altLang="zh-CN" sz="2000" dirty="0">
                <a:latin typeface="微软雅黑" panose="020B0503020204020204" pitchFamily="34" charset="-122"/>
                <a:ea typeface="微软雅黑" panose="020B0503020204020204" pitchFamily="34" charset="-122"/>
              </a:rPr>
              <a:t>CUDA</a:t>
            </a:r>
            <a:r>
              <a:rPr lang="zh-CN" altLang="en-US" sz="2000" dirty="0">
                <a:latin typeface="微软雅黑" panose="020B0503020204020204" pitchFamily="34" charset="-122"/>
                <a:ea typeface="微软雅黑" panose="020B0503020204020204" pitchFamily="34" charset="-122"/>
              </a:rPr>
              <a:t>线程块</a:t>
            </a:r>
            <a:r>
              <a:rPr lang="en-US" altLang="zh-CN" sz="2000" dirty="0">
                <a:latin typeface="微软雅黑" panose="020B0503020204020204" pitchFamily="34" charset="-122"/>
                <a:ea typeface="微软雅黑" panose="020B0503020204020204" pitchFamily="34" charset="-122"/>
              </a:rPr>
              <a:t>(</a:t>
            </a:r>
            <a:r>
              <a:rPr lang="en-GB" altLang="zh-CN" sz="2000" dirty="0">
                <a:latin typeface="微软雅黑" panose="020B0503020204020204" pitchFamily="34" charset="-122"/>
                <a:ea typeface="微软雅黑" panose="020B0503020204020204" pitchFamily="34" charset="-122"/>
              </a:rPr>
              <a:t>block)</a:t>
            </a:r>
            <a:r>
              <a:rPr lang="zh-CN" altLang="en-US" sz="2000" dirty="0">
                <a:latin typeface="微软雅黑" panose="020B0503020204020204" pitchFamily="34" charset="-122"/>
                <a:ea typeface="微软雅黑" panose="020B0503020204020204" pitchFamily="34" charset="-122"/>
              </a:rPr>
              <a:t>的基本处理单元</a:t>
            </a:r>
            <a:endParaRPr lang="zh-CN" altLang="en-US" sz="2000" dirty="0">
              <a:latin typeface="微软雅黑" panose="020B0503020204020204" pitchFamily="34" charset="-122"/>
              <a:ea typeface="微软雅黑" panose="020B0503020204020204" pitchFamily="34" charset="-122"/>
            </a:endParaRPr>
          </a:p>
          <a:p>
            <a:endParaRPr lang="en-GB" altLang="zh-CN" sz="2000" dirty="0">
              <a:latin typeface="微软雅黑" panose="020B0503020204020204" pitchFamily="34" charset="-122"/>
              <a:ea typeface="微软雅黑" panose="020B0503020204020204" pitchFamily="34" charset="-122"/>
            </a:endParaRPr>
          </a:p>
          <a:p>
            <a:r>
              <a:rPr lang="en-GB" altLang="zh-CN" sz="2000" dirty="0">
                <a:latin typeface="微软雅黑" panose="020B0503020204020204" pitchFamily="34" charset="-122"/>
                <a:ea typeface="微软雅黑" panose="020B0503020204020204" pitchFamily="34" charset="-122"/>
              </a:rPr>
              <a:t>TPC</a:t>
            </a:r>
            <a:r>
              <a:rPr lang="zh-CN" altLang="en-US" sz="2000" dirty="0">
                <a:latin typeface="微软雅黑" panose="020B0503020204020204" pitchFamily="34" charset="-122"/>
                <a:ea typeface="微软雅黑" panose="020B0503020204020204" pitchFamily="34" charset="-122"/>
              </a:rPr>
              <a:t>：</a:t>
            </a:r>
            <a:r>
              <a:rPr lang="en-GB" altLang="zh-CN" sz="2000" dirty="0">
                <a:latin typeface="微软雅黑" panose="020B0503020204020204" pitchFamily="34" charset="-122"/>
                <a:ea typeface="微软雅黑" panose="020B0503020204020204" pitchFamily="34" charset="-122"/>
              </a:rPr>
              <a:t>Thread Processing Cluster(</a:t>
            </a:r>
            <a:r>
              <a:rPr lang="zh-CN" altLang="en-US" sz="2000" dirty="0">
                <a:latin typeface="微软雅黑" panose="020B0503020204020204" pitchFamily="34" charset="-122"/>
                <a:ea typeface="微软雅黑" panose="020B0503020204020204" pitchFamily="34" charset="-122"/>
              </a:rPr>
              <a:t>线程处理集群，</a:t>
            </a:r>
            <a:r>
              <a:rPr lang="en-US" altLang="zh-CN" sz="2000" dirty="0">
                <a:latin typeface="微软雅黑" panose="020B0503020204020204" pitchFamily="34" charset="-122"/>
                <a:ea typeface="微软雅黑" panose="020B0503020204020204" pitchFamily="34" charset="-122"/>
              </a:rPr>
              <a:t>2</a:t>
            </a:r>
            <a:r>
              <a:rPr lang="en-GB" altLang="zh-CN" sz="2000" dirty="0" err="1">
                <a:latin typeface="微软雅黑" panose="020B0503020204020204" pitchFamily="34" charset="-122"/>
                <a:ea typeface="微软雅黑" panose="020B0503020204020204" pitchFamily="34" charset="-122"/>
              </a:rPr>
              <a:t>SM+Texture</a:t>
            </a:r>
            <a:r>
              <a:rPr lang="en-GB" altLang="zh-CN" sz="2000" dirty="0">
                <a:latin typeface="微软雅黑" panose="020B0503020204020204" pitchFamily="34" charset="-122"/>
                <a:ea typeface="微软雅黑" panose="020B0503020204020204" pitchFamily="34" charset="-122"/>
              </a:rPr>
              <a:t>(G80))</a:t>
            </a:r>
            <a:endParaRPr lang="en-GB" altLang="zh-CN" sz="2000" dirty="0">
              <a:latin typeface="微软雅黑" panose="020B0503020204020204" pitchFamily="34" charset="-122"/>
              <a:ea typeface="微软雅黑" panose="020B0503020204020204" pitchFamily="34" charset="-122"/>
            </a:endParaRPr>
          </a:p>
          <a:p>
            <a:endParaRPr lang="en-GB" altLang="zh-CN" sz="2000" dirty="0">
              <a:latin typeface="微软雅黑" panose="020B0503020204020204" pitchFamily="34" charset="-122"/>
              <a:ea typeface="微软雅黑" panose="020B0503020204020204" pitchFamily="34" charset="-122"/>
            </a:endParaRPr>
          </a:p>
          <a:p>
            <a:r>
              <a:rPr lang="en-GB" altLang="zh-CN" sz="2000" dirty="0">
                <a:latin typeface="微软雅黑" panose="020B0503020204020204" pitchFamily="34" charset="-122"/>
                <a:ea typeface="微软雅黑" panose="020B0503020204020204" pitchFamily="34" charset="-122"/>
              </a:rPr>
              <a:t>SPA</a:t>
            </a:r>
            <a:r>
              <a:rPr lang="zh-CN" altLang="en-US" sz="2000" dirty="0">
                <a:latin typeface="微软雅黑" panose="020B0503020204020204" pitchFamily="34" charset="-122"/>
                <a:ea typeface="微软雅黑" panose="020B0503020204020204" pitchFamily="34" charset="-122"/>
              </a:rPr>
              <a:t>：</a:t>
            </a:r>
            <a:r>
              <a:rPr lang="en-GB" altLang="zh-CN" sz="2000" dirty="0">
                <a:latin typeface="微软雅黑" panose="020B0503020204020204" pitchFamily="34" charset="-122"/>
                <a:ea typeface="微软雅黑" panose="020B0503020204020204" pitchFamily="34" charset="-122"/>
              </a:rPr>
              <a:t>Streaming Processor Array(</a:t>
            </a:r>
            <a:r>
              <a:rPr lang="zh-CN" altLang="en-US" sz="2000" dirty="0">
                <a:latin typeface="微软雅黑" panose="020B0503020204020204" pitchFamily="34" charset="-122"/>
                <a:ea typeface="微软雅黑" panose="020B0503020204020204" pitchFamily="34" charset="-122"/>
              </a:rPr>
              <a:t>流</a:t>
            </a:r>
            <a:endParaRPr lang="zh-CN" altLang="en-US" sz="2000" dirty="0">
              <a:latin typeface="微软雅黑" panose="020B0503020204020204" pitchFamily="34" charset="-122"/>
              <a:ea typeface="微软雅黑" panose="020B0503020204020204" pitchFamily="34" charset="-122"/>
            </a:endParaRPr>
          </a:p>
          <a:p>
            <a:r>
              <a:rPr lang="zh-CN" altLang="en-US" sz="2000" dirty="0">
                <a:latin typeface="微软雅黑" panose="020B0503020204020204" pitchFamily="34" charset="-122"/>
                <a:ea typeface="微软雅黑" panose="020B0503020204020204" pitchFamily="34" charset="-122"/>
              </a:rPr>
              <a:t>处理器阵列，</a:t>
            </a:r>
            <a:r>
              <a:rPr lang="en-US" altLang="zh-CN" sz="2000" dirty="0">
                <a:latin typeface="微软雅黑" panose="020B0503020204020204" pitchFamily="34" charset="-122"/>
                <a:ea typeface="微软雅黑" panose="020B0503020204020204" pitchFamily="34" charset="-122"/>
              </a:rPr>
              <a:t>8 </a:t>
            </a:r>
            <a:r>
              <a:rPr lang="en-GB" altLang="zh-CN" sz="2000" dirty="0">
                <a:latin typeface="微软雅黑" panose="020B0503020204020204" pitchFamily="34" charset="-122"/>
                <a:ea typeface="微软雅黑" panose="020B0503020204020204" pitchFamily="34" charset="-122"/>
              </a:rPr>
              <a:t>in G80)</a:t>
            </a:r>
            <a:endParaRPr lang="en-GB" altLang="zh-CN" sz="2000" dirty="0">
              <a:latin typeface="微软雅黑" panose="020B0503020204020204" pitchFamily="34" charset="-122"/>
              <a:ea typeface="微软雅黑" panose="020B0503020204020204" pitchFamily="34" charset="-122"/>
            </a:endParaRPr>
          </a:p>
          <a:p>
            <a:endParaRPr lang="zh-CN" altLang="en-US" dirty="0"/>
          </a:p>
          <a:p>
            <a:endParaRPr lang="en-US" altLang="zh-CN" dirty="0"/>
          </a:p>
          <a:p>
            <a:r>
              <a:rPr lang="zh-CN" altLang="en-US" dirty="0"/>
              <a:t> </a:t>
            </a:r>
            <a:r>
              <a:rPr lang="en-US" altLang="zh-CN" dirty="0"/>
              <a:t>	</a:t>
            </a:r>
            <a:endParaRPr lang="zh-CN" altLang="zh-CN" sz="2000" dirty="0">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4925335" y="1379640"/>
            <a:ext cx="6822016" cy="4542354"/>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627086" y="954250"/>
            <a:ext cx="7802222"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627380" y="431165"/>
            <a:ext cx="3145790" cy="521970"/>
          </a:xfrm>
          <a:prstGeom prst="rect">
            <a:avLst/>
          </a:prstGeom>
        </p:spPr>
        <p:txBody>
          <a:bodyPr wrap="square">
            <a:spAutoFit/>
          </a:bodyPr>
          <a:lstStyle/>
          <a:p>
            <a:pPr algn="l"/>
            <a:r>
              <a:rPr lang="zh-CN" altLang="en-US"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1 </a:t>
            </a:r>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GPU</a:t>
            </a:r>
            <a:r>
              <a:rPr lang="zh-CN" altLang="en-US"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简介</a:t>
            </a:r>
            <a:endParaRPr lang="zh-CN" altLang="en-US" sz="2800" b="1" dirty="0">
              <a:solidFill>
                <a:srgbClr val="0070C0"/>
              </a:solidFill>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56" name="任意多边形 55"/>
          <p:cNvSpPr/>
          <p:nvPr/>
        </p:nvSpPr>
        <p:spPr>
          <a:xfrm>
            <a:off x="4782820" y="149860"/>
            <a:ext cx="38735" cy="692150"/>
          </a:xfrm>
          <a:custGeom>
            <a:avLst/>
            <a:gdLst>
              <a:gd name="connisteX0" fmla="*/ 37323 w 38452"/>
              <a:gd name="connsiteY0" fmla="*/ 0 h 692150"/>
              <a:gd name="connisteX1" fmla="*/ 37323 w 38452"/>
              <a:gd name="connsiteY1" fmla="*/ 85090 h 692150"/>
              <a:gd name="connisteX2" fmla="*/ 37323 w 38452"/>
              <a:gd name="connsiteY2" fmla="*/ 170180 h 692150"/>
              <a:gd name="connisteX3" fmla="*/ 37323 w 38452"/>
              <a:gd name="connsiteY3" fmla="*/ 243205 h 692150"/>
              <a:gd name="connisteX4" fmla="*/ 37323 w 38452"/>
              <a:gd name="connsiteY4" fmla="*/ 315595 h 692150"/>
              <a:gd name="connisteX5" fmla="*/ 25258 w 38452"/>
              <a:gd name="connsiteY5" fmla="*/ 388620 h 692150"/>
              <a:gd name="connisteX6" fmla="*/ 25258 w 38452"/>
              <a:gd name="connsiteY6" fmla="*/ 473710 h 692150"/>
              <a:gd name="connisteX7" fmla="*/ 13193 w 38452"/>
              <a:gd name="connsiteY7" fmla="*/ 546735 h 692150"/>
              <a:gd name="connisteX8" fmla="*/ 1128 w 38452"/>
              <a:gd name="connsiteY8" fmla="*/ 619125 h 692150"/>
              <a:gd name="connisteX9" fmla="*/ 1128 w 38452"/>
              <a:gd name="connsiteY9" fmla="*/ 692150 h 69215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Lst>
            <a:rect l="l" t="t" r="r" b="b"/>
            <a:pathLst>
              <a:path w="38453" h="692150">
                <a:moveTo>
                  <a:pt x="37324" y="0"/>
                </a:moveTo>
                <a:cubicBezTo>
                  <a:pt x="37324" y="15240"/>
                  <a:pt x="37324" y="50800"/>
                  <a:pt x="37324" y="85090"/>
                </a:cubicBezTo>
                <a:cubicBezTo>
                  <a:pt x="37324" y="119380"/>
                  <a:pt x="37324" y="138430"/>
                  <a:pt x="37324" y="170180"/>
                </a:cubicBezTo>
                <a:cubicBezTo>
                  <a:pt x="37324" y="201930"/>
                  <a:pt x="37324" y="213995"/>
                  <a:pt x="37324" y="243205"/>
                </a:cubicBezTo>
                <a:cubicBezTo>
                  <a:pt x="37324" y="272415"/>
                  <a:pt x="39864" y="286385"/>
                  <a:pt x="37324" y="315595"/>
                </a:cubicBezTo>
                <a:cubicBezTo>
                  <a:pt x="34784" y="344805"/>
                  <a:pt x="27799" y="356870"/>
                  <a:pt x="25259" y="388620"/>
                </a:cubicBezTo>
                <a:cubicBezTo>
                  <a:pt x="22719" y="420370"/>
                  <a:pt x="27799" y="441960"/>
                  <a:pt x="25259" y="473710"/>
                </a:cubicBezTo>
                <a:cubicBezTo>
                  <a:pt x="22719" y="505460"/>
                  <a:pt x="18274" y="517525"/>
                  <a:pt x="13194" y="546735"/>
                </a:cubicBezTo>
                <a:cubicBezTo>
                  <a:pt x="8114" y="575945"/>
                  <a:pt x="3669" y="589915"/>
                  <a:pt x="1129" y="619125"/>
                </a:cubicBezTo>
                <a:cubicBezTo>
                  <a:pt x="-1411" y="648335"/>
                  <a:pt x="1129" y="678815"/>
                  <a:pt x="1129" y="69215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185186" y="1194770"/>
            <a:ext cx="6667500" cy="5372100"/>
          </a:xfrm>
          <a:prstGeom prst="rect">
            <a:avLst/>
          </a:prstGeom>
        </p:spPr>
      </p:pic>
      <p:sp>
        <p:nvSpPr>
          <p:cNvPr id="7" name="文本框 6"/>
          <p:cNvSpPr txBox="1"/>
          <p:nvPr/>
        </p:nvSpPr>
        <p:spPr>
          <a:xfrm>
            <a:off x="266477" y="786634"/>
            <a:ext cx="4918709" cy="6118791"/>
          </a:xfrm>
          <a:prstGeom prst="rect">
            <a:avLst/>
          </a:prstGeom>
          <a:noFill/>
        </p:spPr>
        <p:txBody>
          <a:bodyPr wrap="square" rtlCol="0" anchor="ctr">
            <a:spAutoFit/>
          </a:bodyPr>
          <a:lstStyle/>
          <a:p>
            <a:pPr lvl="0"/>
            <a:endParaRPr lang="en-US" altLang="zh-CN" sz="2400" dirty="0">
              <a:latin typeface="微软雅黑" panose="020B0503020204020204" pitchFamily="34" charset="-122"/>
              <a:ea typeface="微软雅黑" panose="020B0503020204020204" pitchFamily="34" charset="-122"/>
            </a:endParaRPr>
          </a:p>
          <a:p>
            <a:pPr lvl="0"/>
            <a:r>
              <a:rPr lang="en-US" altLang="zh-CN" sz="2400" b="1" dirty="0">
                <a:latin typeface="微软雅黑" panose="020B0503020204020204" pitchFamily="34" charset="-122"/>
                <a:ea typeface="微软雅黑" panose="020B0503020204020204" pitchFamily="34" charset="-122"/>
              </a:rPr>
              <a:t>1.4</a:t>
            </a:r>
            <a:r>
              <a:rPr lang="zh-CN" altLang="en-US" sz="2400" b="1" dirty="0">
                <a:latin typeface="微软雅黑" panose="020B0503020204020204" pitchFamily="34" charset="-122"/>
                <a:ea typeface="微软雅黑" panose="020B0503020204020204" pitchFamily="34" charset="-122"/>
              </a:rPr>
              <a:t> </a:t>
            </a:r>
            <a:r>
              <a:rPr kumimoji="1"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rPr>
              <a:t>英伟达</a:t>
            </a:r>
            <a:r>
              <a:rPr kumimoji="1"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rPr>
              <a:t>GPU</a:t>
            </a:r>
            <a:r>
              <a:rPr kumimoji="1"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P100</a:t>
            </a:r>
            <a:endParaRPr lang="en-US" altLang="zh-CN" sz="2400" b="1" dirty="0">
              <a:latin typeface="微软雅黑" panose="020B0503020204020204" pitchFamily="34" charset="-122"/>
              <a:ea typeface="微软雅黑" panose="020B0503020204020204" pitchFamily="34" charset="-122"/>
            </a:endParaRPr>
          </a:p>
          <a:p>
            <a:pPr lvl="0"/>
            <a:endParaRPr lang="zh-CN" altLang="zh-CN" sz="2400" dirty="0">
              <a:latin typeface="微软雅黑" panose="020B0503020204020204" pitchFamily="34" charset="-122"/>
              <a:ea typeface="微软雅黑" panose="020B0503020204020204" pitchFamily="34" charset="-122"/>
            </a:endParaRPr>
          </a:p>
          <a:p>
            <a:r>
              <a:rPr lang="en-US" altLang="zh-CN" sz="2000" dirty="0">
                <a:solidFill>
                  <a:srgbClr val="C00000"/>
                </a:solidFill>
                <a:latin typeface="微软雅黑" panose="020B0503020204020204" pitchFamily="34" charset="-122"/>
                <a:ea typeface="微软雅黑" panose="020B0503020204020204" pitchFamily="34" charset="-122"/>
              </a:rPr>
              <a:t>GP100</a:t>
            </a:r>
            <a:r>
              <a:rPr lang="zh-CN" altLang="zh-CN" sz="2000" dirty="0">
                <a:solidFill>
                  <a:srgbClr val="C00000"/>
                </a:solidFill>
                <a:latin typeface="微软雅黑" panose="020B0503020204020204" pitchFamily="34" charset="-122"/>
                <a:ea typeface="微软雅黑" panose="020B0503020204020204" pitchFamily="34" charset="-122"/>
              </a:rPr>
              <a:t>（帕斯卡架构的</a:t>
            </a:r>
            <a:r>
              <a:rPr lang="en-US" altLang="zh-CN" sz="2000" dirty="0">
                <a:solidFill>
                  <a:srgbClr val="C00000"/>
                </a:solidFill>
                <a:latin typeface="微软雅黑" panose="020B0503020204020204" pitchFamily="34" charset="-122"/>
                <a:ea typeface="微软雅黑" panose="020B0503020204020204" pitchFamily="34" charset="-122"/>
              </a:rPr>
              <a:t>P100GPU</a:t>
            </a:r>
            <a:r>
              <a:rPr lang="zh-CN" altLang="zh-CN" sz="2000" dirty="0">
                <a:solidFill>
                  <a:srgbClr val="C00000"/>
                </a:solidFill>
                <a:latin typeface="微软雅黑" panose="020B0503020204020204" pitchFamily="34" charset="-122"/>
                <a:ea typeface="微软雅黑" panose="020B0503020204020204" pitchFamily="34" charset="-122"/>
              </a:rPr>
              <a:t>）参数：</a:t>
            </a:r>
            <a:endParaRPr lang="en-US" altLang="zh-CN" sz="2000" dirty="0">
              <a:solidFill>
                <a:srgbClr val="C00000"/>
              </a:solidFill>
              <a:latin typeface="微软雅黑" panose="020B0503020204020204" pitchFamily="34" charset="-122"/>
              <a:ea typeface="微软雅黑" panose="020B0503020204020204" pitchFamily="34" charset="-122"/>
            </a:endParaRPr>
          </a:p>
          <a:p>
            <a:endParaRPr lang="zh-CN" altLang="zh-CN" sz="2000" dirty="0">
              <a:solidFill>
                <a:srgbClr val="C00000"/>
              </a:solidFill>
              <a:latin typeface="微软雅黑" panose="020B0503020204020204" pitchFamily="34" charset="-122"/>
              <a:ea typeface="微软雅黑" panose="020B0503020204020204" pitchFamily="34" charset="-122"/>
            </a:endParaRPr>
          </a:p>
          <a:p>
            <a:r>
              <a:rPr lang="zh-CN" altLang="en-US" sz="2000" dirty="0">
                <a:latin typeface="微软雅黑" panose="020B0503020204020204" pitchFamily="34" charset="-122"/>
                <a:ea typeface="微软雅黑" panose="020B0503020204020204" pitchFamily="34" charset="-122"/>
              </a:rPr>
              <a:t>    </a:t>
            </a:r>
            <a:r>
              <a:rPr lang="zh-CN" altLang="zh-CN" sz="2000" dirty="0">
                <a:latin typeface="微软雅黑" panose="020B0503020204020204" pitchFamily="34" charset="-122"/>
                <a:ea typeface="微软雅黑" panose="020B0503020204020204" pitchFamily="34" charset="-122"/>
              </a:rPr>
              <a:t>芯片：</a:t>
            </a:r>
            <a:r>
              <a:rPr lang="en-US" altLang="zh-CN" sz="2000" dirty="0">
                <a:latin typeface="微软雅黑" panose="020B0503020204020204" pitchFamily="34" charset="-122"/>
                <a:ea typeface="微软雅黑" panose="020B0503020204020204" pitchFamily="34" charset="-122"/>
              </a:rPr>
              <a:t>GP100</a:t>
            </a:r>
            <a:endParaRPr lang="zh-CN" altLang="zh-CN" sz="2000" dirty="0">
              <a:latin typeface="微软雅黑" panose="020B0503020204020204" pitchFamily="34" charset="-122"/>
              <a:ea typeface="微软雅黑" panose="020B0503020204020204" pitchFamily="34" charset="-122"/>
            </a:endParaRPr>
          </a:p>
          <a:p>
            <a:r>
              <a:rPr lang="zh-CN" altLang="en-US" sz="2000" dirty="0">
                <a:latin typeface="微软雅黑" panose="020B0503020204020204" pitchFamily="34" charset="-122"/>
                <a:ea typeface="微软雅黑" panose="020B0503020204020204" pitchFamily="34" charset="-122"/>
              </a:rPr>
              <a:t>    </a:t>
            </a:r>
            <a:r>
              <a:rPr lang="zh-CN" altLang="zh-CN" sz="2000" dirty="0">
                <a:latin typeface="微软雅黑" panose="020B0503020204020204" pitchFamily="34" charset="-122"/>
                <a:ea typeface="微软雅黑" panose="020B0503020204020204" pitchFamily="34" charset="-122"/>
              </a:rPr>
              <a:t>架构：</a:t>
            </a:r>
            <a:r>
              <a:rPr lang="en-US" altLang="zh-CN" sz="2000" dirty="0">
                <a:latin typeface="微软雅黑" panose="020B0503020204020204" pitchFamily="34" charset="-122"/>
                <a:ea typeface="微软雅黑" panose="020B0503020204020204" pitchFamily="34" charset="-122"/>
              </a:rPr>
              <a:t>SM_60</a:t>
            </a:r>
            <a:endParaRPr lang="zh-CN" altLang="zh-CN" sz="2000" dirty="0">
              <a:latin typeface="微软雅黑" panose="020B0503020204020204" pitchFamily="34" charset="-122"/>
              <a:ea typeface="微软雅黑" panose="020B0503020204020204" pitchFamily="34" charset="-122"/>
            </a:endParaRPr>
          </a:p>
          <a:p>
            <a:r>
              <a:rPr lang="zh-CN" altLang="en-US" sz="2000" dirty="0">
                <a:latin typeface="微软雅黑" panose="020B0503020204020204" pitchFamily="34" charset="-122"/>
                <a:ea typeface="微软雅黑" panose="020B0503020204020204" pitchFamily="34" charset="-122"/>
              </a:rPr>
              <a:t>    </a:t>
            </a:r>
            <a:r>
              <a:rPr lang="zh-CN" altLang="zh-CN" sz="2000" dirty="0">
                <a:latin typeface="微软雅黑" panose="020B0503020204020204" pitchFamily="34" charset="-122"/>
                <a:ea typeface="微软雅黑" panose="020B0503020204020204" pitchFamily="34" charset="-122"/>
              </a:rPr>
              <a:t>工艺：</a:t>
            </a:r>
            <a:r>
              <a:rPr lang="en-US" altLang="zh-CN" sz="2000" dirty="0">
                <a:latin typeface="微软雅黑" panose="020B0503020204020204" pitchFamily="34" charset="-122"/>
                <a:ea typeface="微软雅黑" panose="020B0503020204020204" pitchFamily="34" charset="-122"/>
              </a:rPr>
              <a:t>16 nm </a:t>
            </a:r>
            <a:r>
              <a:rPr lang="en-US" altLang="zh-CN" sz="2000" dirty="0" err="1">
                <a:latin typeface="微软雅黑" panose="020B0503020204020204" pitchFamily="34" charset="-122"/>
                <a:ea typeface="微软雅黑" panose="020B0503020204020204" pitchFamily="34" charset="-122"/>
              </a:rPr>
              <a:t>FinFET</a:t>
            </a:r>
            <a:endParaRPr lang="zh-CN" altLang="zh-CN" sz="2000" dirty="0">
              <a:latin typeface="微软雅黑" panose="020B0503020204020204" pitchFamily="34" charset="-122"/>
              <a:ea typeface="微软雅黑" panose="020B0503020204020204" pitchFamily="34" charset="-122"/>
            </a:endParaRPr>
          </a:p>
          <a:p>
            <a:r>
              <a:rPr lang="zh-CN" altLang="en-US" sz="2000" dirty="0">
                <a:latin typeface="微软雅黑" panose="020B0503020204020204" pitchFamily="34" charset="-122"/>
                <a:ea typeface="微软雅黑" panose="020B0503020204020204" pitchFamily="34" charset="-122"/>
              </a:rPr>
              <a:t>    </a:t>
            </a:r>
            <a:r>
              <a:rPr lang="zh-CN" altLang="zh-CN" sz="2000" dirty="0">
                <a:latin typeface="微软雅黑" panose="020B0503020204020204" pitchFamily="34" charset="-122"/>
                <a:ea typeface="微软雅黑" panose="020B0503020204020204" pitchFamily="34" charset="-122"/>
              </a:rPr>
              <a:t>支持：双精度</a:t>
            </a:r>
            <a:r>
              <a:rPr lang="en-US" altLang="zh-CN" sz="2000" dirty="0">
                <a:latin typeface="微软雅黑" panose="020B0503020204020204" pitchFamily="34" charset="-122"/>
                <a:ea typeface="微软雅黑" panose="020B0503020204020204" pitchFamily="34" charset="-122"/>
              </a:rPr>
              <a:t> FP64, </a:t>
            </a:r>
            <a:r>
              <a:rPr lang="zh-CN" altLang="zh-CN" sz="2000" dirty="0">
                <a:latin typeface="微软雅黑" panose="020B0503020204020204" pitchFamily="34" charset="-122"/>
                <a:ea typeface="微软雅黑" panose="020B0503020204020204" pitchFamily="34" charset="-122"/>
              </a:rPr>
              <a:t>单精度</a:t>
            </a:r>
            <a:r>
              <a:rPr lang="en-US" altLang="zh-CN" sz="2000" dirty="0">
                <a:latin typeface="微软雅黑" panose="020B0503020204020204" pitchFamily="34" charset="-122"/>
                <a:ea typeface="微软雅黑" panose="020B0503020204020204" pitchFamily="34" charset="-122"/>
              </a:rPr>
              <a:t> FP32</a:t>
            </a:r>
            <a:endParaRPr lang="zh-CN" altLang="zh-CN" sz="2000" dirty="0">
              <a:latin typeface="微软雅黑" panose="020B0503020204020204" pitchFamily="34" charset="-122"/>
              <a:ea typeface="微软雅黑" panose="020B0503020204020204" pitchFamily="34" charset="-122"/>
            </a:endParaRPr>
          </a:p>
          <a:p>
            <a:r>
              <a:rPr lang="zh-CN" altLang="en-US" sz="2000" dirty="0">
                <a:latin typeface="微软雅黑" panose="020B0503020204020204" pitchFamily="34" charset="-122"/>
                <a:ea typeface="微软雅黑" panose="020B0503020204020204" pitchFamily="34" charset="-122"/>
              </a:rPr>
              <a:t>    </a:t>
            </a:r>
            <a:r>
              <a:rPr lang="zh-CN" altLang="zh-CN" sz="2000" dirty="0">
                <a:latin typeface="微软雅黑" panose="020B0503020204020204" pitchFamily="34" charset="-122"/>
                <a:ea typeface="微软雅黑" panose="020B0503020204020204" pitchFamily="34" charset="-122"/>
              </a:rPr>
              <a:t>功耗：</a:t>
            </a:r>
            <a:r>
              <a:rPr lang="en-US" altLang="zh-CN" sz="2000" dirty="0">
                <a:latin typeface="微软雅黑" panose="020B0503020204020204" pitchFamily="34" charset="-122"/>
                <a:ea typeface="微软雅黑" panose="020B0503020204020204" pitchFamily="34" charset="-122"/>
              </a:rPr>
              <a:t>250 W</a:t>
            </a:r>
            <a:endParaRPr lang="en-US" altLang="zh-CN" sz="2000" dirty="0">
              <a:latin typeface="微软雅黑" panose="020B0503020204020204" pitchFamily="34" charset="-122"/>
              <a:ea typeface="微软雅黑" panose="020B0503020204020204" pitchFamily="34" charset="-122"/>
            </a:endParaRPr>
          </a:p>
          <a:p>
            <a:r>
              <a:rPr lang="zh-CN" altLang="en-US" sz="2000" dirty="0">
                <a:latin typeface="微软雅黑" panose="020B0503020204020204" pitchFamily="34" charset="-122"/>
                <a:ea typeface="微软雅黑" panose="020B0503020204020204" pitchFamily="34" charset="-122"/>
              </a:rPr>
              <a:t>    </a:t>
            </a:r>
            <a:r>
              <a:rPr lang="en-US" altLang="zh-CN" sz="2000" dirty="0">
                <a:latin typeface="微软雅黑" panose="020B0503020204020204" pitchFamily="34" charset="-122"/>
                <a:ea typeface="微软雅黑" panose="020B0503020204020204" pitchFamily="34" charset="-122"/>
              </a:rPr>
              <a:t>SMs</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32</a:t>
            </a:r>
            <a:r>
              <a:rPr lang="zh-CN" altLang="en-US" sz="2000" dirty="0">
                <a:latin typeface="微软雅黑" panose="020B0503020204020204" pitchFamily="34" charset="-122"/>
                <a:ea typeface="微软雅黑" panose="020B0503020204020204" pitchFamily="34" charset="-122"/>
              </a:rPr>
              <a:t>个流处理器</a:t>
            </a:r>
            <a:endParaRPr lang="zh-CN" altLang="zh-CN" sz="2000" dirty="0">
              <a:latin typeface="微软雅黑" panose="020B0503020204020204" pitchFamily="34" charset="-122"/>
              <a:ea typeface="微软雅黑" panose="020B0503020204020204" pitchFamily="34" charset="-122"/>
            </a:endParaRPr>
          </a:p>
          <a:p>
            <a:r>
              <a:rPr lang="zh-CN" altLang="en-US" sz="2000" dirty="0">
                <a:latin typeface="微软雅黑" panose="020B0503020204020204" pitchFamily="34" charset="-122"/>
                <a:ea typeface="微软雅黑" panose="020B0503020204020204" pitchFamily="34" charset="-122"/>
              </a:rPr>
              <a:t>    </a:t>
            </a:r>
            <a:r>
              <a:rPr lang="en-US" altLang="zh-CN" sz="2000" dirty="0">
                <a:latin typeface="微软雅黑" panose="020B0503020204020204" pitchFamily="34" charset="-122"/>
                <a:ea typeface="微软雅黑" panose="020B0503020204020204" pitchFamily="34" charset="-122"/>
              </a:rPr>
              <a:t>CUDA </a:t>
            </a:r>
            <a:r>
              <a:rPr lang="zh-CN" altLang="zh-CN" sz="2000" dirty="0">
                <a:latin typeface="微软雅黑" panose="020B0503020204020204" pitchFamily="34" charset="-122"/>
                <a:ea typeface="微软雅黑" panose="020B0503020204020204" pitchFamily="34" charset="-122"/>
              </a:rPr>
              <a:t>核心数：</a:t>
            </a:r>
            <a:r>
              <a:rPr lang="en-US" altLang="zh-CN" sz="2000" dirty="0">
                <a:latin typeface="微软雅黑" panose="020B0503020204020204" pitchFamily="34" charset="-122"/>
                <a:ea typeface="微软雅黑" panose="020B0503020204020204" pitchFamily="34" charset="-122"/>
              </a:rPr>
              <a:t>3584</a:t>
            </a:r>
            <a:r>
              <a:rPr lang="zh-CN" altLang="zh-CN"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56 SMs)</a:t>
            </a:r>
            <a:endParaRPr lang="zh-CN" altLang="zh-CN" sz="2000" dirty="0">
              <a:latin typeface="微软雅黑" panose="020B0503020204020204" pitchFamily="34" charset="-122"/>
              <a:ea typeface="微软雅黑" panose="020B0503020204020204" pitchFamily="34" charset="-122"/>
            </a:endParaRPr>
          </a:p>
          <a:p>
            <a:r>
              <a:rPr lang="zh-CN" altLang="en-US" sz="2000" dirty="0">
                <a:latin typeface="微软雅黑" panose="020B0503020204020204" pitchFamily="34" charset="-122"/>
                <a:ea typeface="微软雅黑" panose="020B0503020204020204" pitchFamily="34" charset="-122"/>
              </a:rPr>
              <a:t>    </a:t>
            </a:r>
            <a:r>
              <a:rPr lang="en-US" altLang="zh-CN" sz="2000" dirty="0">
                <a:latin typeface="微软雅黑" panose="020B0503020204020204" pitchFamily="34" charset="-122"/>
                <a:ea typeface="微软雅黑" panose="020B0503020204020204" pitchFamily="34" charset="-122"/>
              </a:rPr>
              <a:t>GPU </a:t>
            </a:r>
            <a:r>
              <a:rPr lang="zh-CN" altLang="zh-CN" sz="2000" dirty="0">
                <a:latin typeface="微软雅黑" panose="020B0503020204020204" pitchFamily="34" charset="-122"/>
                <a:ea typeface="微软雅黑" panose="020B0503020204020204" pitchFamily="34" charset="-122"/>
              </a:rPr>
              <a:t>时钟：</a:t>
            </a:r>
            <a:r>
              <a:rPr lang="en-US" altLang="zh-CN" sz="2000" dirty="0">
                <a:latin typeface="微软雅黑" panose="020B0503020204020204" pitchFamily="34" charset="-122"/>
                <a:ea typeface="微软雅黑" panose="020B0503020204020204" pitchFamily="34" charset="-122"/>
              </a:rPr>
              <a:t>1189 MHz/1328 MHz</a:t>
            </a:r>
            <a:endParaRPr lang="zh-CN" altLang="zh-CN" sz="2000" dirty="0">
              <a:latin typeface="微软雅黑" panose="020B0503020204020204" pitchFamily="34" charset="-122"/>
              <a:ea typeface="微软雅黑" panose="020B0503020204020204" pitchFamily="34" charset="-122"/>
            </a:endParaRPr>
          </a:p>
          <a:p>
            <a:r>
              <a:rPr lang="zh-CN" altLang="en-US" sz="2000" dirty="0">
                <a:latin typeface="微软雅黑" panose="020B0503020204020204" pitchFamily="34" charset="-122"/>
                <a:ea typeface="微软雅黑" panose="020B0503020204020204" pitchFamily="34" charset="-122"/>
              </a:rPr>
              <a:t>    </a:t>
            </a:r>
            <a:r>
              <a:rPr lang="en-US" altLang="zh-CN" sz="2000" dirty="0">
                <a:latin typeface="微软雅黑" panose="020B0503020204020204" pitchFamily="34" charset="-122"/>
                <a:ea typeface="微软雅黑" panose="020B0503020204020204" pitchFamily="34" charset="-122"/>
              </a:rPr>
              <a:t>PCIe</a:t>
            </a:r>
            <a:r>
              <a:rPr lang="zh-CN" altLang="zh-CN"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Gen 3 x16</a:t>
            </a:r>
            <a:endParaRPr lang="zh-CN" altLang="zh-CN" sz="2000" dirty="0">
              <a:latin typeface="微软雅黑" panose="020B0503020204020204" pitchFamily="34" charset="-122"/>
              <a:ea typeface="微软雅黑" panose="020B0503020204020204" pitchFamily="34" charset="-122"/>
            </a:endParaRPr>
          </a:p>
          <a:p>
            <a:r>
              <a:rPr lang="zh-CN" altLang="en-US" sz="2000" dirty="0">
                <a:latin typeface="微软雅黑" panose="020B0503020204020204" pitchFamily="34" charset="-122"/>
                <a:ea typeface="微软雅黑" panose="020B0503020204020204" pitchFamily="34" charset="-122"/>
              </a:rPr>
              <a:t>    </a:t>
            </a:r>
            <a:r>
              <a:rPr lang="zh-CN" altLang="zh-CN" sz="2000" dirty="0">
                <a:latin typeface="微软雅黑" panose="020B0503020204020204" pitchFamily="34" charset="-122"/>
                <a:ea typeface="微软雅黑" panose="020B0503020204020204" pitchFamily="34" charset="-122"/>
              </a:rPr>
              <a:t>显存容量：</a:t>
            </a:r>
            <a:r>
              <a:rPr lang="en-US" altLang="zh-CN" sz="2000" dirty="0">
                <a:latin typeface="微软雅黑" panose="020B0503020204020204" pitchFamily="34" charset="-122"/>
                <a:ea typeface="微软雅黑" panose="020B0503020204020204" pitchFamily="34" charset="-122"/>
              </a:rPr>
              <a:t>12/16 GB HBM2</a:t>
            </a:r>
            <a:endParaRPr lang="zh-CN" altLang="zh-CN" sz="2000" dirty="0">
              <a:latin typeface="微软雅黑" panose="020B0503020204020204" pitchFamily="34" charset="-122"/>
              <a:ea typeface="微软雅黑" panose="020B0503020204020204" pitchFamily="34" charset="-122"/>
            </a:endParaRPr>
          </a:p>
          <a:p>
            <a:r>
              <a:rPr lang="zh-CN" altLang="en-US" sz="2000" dirty="0">
                <a:latin typeface="微软雅黑" panose="020B0503020204020204" pitchFamily="34" charset="-122"/>
                <a:ea typeface="微软雅黑" panose="020B0503020204020204" pitchFamily="34" charset="-122"/>
              </a:rPr>
              <a:t>    </a:t>
            </a:r>
            <a:r>
              <a:rPr lang="zh-CN" altLang="zh-CN" sz="2000" dirty="0">
                <a:latin typeface="微软雅黑" panose="020B0503020204020204" pitchFamily="34" charset="-122"/>
                <a:ea typeface="微软雅黑" panose="020B0503020204020204" pitchFamily="34" charset="-122"/>
              </a:rPr>
              <a:t>显存位宽：</a:t>
            </a:r>
            <a:r>
              <a:rPr lang="en-US" altLang="zh-CN" sz="2000" dirty="0">
                <a:latin typeface="微软雅黑" panose="020B0503020204020204" pitchFamily="34" charset="-122"/>
                <a:ea typeface="微软雅黑" panose="020B0503020204020204" pitchFamily="34" charset="-122"/>
              </a:rPr>
              <a:t>3072/4096 bits</a:t>
            </a:r>
            <a:endParaRPr lang="zh-CN" altLang="zh-CN" sz="2000" dirty="0">
              <a:latin typeface="微软雅黑" panose="020B0503020204020204" pitchFamily="34" charset="-122"/>
              <a:ea typeface="微软雅黑" panose="020B0503020204020204" pitchFamily="34" charset="-122"/>
            </a:endParaRPr>
          </a:p>
          <a:p>
            <a:r>
              <a:rPr lang="zh-CN" altLang="en-US" sz="2000" dirty="0">
                <a:latin typeface="微软雅黑" panose="020B0503020204020204" pitchFamily="34" charset="-122"/>
                <a:ea typeface="微软雅黑" panose="020B0503020204020204" pitchFamily="34" charset="-122"/>
              </a:rPr>
              <a:t>    </a:t>
            </a:r>
            <a:r>
              <a:rPr lang="zh-CN" altLang="zh-CN" sz="2000" dirty="0">
                <a:latin typeface="微软雅黑" panose="020B0503020204020204" pitchFamily="34" charset="-122"/>
                <a:ea typeface="微软雅黑" panose="020B0503020204020204" pitchFamily="34" charset="-122"/>
              </a:rPr>
              <a:t>显存时钟：</a:t>
            </a:r>
            <a:r>
              <a:rPr lang="en-US" altLang="zh-CN" sz="2000" dirty="0">
                <a:latin typeface="微软雅黑" panose="020B0503020204020204" pitchFamily="34" charset="-122"/>
                <a:ea typeface="微软雅黑" panose="020B0503020204020204" pitchFamily="34" charset="-122"/>
              </a:rPr>
              <a:t>715 MHz</a:t>
            </a:r>
            <a:endParaRPr lang="zh-CN" altLang="zh-CN" sz="2000" dirty="0">
              <a:latin typeface="微软雅黑" panose="020B0503020204020204" pitchFamily="34" charset="-122"/>
              <a:ea typeface="微软雅黑" panose="020B0503020204020204" pitchFamily="34" charset="-122"/>
            </a:endParaRPr>
          </a:p>
          <a:p>
            <a:r>
              <a:rPr lang="zh-CN" altLang="en-US" sz="2000" dirty="0">
                <a:latin typeface="微软雅黑" panose="020B0503020204020204" pitchFamily="34" charset="-122"/>
                <a:ea typeface="微软雅黑" panose="020B0503020204020204" pitchFamily="34" charset="-122"/>
              </a:rPr>
              <a:t>    </a:t>
            </a:r>
            <a:r>
              <a:rPr lang="zh-CN" altLang="zh-CN" sz="2000" dirty="0">
                <a:latin typeface="微软雅黑" panose="020B0503020204020204" pitchFamily="34" charset="-122"/>
                <a:ea typeface="微软雅黑" panose="020B0503020204020204" pitchFamily="34" charset="-122"/>
              </a:rPr>
              <a:t>显存带宽：</a:t>
            </a:r>
            <a:r>
              <a:rPr lang="en-US" altLang="zh-CN" sz="2000" dirty="0">
                <a:latin typeface="微软雅黑" panose="020B0503020204020204" pitchFamily="34" charset="-122"/>
                <a:ea typeface="微软雅黑" panose="020B0503020204020204" pitchFamily="34" charset="-122"/>
              </a:rPr>
              <a:t>539/732 GB/s</a:t>
            </a:r>
            <a:endParaRPr lang="zh-CN" altLang="zh-CN" sz="2000" dirty="0">
              <a:latin typeface="微软雅黑" panose="020B0503020204020204" pitchFamily="34" charset="-122"/>
              <a:ea typeface="微软雅黑" panose="020B0503020204020204" pitchFamily="34" charset="-122"/>
            </a:endParaRPr>
          </a:p>
          <a:p>
            <a:pPr>
              <a:lnSpc>
                <a:spcPct val="120000"/>
              </a:lnSpc>
            </a:pPr>
            <a:endParaRPr kumimoji="1" lang="zh-CN" altLang="en-US" dirty="0">
              <a:solidFill>
                <a:schemeClr val="tx1">
                  <a:lumMod val="75000"/>
                  <a:lumOff val="25000"/>
                </a:schemeClr>
              </a:solidFill>
            </a:endParaRPr>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23"/>
          <p:cNvCxnSpPr/>
          <p:nvPr/>
        </p:nvCxnSpPr>
        <p:spPr>
          <a:xfrm>
            <a:off x="627086" y="954250"/>
            <a:ext cx="7802222"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sp>
        <p:nvSpPr>
          <p:cNvPr id="3" name="矩形 2"/>
          <p:cNvSpPr/>
          <p:nvPr/>
        </p:nvSpPr>
        <p:spPr>
          <a:xfrm>
            <a:off x="627380" y="431165"/>
            <a:ext cx="3145790" cy="521970"/>
          </a:xfrm>
          <a:prstGeom prst="rect">
            <a:avLst/>
          </a:prstGeom>
        </p:spPr>
        <p:txBody>
          <a:bodyPr wrap="square">
            <a:spAutoFit/>
          </a:bodyPr>
          <a:lstStyle/>
          <a:p>
            <a:pPr algn="l"/>
            <a:r>
              <a:rPr lang="zh-CN" altLang="en-US"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1 </a:t>
            </a:r>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GPU</a:t>
            </a:r>
            <a:r>
              <a:rPr lang="zh-CN" altLang="en-US"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简介</a:t>
            </a:r>
            <a:endParaRPr lang="zh-CN" altLang="en-US" sz="2800" b="1" dirty="0">
              <a:solidFill>
                <a:srgbClr val="0070C0"/>
              </a:solidFill>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4" name="矩形 3"/>
          <p:cNvSpPr/>
          <p:nvPr/>
        </p:nvSpPr>
        <p:spPr>
          <a:xfrm>
            <a:off x="1660263" y="4872789"/>
            <a:ext cx="8537985" cy="1015663"/>
          </a:xfrm>
          <a:prstGeom prst="rect">
            <a:avLst/>
          </a:prstGeom>
        </p:spPr>
        <p:txBody>
          <a:bodyPr wrap="square">
            <a:spAutoFit/>
          </a:bodyPr>
          <a:lstStyle/>
          <a:p>
            <a:r>
              <a:rPr lang="en-US" altLang="zh-CN" sz="2000" dirty="0">
                <a:latin typeface="微软雅黑" panose="020B0503020204020204" pitchFamily="34" charset="-122"/>
                <a:ea typeface="微软雅黑" panose="020B0503020204020204" pitchFamily="34" charset="-122"/>
              </a:rPr>
              <a:t>P100</a:t>
            </a:r>
            <a:r>
              <a:rPr lang="zh-CN" altLang="zh-CN" sz="2000" dirty="0">
                <a:latin typeface="微软雅黑" panose="020B0503020204020204" pitchFamily="34" charset="-122"/>
                <a:ea typeface="微软雅黑" panose="020B0503020204020204" pitchFamily="34" charset="-122"/>
              </a:rPr>
              <a:t>网址：</a:t>
            </a:r>
            <a:r>
              <a:rPr lang="en-US" altLang="zh-CN" sz="2000" u="sng" dirty="0">
                <a:latin typeface="微软雅黑" panose="020B0503020204020204" pitchFamily="34" charset="-122"/>
                <a:ea typeface="微软雅黑" panose="020B0503020204020204" pitchFamily="34" charset="-122"/>
                <a:hlinkClick r:id="rId1"/>
              </a:rPr>
              <a:t>https://www.nvidia.cn/data-center/tesla-p100/</a:t>
            </a:r>
            <a:endParaRPr lang="en-US" altLang="zh-CN" sz="2000" u="sng" dirty="0">
              <a:latin typeface="微软雅黑" panose="020B0503020204020204" pitchFamily="34" charset="-122"/>
              <a:ea typeface="微软雅黑" panose="020B0503020204020204" pitchFamily="34" charset="-122"/>
            </a:endParaRPr>
          </a:p>
          <a:p>
            <a:endParaRPr lang="zh-CN" altLang="zh-CN" sz="2000" dirty="0">
              <a:latin typeface="微软雅黑" panose="020B0503020204020204" pitchFamily="34" charset="-122"/>
              <a:ea typeface="微软雅黑" panose="020B0503020204020204" pitchFamily="34" charset="-122"/>
            </a:endParaRPr>
          </a:p>
          <a:p>
            <a:r>
              <a:rPr lang="zh-CN" altLang="zh-CN" sz="2000" dirty="0">
                <a:latin typeface="微软雅黑" panose="020B0503020204020204" pitchFamily="34" charset="-122"/>
                <a:ea typeface="微软雅黑" panose="020B0503020204020204" pitchFamily="34" charset="-122"/>
              </a:rPr>
              <a:t>英伟达的</a:t>
            </a:r>
            <a:r>
              <a:rPr lang="en-US" altLang="zh-CN" sz="2000" dirty="0">
                <a:latin typeface="微软雅黑" panose="020B0503020204020204" pitchFamily="34" charset="-122"/>
                <a:ea typeface="微软雅黑" panose="020B0503020204020204" pitchFamily="34" charset="-122"/>
              </a:rPr>
              <a:t>GitHub</a:t>
            </a:r>
            <a:r>
              <a:rPr lang="zh-CN" altLang="zh-CN" sz="2000" dirty="0">
                <a:latin typeface="微软雅黑" panose="020B0503020204020204" pitchFamily="34" charset="-122"/>
                <a:ea typeface="微软雅黑" panose="020B0503020204020204" pitchFamily="34" charset="-122"/>
              </a:rPr>
              <a:t>：</a:t>
            </a:r>
            <a:r>
              <a:rPr lang="en-US" altLang="zh-CN" sz="2000" u="sng" dirty="0">
                <a:latin typeface="微软雅黑" panose="020B0503020204020204" pitchFamily="34" charset="-122"/>
                <a:ea typeface="微软雅黑" panose="020B0503020204020204" pitchFamily="34" charset="-122"/>
                <a:hlinkClick r:id="rId2"/>
              </a:rPr>
              <a:t>https://github.com/NVIDIA</a:t>
            </a:r>
            <a:endParaRPr lang="zh-CN" altLang="zh-CN" sz="2000" dirty="0">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0126" y="1985210"/>
            <a:ext cx="10855001" cy="2307078"/>
          </a:xfrm>
          <a:prstGeom prst="rect">
            <a:avLst/>
          </a:prstGeom>
        </p:spPr>
      </p:pic>
      <p:sp>
        <p:nvSpPr>
          <p:cNvPr id="7" name="文本框 6"/>
          <p:cNvSpPr txBox="1"/>
          <p:nvPr/>
        </p:nvSpPr>
        <p:spPr>
          <a:xfrm>
            <a:off x="590126" y="1219636"/>
            <a:ext cx="3437159" cy="497957"/>
          </a:xfrm>
          <a:prstGeom prst="rect">
            <a:avLst/>
          </a:prstGeom>
          <a:noFill/>
        </p:spPr>
        <p:txBody>
          <a:bodyPr wrap="none" rtlCol="0" anchor="ctr">
            <a:spAutoFit/>
          </a:bodyPr>
          <a:lstStyle/>
          <a:p>
            <a:pPr>
              <a:lnSpc>
                <a:spcPct val="120000"/>
              </a:lnSpc>
            </a:pPr>
            <a:r>
              <a:rPr kumimoji="1"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rPr>
              <a:t>1.5</a:t>
            </a:r>
            <a:r>
              <a:rPr kumimoji="1"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rPr>
              <a:t> 英伟达</a:t>
            </a:r>
            <a:r>
              <a:rPr kumimoji="1"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rPr>
              <a:t>GPU</a:t>
            </a:r>
            <a:r>
              <a:rPr kumimoji="1"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rPr>
              <a:t>：</a:t>
            </a:r>
            <a:r>
              <a:rPr kumimoji="1"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rPr>
              <a:t>V100</a:t>
            </a:r>
            <a:endParaRPr kumimoji="1"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200" advTm="3000">
        <p14:prism/>
      </p:transition>
    </mc:Choice>
    <mc:Fallback>
      <p:transition spd="slow" advTm="3000">
        <p:fade/>
      </p:transition>
    </mc:Fallback>
  </mc:AlternateContent>
</p:sld>
</file>

<file path=ppt/tags/tag1.xml><?xml version="1.0" encoding="utf-8"?>
<p:tagLst xmlns:p="http://schemas.openxmlformats.org/presentationml/2006/main">
  <p:tag name="PA" val="v3.0.1"/>
</p:tagLst>
</file>

<file path=ppt/tags/tag2.xml><?xml version="1.0" encoding="utf-8"?>
<p:tagLst xmlns:p="http://schemas.openxmlformats.org/presentationml/2006/main">
  <p:tag name="PA" val="v3.0.1"/>
</p:tagLst>
</file>

<file path=ppt/tags/tag3.xml><?xml version="1.0" encoding="utf-8"?>
<p:tagLst xmlns:p="http://schemas.openxmlformats.org/presentationml/2006/main">
  <p:tag name="PA" val="v3.0.1"/>
</p:tagLst>
</file>

<file path=ppt/tags/tag4.xml><?xml version="1.0" encoding="utf-8"?>
<p:tagLst xmlns:p="http://schemas.openxmlformats.org/presentationml/2006/main">
  <p:tag name="PA" val="v3.0.1"/>
</p:tagLst>
</file>

<file path=ppt/tags/tag5.xml><?xml version="1.0" encoding="utf-8"?>
<p:tagLst xmlns:p="http://schemas.openxmlformats.org/presentationml/2006/main">
  <p:tag name="ISPRING_PRESENTATION_TITLE" val="述职"/>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蓝色​​">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Office 主题">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千图网海量PPT模板www.58pic.com">
  <a:themeElements>
    <a:clrScheme name="蓝色​​">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Temp">
      <a:majorFont>
        <a:latin typeface="Arial"/>
        <a:ea typeface="思源黑体 CN Regular"/>
        <a:cs typeface=""/>
      </a:majorFont>
      <a:minorFont>
        <a:latin typeface="Arial"/>
        <a:ea typeface="思源黑体 CN Regular"/>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rtlCol="0" anchor="ctr">
        <a:spAutoFit/>
      </a:bodyPr>
      <a:lstStyle>
        <a:defPPr>
          <a:lnSpc>
            <a:spcPct val="120000"/>
          </a:lnSpc>
          <a:defRPr dirty="0" smtClean="0">
            <a:solidFill>
              <a:schemeClr val="tx1">
                <a:lumMod val="75000"/>
                <a:lumOff val="25000"/>
              </a:schemeClr>
            </a:solidFill>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12685</Words>
  <Application>WPS 演示</Application>
  <PresentationFormat>宽屏</PresentationFormat>
  <Paragraphs>616</Paragraphs>
  <Slides>57</Slides>
  <Notes>56</Notes>
  <HiddenSlides>0</HiddenSlides>
  <MMClips>0</MMClips>
  <ScaleCrop>false</ScaleCrop>
  <HeadingPairs>
    <vt:vector size="6" baseType="variant">
      <vt:variant>
        <vt:lpstr>已用的字体</vt:lpstr>
      </vt:variant>
      <vt:variant>
        <vt:i4>11</vt:i4>
      </vt:variant>
      <vt:variant>
        <vt:lpstr>主题</vt:lpstr>
      </vt:variant>
      <vt:variant>
        <vt:i4>3</vt:i4>
      </vt:variant>
      <vt:variant>
        <vt:lpstr>幻灯片标题</vt:lpstr>
      </vt:variant>
      <vt:variant>
        <vt:i4>57</vt:i4>
      </vt:variant>
    </vt:vector>
  </HeadingPairs>
  <TitlesOfParts>
    <vt:vector size="71" baseType="lpstr">
      <vt:lpstr>Arial</vt:lpstr>
      <vt:lpstr>宋体</vt:lpstr>
      <vt:lpstr>Wingdings</vt:lpstr>
      <vt:lpstr>思源黑体 CN Bold</vt:lpstr>
      <vt:lpstr>黑体</vt:lpstr>
      <vt:lpstr>思源黑体 CN Regular</vt:lpstr>
      <vt:lpstr>微软雅黑</vt:lpstr>
      <vt:lpstr>Arial Unicode MS</vt:lpstr>
      <vt:lpstr>Times New Roman</vt:lpstr>
      <vt:lpstr>BatangChe</vt:lpstr>
      <vt:lpstr>Segoe Print</vt:lpstr>
      <vt:lpstr>Office 主题​​</vt:lpstr>
      <vt:lpstr>1_Office 主题​​</vt:lpstr>
      <vt:lpstr>千图网海量PPT模板www.58pic.com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述职</dc:title>
  <dc:creator>Administrator</dc:creator>
  <cp:lastModifiedBy>Administrator</cp:lastModifiedBy>
  <cp:revision>132</cp:revision>
  <dcterms:created xsi:type="dcterms:W3CDTF">2020-03-19T05:21:00Z</dcterms:created>
  <dcterms:modified xsi:type="dcterms:W3CDTF">2020-09-30T13:01:36Z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2052-11.3.0.9228</vt:lpwstr>
  </property>
</Properties>
</file>